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8" r:id="rId8"/>
    <p:sldId id="267" r:id="rId9"/>
    <p:sldId id="272" r:id="rId10"/>
    <p:sldId id="271" r:id="rId11"/>
    <p:sldId id="270" r:id="rId12"/>
    <p:sldId id="269" r:id="rId13"/>
    <p:sldId id="262" r:id="rId14"/>
    <p:sldId id="266" r:id="rId15"/>
    <p:sldId id="265" r:id="rId16"/>
    <p:sldId id="263" r:id="rId1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00" autoAdjust="0"/>
    <p:restoredTop sz="94660"/>
  </p:normalViewPr>
  <p:slideViewPr>
    <p:cSldViewPr snapToGrid="0">
      <p:cViewPr varScale="1">
        <p:scale>
          <a:sx n="68" d="100"/>
          <a:sy n="68" d="100"/>
        </p:scale>
        <p:origin x="96" y="15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22-Jan-20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22-Jan-20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22-Jan-20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22-Jan-20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22-Jan-20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22-Jan-20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22-Jan-20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22-Jan-20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22-Jan-20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22-Jan-20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22-Jan-20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22-Jan-20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22-Jan-20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22-Jan-20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22-Jan-20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22-Jan-20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22-Jan-20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22-Jan-20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68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4pPr>
      <a:lvl5pPr marL="21145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5.wmf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73000">
              <a:schemeClr val="tx2">
                <a:lumMod val="20000"/>
                <a:lumOff val="80000"/>
              </a:schemeClr>
            </a:gs>
            <a:gs pos="100000">
              <a:schemeClr val="bg2">
                <a:shade val="96000"/>
                <a:hueMod val="88000"/>
                <a:satMod val="220000"/>
                <a:lumMod val="82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65033"/>
          </a:xfrm>
          <a:prstGeom prst="rect">
            <a:avLst/>
          </a:prstGeom>
          <a:effectLst>
            <a:outerShdw blurRad="50800" dist="38100" dir="8100000" algn="tr" rotWithShape="0">
              <a:srgbClr val="00B0F0">
                <a:alpha val="40000"/>
              </a:srgbClr>
            </a:outerShdw>
            <a:softEdge rad="635000"/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</p:pic>
      <p:sp>
        <p:nvSpPr>
          <p:cNvPr id="7" name="Title 1"/>
          <p:cNvSpPr txBox="1">
            <a:spLocks/>
          </p:cNvSpPr>
          <p:nvPr/>
        </p:nvSpPr>
        <p:spPr>
          <a:xfrm rot="20951644">
            <a:off x="2917659" y="3756526"/>
            <a:ext cx="7292941" cy="1143000"/>
          </a:xfrm>
          <a:prstGeom prst="rect">
            <a:avLst/>
          </a:prstGeom>
          <a:noFill/>
        </p:spPr>
        <p:txBody>
          <a:bodyPr vert="horz" rtlCol="0" anchor="ctr">
            <a:prstTxWarp prst="textButton">
              <a:avLst/>
            </a:prstTxWarp>
            <a:noAutofit/>
            <a:scene3d>
              <a:camera prst="isometricRightUp"/>
              <a:lightRig rig="soft" dir="t"/>
            </a:scene3d>
            <a:sp3d prstMaterial="softEdge">
              <a:bevelT w="25400" h="25400"/>
            </a:sp3d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BD" sz="9600" b="1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স্বাগতম</a:t>
            </a:r>
            <a:endParaRPr lang="en-US" sz="9600" b="1" dirty="0">
              <a:solidFill>
                <a:srgbClr val="00B0F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534990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89000">
              <a:schemeClr val="tx2">
                <a:lumMod val="20000"/>
                <a:lumOff val="80000"/>
              </a:schemeClr>
            </a:gs>
            <a:gs pos="100000">
              <a:schemeClr val="bg2">
                <a:shade val="96000"/>
                <a:hueMod val="88000"/>
                <a:satMod val="220000"/>
                <a:lumMod val="82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7923" y="70330"/>
            <a:ext cx="12051322" cy="1157969"/>
          </a:xfrm>
          <a:solidFill>
            <a:schemeClr val="accent4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bn-BD" sz="54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ধ্রুব </a:t>
            </a:r>
            <a:r>
              <a:rPr lang="bn-BD" sz="54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চাপ</a:t>
            </a:r>
            <a:r>
              <a:rPr lang="bn-IN" sz="54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ে তাপমাত্রা</a:t>
            </a:r>
            <a:r>
              <a:rPr lang="bn-BD" sz="54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54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ও আয়তনের সম্পর্ক</a:t>
            </a:r>
            <a:endParaRPr lang="en-US" sz="5400" b="1" dirty="0"/>
          </a:p>
        </p:txBody>
      </p:sp>
      <p:pic>
        <p:nvPicPr>
          <p:cNvPr id="11" name="Content Placeholder 3"/>
          <p:cNvPicPr>
            <a:picLocks noGrp="1"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47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923" y="1347567"/>
            <a:ext cx="12051322" cy="5430919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  <a:softEdge rad="63500"/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</p:pic>
    </p:spTree>
    <p:extLst>
      <p:ext uri="{BB962C8B-B14F-4D97-AF65-F5344CB8AC3E}">
        <p14:creationId xmlns:p14="http://schemas.microsoft.com/office/powerpoint/2010/main" val="223919599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79000">
              <a:schemeClr val="tx2">
                <a:lumMod val="20000"/>
                <a:lumOff val="80000"/>
              </a:schemeClr>
            </a:gs>
            <a:gs pos="100000">
              <a:schemeClr val="bg2">
                <a:shade val="96000"/>
                <a:hueMod val="88000"/>
                <a:satMod val="220000"/>
                <a:lumMod val="82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7923" y="70330"/>
            <a:ext cx="12051322" cy="1130673"/>
          </a:xfrm>
          <a:solidFill>
            <a:schemeClr val="accent4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bn-IN" sz="54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একক কাজ</a:t>
            </a:r>
            <a:endParaRPr lang="en-US" sz="54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873" y="1201003"/>
            <a:ext cx="12051321" cy="5656997"/>
          </a:xfrm>
        </p:spPr>
        <p:txBody>
          <a:bodyPr>
            <a:normAutofit/>
          </a:bodyPr>
          <a:lstStyle/>
          <a:p>
            <a:r>
              <a:rPr lang="en-US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bn-IN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বনাম </a:t>
            </a:r>
            <a:r>
              <a:rPr lang="en-US" sz="4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bn-IN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লেখচিত্র অংকন কর।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046569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81000">
              <a:schemeClr val="tx2">
                <a:lumMod val="20000"/>
                <a:lumOff val="80000"/>
              </a:schemeClr>
            </a:gs>
            <a:gs pos="100000">
              <a:schemeClr val="bg2">
                <a:shade val="96000"/>
                <a:hueMod val="88000"/>
                <a:satMod val="220000"/>
                <a:lumMod val="82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7923" y="70331"/>
            <a:ext cx="12051322" cy="1185264"/>
          </a:xfrm>
          <a:solidFill>
            <a:schemeClr val="accent4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bn-IN" sz="54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জোড়ায় কাজ</a:t>
            </a:r>
            <a:endParaRPr lang="en-US" sz="5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Subtitle 2"/>
              <p:cNvSpPr>
                <a:spLocks noGrp="1"/>
              </p:cNvSpPr>
              <p:nvPr>
                <p:ph type="subTitle" idx="1"/>
              </p:nvPr>
            </p:nvSpPr>
            <p:spPr>
              <a:xfrm>
                <a:off x="87923" y="1364776"/>
                <a:ext cx="12051322" cy="5493223"/>
              </a:xfrm>
            </p:spPr>
            <p:txBody>
              <a:bodyPr>
                <a:normAutofit/>
              </a:bodyPr>
              <a:lstStyle/>
              <a:p>
                <a:pPr marL="109728"/>
                <a14:m>
                  <m:oMath xmlns:m="http://schemas.openxmlformats.org/officeDocument/2006/math">
                    <m:f>
                      <m:fPr>
                        <m:ctrlPr>
                          <a:rPr lang="en-US" sz="48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8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𝑉</m:t>
                        </m:r>
                      </m:num>
                      <m:den>
                        <m:r>
                          <a:rPr lang="en-US" sz="48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𝑇</m:t>
                        </m:r>
                      </m:den>
                    </m:f>
                  </m:oMath>
                </a14:m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bn-IN" sz="4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বনাম </a:t>
                </a:r>
                <a:r>
                  <a:rPr lang="en-US" sz="4800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</a:t>
                </a:r>
                <a:r>
                  <a:rPr lang="bn-BD" sz="48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bn-BD" sz="4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লেখচিত্র </a:t>
                </a:r>
                <a:r>
                  <a:rPr lang="bn-IN" sz="4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কেমন হবে</a:t>
                </a:r>
                <a:r>
                  <a:rPr lang="bn-IN" sz="48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?</a:t>
                </a:r>
                <a:endParaRPr lang="en-US" sz="48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3" name="Subtitle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subTitle" idx="1"/>
              </p:nvPr>
            </p:nvSpPr>
            <p:spPr>
              <a:xfrm>
                <a:off x="87923" y="1364776"/>
                <a:ext cx="12051322" cy="5493223"/>
              </a:xfr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2990075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81000">
              <a:schemeClr val="tx2">
                <a:lumMod val="20000"/>
                <a:lumOff val="80000"/>
              </a:schemeClr>
            </a:gs>
            <a:gs pos="100000">
              <a:schemeClr val="bg2">
                <a:shade val="96000"/>
                <a:hueMod val="88000"/>
                <a:satMod val="220000"/>
                <a:lumMod val="82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7923" y="70331"/>
            <a:ext cx="12051322" cy="1089730"/>
          </a:xfrm>
          <a:solidFill>
            <a:schemeClr val="accent4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bn-BD" sz="54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দলীয় কাজ</a:t>
            </a:r>
            <a:endParaRPr lang="en-US" sz="5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Subtitle 2"/>
              <p:cNvSpPr>
                <a:spLocks noGrp="1"/>
              </p:cNvSpPr>
              <p:nvPr>
                <p:ph type="subTitle" idx="1"/>
              </p:nvPr>
            </p:nvSpPr>
            <p:spPr>
              <a:xfrm>
                <a:off x="87923" y="1282890"/>
                <a:ext cx="12051322" cy="5575109"/>
              </a:xfrm>
            </p:spPr>
            <p:txBody>
              <a:bodyPr>
                <a:normAutofit/>
              </a:bodyPr>
              <a:lstStyle/>
              <a:p>
                <a:pPr marL="109728"/>
                <a14:m>
                  <m:oMath xmlns:m="http://schemas.openxmlformats.org/officeDocument/2006/math">
                    <m:f>
                      <m:fPr>
                        <m:ctrlPr>
                          <a:rPr lang="en-US" sz="48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8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𝑉</m:t>
                        </m:r>
                      </m:num>
                      <m:den>
                        <m:r>
                          <a:rPr lang="en-US" sz="48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𝑇</m:t>
                        </m:r>
                      </m:den>
                    </m:f>
                  </m:oMath>
                </a14:m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bn-IN" sz="4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বনাম </a:t>
                </a:r>
                <a:r>
                  <a:rPr lang="en-US" sz="48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</a:t>
                </a:r>
                <a:r>
                  <a:rPr lang="bn-BD" sz="4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bn-BD" sz="48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লেখচিত্র</a:t>
                </a:r>
                <a:r>
                  <a:rPr lang="bn-IN" sz="48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টি তিনটি ভিন্ন তাপে কেমন হবে তা অংকন করে দেখাও।</a:t>
                </a:r>
                <a:endParaRPr lang="en-US" sz="48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3" name="Subtitle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subTitle" idx="1"/>
              </p:nvPr>
            </p:nvSpPr>
            <p:spPr>
              <a:xfrm>
                <a:off x="87923" y="1282890"/>
                <a:ext cx="12051322" cy="5575109"/>
              </a:xfrm>
              <a:blipFill rotWithShape="0">
                <a:blip r:embed="rId2"/>
                <a:stretch>
                  <a:fillRect l="-136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0484661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79000">
              <a:schemeClr val="tx2">
                <a:lumMod val="20000"/>
                <a:lumOff val="80000"/>
              </a:schemeClr>
            </a:gs>
            <a:gs pos="100000">
              <a:schemeClr val="bg2">
                <a:shade val="96000"/>
                <a:hueMod val="88000"/>
                <a:satMod val="220000"/>
                <a:lumMod val="82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7923" y="70330"/>
            <a:ext cx="12051322" cy="1021491"/>
          </a:xfrm>
          <a:solidFill>
            <a:schemeClr val="accent4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bn-IN" sz="54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মুল্যায়ন</a:t>
            </a:r>
            <a:endParaRPr lang="en-US" sz="5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Subtitle 2"/>
              <p:cNvSpPr>
                <a:spLocks noGrp="1"/>
              </p:cNvSpPr>
              <p:nvPr>
                <p:ph type="subTitle" idx="1"/>
              </p:nvPr>
            </p:nvSpPr>
            <p:spPr>
              <a:xfrm>
                <a:off x="87923" y="1201004"/>
                <a:ext cx="12051322" cy="5656996"/>
              </a:xfrm>
            </p:spPr>
            <p:txBody>
              <a:bodyPr>
                <a:normAutofit/>
              </a:bodyPr>
              <a:lstStyle/>
              <a:p>
                <a:pPr marL="109728"/>
                <a:r>
                  <a:rPr lang="bn-IN" sz="4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১। </a:t>
                </a:r>
                <a:r>
                  <a:rPr lang="bn-IN" sz="48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চার্লসের </a:t>
                </a:r>
                <a:r>
                  <a:rPr lang="bn-IN" sz="4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সূত্র কী?</a:t>
                </a:r>
              </a:p>
              <a:p>
                <a:pPr marL="109728"/>
                <a:r>
                  <a:rPr lang="bn-IN" sz="4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২। </a:t>
                </a:r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 </a:t>
                </a:r>
                <a:r>
                  <a:rPr lang="bn-IN" sz="4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বনাম</a:t>
                </a:r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</a:t>
                </a:r>
                <a:r>
                  <a:rPr lang="bn-BD" sz="48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bn-BD" sz="4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লেখচিত্র </a:t>
                </a:r>
                <a:r>
                  <a:rPr lang="bn-IN" sz="4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কেমন হবে?</a:t>
                </a:r>
                <a:endParaRPr lang="en-US" sz="48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pPr marL="109728"/>
                <a:r>
                  <a:rPr lang="bn-IN" sz="4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৩।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8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8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𝑉</m:t>
                        </m:r>
                      </m:num>
                      <m:den>
                        <m:r>
                          <a:rPr lang="en-US" sz="48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𝑇</m:t>
                        </m:r>
                      </m:den>
                    </m:f>
                  </m:oMath>
                </a14:m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bn-IN" sz="4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বনাম </a:t>
                </a:r>
                <a:r>
                  <a:rPr lang="en-US" sz="48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</a:t>
                </a:r>
                <a:r>
                  <a:rPr lang="bn-BD" sz="4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লেখচিত্র </a:t>
                </a:r>
                <a:r>
                  <a:rPr lang="bn-IN" sz="4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কেমন </a:t>
                </a:r>
                <a:r>
                  <a:rPr lang="bn-IN" sz="48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হয়</a:t>
                </a:r>
                <a:r>
                  <a:rPr lang="bn-IN" sz="4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?</a:t>
                </a:r>
                <a:endParaRPr lang="bn-BD" sz="4800" dirty="0">
                  <a:solidFill>
                    <a:srgbClr val="C00000"/>
                  </a:solidFill>
                  <a:latin typeface="NikoshBAN" pitchFamily="2" charset="0"/>
                  <a:cs typeface="NikoshBAN" pitchFamily="2" charset="0"/>
                </a:endParaRPr>
              </a:p>
            </p:txBody>
          </p:sp>
        </mc:Choice>
        <mc:Fallback xmlns="">
          <p:sp>
            <p:nvSpPr>
              <p:cNvPr id="3" name="Subtitle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subTitle" idx="1"/>
              </p:nvPr>
            </p:nvSpPr>
            <p:spPr>
              <a:xfrm>
                <a:off x="87923" y="1201004"/>
                <a:ext cx="12051322" cy="5656996"/>
              </a:xfrm>
              <a:blipFill rotWithShape="0">
                <a:blip r:embed="rId2"/>
                <a:stretch>
                  <a:fillRect l="-1366" t="-24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3418040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77000">
              <a:schemeClr val="tx2">
                <a:lumMod val="20000"/>
                <a:lumOff val="80000"/>
              </a:schemeClr>
            </a:gs>
            <a:gs pos="100000">
              <a:schemeClr val="bg2">
                <a:shade val="96000"/>
                <a:hueMod val="88000"/>
                <a:satMod val="220000"/>
                <a:lumMod val="82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7923" y="70331"/>
            <a:ext cx="12051322" cy="1062434"/>
          </a:xfrm>
          <a:solidFill>
            <a:schemeClr val="accent4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bn-BD" sz="54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বাড়ীর কাজ</a:t>
            </a:r>
            <a:endParaRPr lang="en-US" sz="54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7923" y="1201003"/>
            <a:ext cx="12051322" cy="5629701"/>
          </a:xfrm>
        </p:spPr>
        <p:txBody>
          <a:bodyPr>
            <a:normAutofit/>
          </a:bodyPr>
          <a:lstStyle/>
          <a:p>
            <a:pPr marL="109728"/>
            <a:r>
              <a:rPr lang="bn-IN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চার্লসের সূত্রের ব্যবহার লিখে নিয়ে আসবে।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64575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79000">
              <a:schemeClr val="tx2">
                <a:lumMod val="20000"/>
                <a:lumOff val="80000"/>
              </a:schemeClr>
            </a:gs>
            <a:gs pos="100000">
              <a:schemeClr val="bg2">
                <a:shade val="96000"/>
                <a:hueMod val="88000"/>
                <a:satMod val="220000"/>
                <a:lumMod val="82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itle 2"/>
          <p:cNvSpPr>
            <a:spLocks noGrp="1"/>
          </p:cNvSpPr>
          <p:nvPr/>
        </p:nvSpPr>
        <p:spPr>
          <a:xfrm rot="20242699">
            <a:off x="2781300" y="2857500"/>
            <a:ext cx="6629400" cy="1143000"/>
          </a:xfrm>
          <a:prstGeom prst="rect">
            <a:avLst/>
          </a:prstGeom>
          <a:noFill/>
        </p:spPr>
        <p:txBody>
          <a:bodyPr vert="horz" rtlCol="0" anchor="ctr">
            <a:normAutofit fontScale="90000" lnSpcReduction="20000"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1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algn="ctr"/>
            <a:r>
              <a:rPr lang="bn-BD" dirty="0" smtClean="0"/>
              <a:t> </a:t>
            </a:r>
            <a:r>
              <a:rPr lang="bn-BD" sz="96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endParaRPr lang="en-US" sz="96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406977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81000">
              <a:schemeClr val="tx2">
                <a:lumMod val="20000"/>
                <a:lumOff val="80000"/>
              </a:schemeClr>
            </a:gs>
            <a:gs pos="100000">
              <a:schemeClr val="bg2">
                <a:shade val="96000"/>
                <a:hueMod val="88000"/>
                <a:satMod val="220000"/>
                <a:lumMod val="82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7923" y="70331"/>
            <a:ext cx="12051322" cy="1072670"/>
          </a:xfrm>
          <a:solidFill>
            <a:schemeClr val="accent4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bn-IN" sz="54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শিক্ষক পরিচিতি</a:t>
            </a:r>
            <a:endParaRPr lang="en-US" sz="54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7923" y="1143002"/>
            <a:ext cx="8018585" cy="5714998"/>
          </a:xfrm>
        </p:spPr>
        <p:txBody>
          <a:bodyPr>
            <a:normAutofit/>
          </a:bodyPr>
          <a:lstStyle/>
          <a:p>
            <a:pPr marL="109728"/>
            <a:r>
              <a:rPr lang="bn-IN" sz="48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মোঃ রফিকুল আলম সরকার</a:t>
            </a:r>
            <a:r>
              <a:rPr lang="bn-BD" sz="48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/>
            </a:r>
            <a:br>
              <a:rPr lang="bn-BD" sz="48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</a:br>
            <a:r>
              <a:rPr lang="bn-BD" sz="4800" dirty="0">
                <a:latin typeface="NikoshBAN" pitchFamily="2" charset="0"/>
                <a:cs typeface="NikoshBAN" pitchFamily="2" charset="0"/>
              </a:rPr>
              <a:t>প্রভাষক,রসায়ন</a:t>
            </a:r>
            <a:r>
              <a:rPr lang="bn-IN" sz="4800" dirty="0">
                <a:latin typeface="NikoshBAN" pitchFamily="2" charset="0"/>
                <a:cs typeface="NikoshBAN" pitchFamily="2" charset="0"/>
              </a:rPr>
              <a:t> বিভাগ</a:t>
            </a:r>
          </a:p>
          <a:p>
            <a:pPr marL="109728"/>
            <a:r>
              <a:rPr lang="bn-IN" sz="4800" dirty="0">
                <a:latin typeface="NikoshBAN" pitchFamily="2" charset="0"/>
                <a:cs typeface="NikoshBAN" pitchFamily="2" charset="0"/>
              </a:rPr>
              <a:t>নাগেশ্বরী মহিলা কলেজ, কুড়িগ্রাম।</a:t>
            </a:r>
          </a:p>
          <a:p>
            <a:pPr marL="109728"/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ID: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rafiqulalam.nmc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Content Placeholder 6"/>
          <p:cNvPicPr>
            <a:picLocks noGrp="1"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4314" y="1652947"/>
            <a:ext cx="3884931" cy="4473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494039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94000">
              <a:schemeClr val="tx2">
                <a:lumMod val="20000"/>
                <a:lumOff val="80000"/>
              </a:schemeClr>
            </a:gs>
            <a:gs pos="100000">
              <a:schemeClr val="bg2">
                <a:shade val="96000"/>
                <a:hueMod val="88000"/>
                <a:satMod val="220000"/>
                <a:lumMod val="82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7923" y="70330"/>
            <a:ext cx="12051322" cy="1160593"/>
          </a:xfrm>
          <a:solidFill>
            <a:schemeClr val="accent4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bn-IN" sz="54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পাঠ পরিচিতি</a:t>
            </a:r>
            <a:endParaRPr lang="en-US" sz="54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7923" y="1230923"/>
            <a:ext cx="12051322" cy="5577649"/>
          </a:xfrm>
        </p:spPr>
        <p:txBody>
          <a:bodyPr>
            <a:normAutofit/>
          </a:bodyPr>
          <a:lstStyle/>
          <a:p>
            <a:pPr marL="109728"/>
            <a:r>
              <a:rPr lang="bn-BD" sz="4800" dirty="0" smtClean="0">
                <a:latin typeface="NikoshBAN" pitchFamily="2" charset="0"/>
                <a:cs typeface="NikoshBAN" pitchFamily="2" charset="0"/>
              </a:rPr>
              <a:t>শ্রেণিঃ </a:t>
            </a:r>
            <a:r>
              <a:rPr lang="bn-IN" sz="4800" dirty="0">
                <a:latin typeface="NikoshBAN" pitchFamily="2" charset="0"/>
                <a:cs typeface="NikoshBAN" pitchFamily="2" charset="0"/>
              </a:rPr>
              <a:t>দ্বাদশ</a:t>
            </a:r>
            <a:endParaRPr lang="bn-BD" sz="4800" dirty="0">
              <a:latin typeface="NikoshBAN" pitchFamily="2" charset="0"/>
              <a:cs typeface="NikoshBAN" pitchFamily="2" charset="0"/>
            </a:endParaRPr>
          </a:p>
          <a:p>
            <a:pPr marL="109728"/>
            <a:r>
              <a:rPr lang="bn-BD" sz="4800" dirty="0">
                <a:latin typeface="NikoshBAN" pitchFamily="2" charset="0"/>
                <a:cs typeface="NikoshBAN" pitchFamily="2" charset="0"/>
              </a:rPr>
              <a:t>বিষয়ঃ রসায়ন</a:t>
            </a:r>
            <a:r>
              <a:rPr lang="bn-IN" sz="4800" dirty="0">
                <a:latin typeface="NikoshBAN" pitchFamily="2" charset="0"/>
                <a:cs typeface="NikoshBAN" pitchFamily="2" charset="0"/>
              </a:rPr>
              <a:t> ২য় পত্র</a:t>
            </a:r>
          </a:p>
          <a:p>
            <a:pPr marL="109728"/>
            <a:r>
              <a:rPr lang="bn-IN" sz="4800" dirty="0">
                <a:latin typeface="NikoshBAN" pitchFamily="2" charset="0"/>
                <a:cs typeface="NikoshBAN" pitchFamily="2" charset="0"/>
              </a:rPr>
              <a:t>অধ্যায়ঃ ১ম(পরিবেশ রসায়ন)</a:t>
            </a:r>
          </a:p>
          <a:p>
            <a:pPr marL="109728"/>
            <a:r>
              <a:rPr lang="bn-IN" sz="4800" dirty="0">
                <a:latin typeface="NikoshBAN" pitchFamily="2" charset="0"/>
                <a:cs typeface="NikoshBAN" pitchFamily="2" charset="0"/>
              </a:rPr>
              <a:t>পাঠ শিরোনামঃ গ্যাসের সূত্রসমুহ</a:t>
            </a:r>
          </a:p>
          <a:p>
            <a:pPr marL="109728"/>
            <a:r>
              <a:rPr lang="bn-IN" sz="48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আজকের পাঠঃ </a:t>
            </a:r>
            <a:r>
              <a:rPr lang="bn-IN" sz="4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চার্লসের সূত্র</a:t>
            </a:r>
            <a:endParaRPr lang="bn-BD" sz="48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095813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00000">
              <a:schemeClr val="tx2">
                <a:lumMod val="20000"/>
                <a:lumOff val="80000"/>
              </a:schemeClr>
            </a:gs>
            <a:gs pos="100000">
              <a:schemeClr val="bg2">
                <a:shade val="96000"/>
                <a:hueMod val="88000"/>
                <a:satMod val="220000"/>
                <a:lumMod val="82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7923" y="70330"/>
            <a:ext cx="12051322" cy="1107839"/>
          </a:xfrm>
          <a:solidFill>
            <a:schemeClr val="accent4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bn-IN" sz="54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পূর্বজ্ঞ্যান </a:t>
            </a:r>
            <a:r>
              <a:rPr lang="bn-IN" sz="5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যাচাই</a:t>
            </a:r>
            <a:endParaRPr lang="en-US" sz="5400" dirty="0"/>
          </a:p>
        </p:txBody>
      </p:sp>
      <p:pic>
        <p:nvPicPr>
          <p:cNvPr id="5" name="Content Placeholder 7"/>
          <p:cNvPicPr>
            <a:picLocks noGrp="1"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273"/>
          <a:stretch/>
        </p:blipFill>
        <p:spPr>
          <a:xfrm>
            <a:off x="87923" y="1214713"/>
            <a:ext cx="12051321" cy="4500287"/>
          </a:xfrm>
          <a:prstGeom prst="rect">
            <a:avLst/>
          </a:prstGeom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87923" y="5770594"/>
            <a:ext cx="12051321" cy="1107839"/>
          </a:xfrm>
          <a:prstGeom prst="rect">
            <a:avLst/>
          </a:prstGeom>
          <a:noFill/>
          <a:effectLst/>
        </p:spPr>
        <p:txBody>
          <a:bodyPr vert="horz" lIns="91440" tIns="45720" rIns="91440" bIns="45720" rtlCol="0" anchor="b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800" kern="1200" cap="all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bn-IN" sz="40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কী দেখতে পারছো?</a:t>
            </a:r>
            <a:r>
              <a:rPr lang="bn-IN" sz="40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bn-IN" sz="40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উত্তরঃ তাপমাত্রা পরিবর্তনে আয়তন পরিবর্তন হচ্ছে।</a:t>
            </a:r>
            <a:endParaRPr lang="en-US" sz="40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035274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92000">
              <a:schemeClr val="tx2">
                <a:lumMod val="20000"/>
                <a:lumOff val="80000"/>
              </a:schemeClr>
            </a:gs>
            <a:gs pos="100000">
              <a:schemeClr val="bg2">
                <a:shade val="96000"/>
                <a:hueMod val="88000"/>
                <a:satMod val="220000"/>
                <a:lumMod val="82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7923" y="70331"/>
            <a:ext cx="12051322" cy="1143008"/>
          </a:xfrm>
          <a:solidFill>
            <a:schemeClr val="accent4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bn-BD" sz="54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endParaRPr lang="en-US" sz="54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7923" y="1213340"/>
            <a:ext cx="12051322" cy="5521090"/>
          </a:xfrm>
        </p:spPr>
        <p:txBody>
          <a:bodyPr>
            <a:normAutofit/>
          </a:bodyPr>
          <a:lstStyle/>
          <a:p>
            <a:r>
              <a:rPr lang="bn-IN" sz="48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এই </a:t>
            </a:r>
            <a:r>
              <a:rPr lang="bn-IN" sz="48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পাঠ শেষে শিক্ষার্থীরা ...</a:t>
            </a:r>
          </a:p>
          <a:p>
            <a:r>
              <a:rPr lang="bn-IN" sz="4800" dirty="0">
                <a:latin typeface="NikoshBAN" pitchFamily="2" charset="0"/>
                <a:cs typeface="NikoshBAN" pitchFamily="2" charset="0"/>
              </a:rPr>
              <a:t>১। </a:t>
            </a:r>
            <a:r>
              <a:rPr lang="bn-IN" sz="4800" dirty="0" smtClean="0">
                <a:latin typeface="NikoshBAN" pitchFamily="2" charset="0"/>
                <a:cs typeface="NikoshBAN" pitchFamily="2" charset="0"/>
              </a:rPr>
              <a:t>চার্লসের </a:t>
            </a:r>
            <a:r>
              <a:rPr lang="bn-BD" sz="4800" dirty="0" smtClean="0">
                <a:latin typeface="NikoshBAN" pitchFamily="2" charset="0"/>
                <a:cs typeface="NikoshBAN" pitchFamily="2" charset="0"/>
              </a:rPr>
              <a:t>সূত্র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4800" dirty="0">
                <a:latin typeface="NikoshBAN" pitchFamily="2" charset="0"/>
                <a:cs typeface="NikoshBAN" pitchFamily="2" charset="0"/>
              </a:rPr>
              <a:t>বলতে পারবে।</a:t>
            </a:r>
            <a:endParaRPr lang="bn-IN" sz="4800" dirty="0">
              <a:latin typeface="NikoshBAN" pitchFamily="2" charset="0"/>
              <a:cs typeface="NikoshBAN" pitchFamily="2" charset="0"/>
            </a:endParaRPr>
          </a:p>
          <a:p>
            <a:r>
              <a:rPr lang="bn-IN" sz="4800" dirty="0">
                <a:latin typeface="NikoshBAN" pitchFamily="2" charset="0"/>
                <a:cs typeface="NikoshBAN" pitchFamily="2" charset="0"/>
              </a:rPr>
              <a:t>২। </a:t>
            </a:r>
            <a:r>
              <a:rPr lang="bn-BD" sz="4800" dirty="0">
                <a:latin typeface="NikoshBAN" pitchFamily="2" charset="0"/>
                <a:cs typeface="NikoshBAN" pitchFamily="2" charset="0"/>
              </a:rPr>
              <a:t>গ্যাসের সংকোচন ও </a:t>
            </a:r>
            <a:r>
              <a:rPr lang="bn-IN" sz="4800" dirty="0">
                <a:latin typeface="NikoshBAN" pitchFamily="2" charset="0"/>
                <a:cs typeface="NikoshBAN" pitchFamily="2" charset="0"/>
              </a:rPr>
              <a:t>সম্প্র</a:t>
            </a:r>
            <a:r>
              <a:rPr lang="bn-BD" sz="4800" dirty="0">
                <a:latin typeface="NikoshBAN" pitchFamily="2" charset="0"/>
                <a:cs typeface="NikoshBAN" pitchFamily="2" charset="0"/>
              </a:rPr>
              <a:t>সারনের উপর</a:t>
            </a:r>
            <a:r>
              <a:rPr lang="bn-IN" sz="48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4800" dirty="0" smtClean="0">
                <a:latin typeface="NikoshBAN" pitchFamily="2" charset="0"/>
                <a:cs typeface="NikoshBAN" pitchFamily="2" charset="0"/>
              </a:rPr>
              <a:t>তাপমাত্রার</a:t>
            </a:r>
            <a:r>
              <a:rPr lang="bn-BD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4800" dirty="0">
                <a:latin typeface="NikoshBAN" pitchFamily="2" charset="0"/>
                <a:cs typeface="NikoshBAN" pitchFamily="2" charset="0"/>
              </a:rPr>
              <a:t>প্রভাব ব্যখ্যা করতে পারবে ।</a:t>
            </a:r>
            <a:endParaRPr lang="bn-IN" sz="4800" dirty="0">
              <a:latin typeface="NikoshBAN" pitchFamily="2" charset="0"/>
              <a:cs typeface="NikoshBAN" pitchFamily="2" charset="0"/>
            </a:endParaRPr>
          </a:p>
          <a:p>
            <a:r>
              <a:rPr lang="bn-IN" sz="4800" dirty="0">
                <a:latin typeface="NikoshBAN" pitchFamily="2" charset="0"/>
                <a:cs typeface="NikoshBAN" pitchFamily="2" charset="0"/>
              </a:rPr>
              <a:t>৩। </a:t>
            </a:r>
            <a:r>
              <a:rPr lang="bn-IN" sz="4800" dirty="0" smtClean="0">
                <a:latin typeface="NikoshBAN" pitchFamily="2" charset="0"/>
                <a:cs typeface="NikoshBAN" pitchFamily="2" charset="0"/>
              </a:rPr>
              <a:t>চার্লসের </a:t>
            </a:r>
            <a:r>
              <a:rPr lang="bn-IN" sz="4800" dirty="0">
                <a:latin typeface="NikoshBAN" pitchFamily="2" charset="0"/>
                <a:cs typeface="NikoshBAN" pitchFamily="2" charset="0"/>
              </a:rPr>
              <a:t>সূত্রের প্রয়োগ লিখতে পারবে।</a:t>
            </a:r>
          </a:p>
        </p:txBody>
      </p:sp>
    </p:spTree>
    <p:extLst>
      <p:ext uri="{BB962C8B-B14F-4D97-AF65-F5344CB8AC3E}">
        <p14:creationId xmlns:p14="http://schemas.microsoft.com/office/powerpoint/2010/main" val="284896263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75000">
              <a:schemeClr val="tx2">
                <a:lumMod val="20000"/>
                <a:lumOff val="80000"/>
              </a:schemeClr>
            </a:gs>
            <a:gs pos="100000">
              <a:schemeClr val="bg2">
                <a:shade val="96000"/>
                <a:hueMod val="88000"/>
                <a:satMod val="220000"/>
                <a:lumMod val="82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7923" y="70331"/>
            <a:ext cx="12051322" cy="1143008"/>
          </a:xfrm>
          <a:solidFill>
            <a:schemeClr val="accent4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bn-IN" sz="54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চার্লসের সূত্র</a:t>
            </a:r>
            <a:endParaRPr lang="en-US" sz="54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7923" y="1213340"/>
            <a:ext cx="12051322" cy="5644660"/>
          </a:xfrm>
        </p:spPr>
        <p:txBody>
          <a:bodyPr>
            <a:normAutofit/>
          </a:bodyPr>
          <a:lstStyle/>
          <a:p>
            <a:pPr marL="109728"/>
            <a:r>
              <a:rPr lang="bn-IN" sz="48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স্থির </a:t>
            </a:r>
            <a:r>
              <a:rPr lang="bn-IN" sz="48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চাপে </a:t>
            </a:r>
            <a:r>
              <a:rPr lang="bn-IN" sz="48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নির্দিষ্ট ভর কোনো গ্যাসের আয়তন উহার উপর প্রযুক্ত </a:t>
            </a:r>
            <a:r>
              <a:rPr lang="bn-IN" sz="48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ক্যালভিন তাপমাত্রার সমানুপাতিক।</a:t>
            </a:r>
            <a:endParaRPr lang="bn-IN" sz="4800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  <a:p>
            <a:pPr marL="109728"/>
            <a:r>
              <a:rPr lang="bn-IN" sz="4800" dirty="0">
                <a:latin typeface="NikoshBAN" pitchFamily="2" charset="0"/>
                <a:cs typeface="NikoshBAN" pitchFamily="2" charset="0"/>
              </a:rPr>
              <a:t>   অর্থাৎ </a:t>
            </a:r>
            <a:r>
              <a:rPr lang="bn-IN" sz="4800" dirty="0" smtClean="0">
                <a:latin typeface="NikoshBAN" pitchFamily="2" charset="0"/>
                <a:cs typeface="NikoshBAN" pitchFamily="2" charset="0"/>
              </a:rPr>
              <a:t>চাপ </a:t>
            </a:r>
            <a:r>
              <a:rPr lang="bn-IN" sz="4800" dirty="0">
                <a:latin typeface="NikoshBAN" pitchFamily="2" charset="0"/>
                <a:cs typeface="NikoshBAN" pitchFamily="2" charset="0"/>
              </a:rPr>
              <a:t>স্থির রেখে নির্দিষ্ট ভর বিশিষ্ট কোনো গ্যাসের </a:t>
            </a:r>
            <a:r>
              <a:rPr lang="bn-IN" sz="4800" dirty="0" smtClean="0">
                <a:latin typeface="NikoshBAN" pitchFamily="2" charset="0"/>
                <a:cs typeface="NikoshBAN" pitchFamily="2" charset="0"/>
              </a:rPr>
              <a:t>তাপমাত্রা </a:t>
            </a:r>
            <a:r>
              <a:rPr lang="bn-IN" sz="4800" dirty="0">
                <a:latin typeface="NikoshBAN" pitchFamily="2" charset="0"/>
                <a:cs typeface="NikoshBAN" pitchFamily="2" charset="0"/>
              </a:rPr>
              <a:t>যতগুণ বৃদ্ধি করা হবে উহার আয়তন ততগুণ </a:t>
            </a:r>
            <a:r>
              <a:rPr lang="bn-IN" sz="4800" dirty="0" smtClean="0">
                <a:latin typeface="NikoshBAN" pitchFamily="2" charset="0"/>
                <a:cs typeface="NikoshBAN" pitchFamily="2" charset="0"/>
              </a:rPr>
              <a:t>বৃদ্ধি পাবে। </a:t>
            </a:r>
            <a:r>
              <a:rPr lang="bn-IN" sz="4800" dirty="0">
                <a:latin typeface="NikoshBAN" pitchFamily="2" charset="0"/>
                <a:cs typeface="NikoshBAN" pitchFamily="2" charset="0"/>
              </a:rPr>
              <a:t>আবার </a:t>
            </a:r>
            <a:r>
              <a:rPr lang="bn-IN" sz="4800" dirty="0" smtClean="0">
                <a:latin typeface="NikoshBAN" pitchFamily="2" charset="0"/>
                <a:cs typeface="NikoshBAN" pitchFamily="2" charset="0"/>
              </a:rPr>
              <a:t>তাপমাত্রা </a:t>
            </a:r>
            <a:r>
              <a:rPr lang="bn-IN" sz="4800" dirty="0">
                <a:latin typeface="NikoshBAN" pitchFamily="2" charset="0"/>
                <a:cs typeface="NikoshBAN" pitchFamily="2" charset="0"/>
              </a:rPr>
              <a:t>যতগুণ কমানো হবে আয়তন ততগুণ </a:t>
            </a:r>
            <a:r>
              <a:rPr lang="bn-IN" sz="4800" dirty="0" smtClean="0">
                <a:latin typeface="NikoshBAN" pitchFamily="2" charset="0"/>
                <a:cs typeface="NikoshBAN" pitchFamily="2" charset="0"/>
              </a:rPr>
              <a:t>কমে যাবে।</a:t>
            </a:r>
            <a:endParaRPr lang="bn-BD" sz="4800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830140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78000">
              <a:schemeClr val="tx2">
                <a:lumMod val="20000"/>
                <a:lumOff val="80000"/>
              </a:schemeClr>
            </a:gs>
            <a:gs pos="100000">
              <a:schemeClr val="bg2">
                <a:shade val="96000"/>
                <a:hueMod val="88000"/>
                <a:satMod val="220000"/>
                <a:lumMod val="82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7923" y="70330"/>
            <a:ext cx="12051322" cy="1160593"/>
          </a:xfrm>
          <a:solidFill>
            <a:schemeClr val="accent4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bn-IN" sz="54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নিচের চিত্রটি লক্ষ্য </a:t>
            </a:r>
            <a:r>
              <a:rPr lang="bn-IN" sz="54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কর-</a:t>
            </a:r>
            <a:endParaRPr lang="en-US" sz="54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923" y="1390650"/>
            <a:ext cx="12051322" cy="5467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10030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81000">
              <a:schemeClr val="tx2">
                <a:lumMod val="20000"/>
                <a:lumOff val="80000"/>
              </a:schemeClr>
            </a:gs>
            <a:gs pos="100000">
              <a:schemeClr val="bg2">
                <a:shade val="96000"/>
                <a:hueMod val="88000"/>
                <a:satMod val="220000"/>
                <a:lumMod val="82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7923" y="70331"/>
            <a:ext cx="12051322" cy="1160592"/>
          </a:xfrm>
          <a:solidFill>
            <a:schemeClr val="accent4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bn-IN" sz="54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চার্লসের </a:t>
            </a:r>
            <a:r>
              <a:rPr lang="bn-IN" sz="54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সূত্রের </a:t>
            </a:r>
            <a:r>
              <a:rPr lang="bn-BD" sz="54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গাণিতিক </a:t>
            </a:r>
            <a:r>
              <a:rPr lang="bn-BD" sz="54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প্রকাশ</a:t>
            </a:r>
            <a:endParaRPr lang="en-US" sz="5400" b="1" dirty="0"/>
          </a:p>
        </p:txBody>
      </p:sp>
      <p:sp>
        <p:nvSpPr>
          <p:cNvPr id="4" name="Content Placeholder 4"/>
          <p:cNvSpPr>
            <a:spLocks noGrp="1"/>
          </p:cNvSpPr>
          <p:nvPr>
            <p:ph type="subTitle" idx="1"/>
          </p:nvPr>
        </p:nvSpPr>
        <p:spPr>
          <a:xfrm>
            <a:off x="87923" y="1289849"/>
            <a:ext cx="12051689" cy="1655802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65760" indent="-256032" algn="l" rtl="0" eaLnBrk="1" latinLnBrk="0" hangingPunct="1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defRPr kumimoji="0"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1792" indent="-228600" algn="l" rtl="0" eaLnBrk="1" latinLnBrk="0" hangingPunct="1">
              <a:spcBef>
                <a:spcPts val="324"/>
              </a:spcBef>
              <a:buClr>
                <a:schemeClr val="accent1"/>
              </a:buClr>
              <a:buFont typeface="Verdana"/>
              <a:buChar char="◦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9536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SzPct val="100000"/>
              <a:buFont typeface="Wingdings 2"/>
              <a:buChar char="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2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574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109728" indent="0">
              <a:buNone/>
            </a:pPr>
            <a:r>
              <a:rPr lang="bn-IN" sz="48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যদি কোনো গ্যাসের নির্দিষ্ট ভরের আয়তন </a:t>
            </a:r>
            <a:r>
              <a:rPr lang="en-US" sz="4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bn-IN" sz="48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এবং তাপমাত্রা </a:t>
            </a:r>
            <a:r>
              <a:rPr lang="en-US" sz="48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</a:p>
          <a:p>
            <a:pPr marL="109728" indent="0">
              <a:buNone/>
            </a:pPr>
            <a:r>
              <a:rPr lang="bn-IN" sz="48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হয় তবে চার্লসের সূত্রের গাণিতিক রুপ হবে -</a:t>
            </a:r>
            <a:endParaRPr lang="en-US" sz="48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itle 2"/>
          <p:cNvSpPr txBox="1">
            <a:spLocks/>
          </p:cNvSpPr>
          <p:nvPr/>
        </p:nvSpPr>
        <p:spPr>
          <a:xfrm>
            <a:off x="7908802" y="3685450"/>
            <a:ext cx="4160108" cy="2996703"/>
          </a:xfrm>
          <a:prstGeom prst="rect">
            <a:avLst/>
          </a:prstGeom>
        </p:spPr>
        <p:txBody>
          <a:bodyPr vert="horz" rtlCol="0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IN" sz="4800" b="0" dirty="0" smtClean="0">
                <a:solidFill>
                  <a:schemeClr val="bg1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এখানে চাপ,</a:t>
            </a:r>
          </a:p>
          <a:p>
            <a:pPr algn="ctr"/>
            <a:r>
              <a:rPr lang="en-US" sz="4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bn-IN" sz="4800" b="0" dirty="0" smtClean="0">
                <a:solidFill>
                  <a:schemeClr val="bg1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 = স্থির।</a:t>
            </a:r>
            <a:endParaRPr lang="en-US" sz="4800" b="0" dirty="0">
              <a:solidFill>
                <a:schemeClr val="bg1"/>
              </a:solidFill>
              <a:effectLst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22517116"/>
              </p:ext>
            </p:extLst>
          </p:nvPr>
        </p:nvGraphicFramePr>
        <p:xfrm>
          <a:off x="87923" y="3200400"/>
          <a:ext cx="8022408" cy="348175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3" name="Equation" r:id="rId3" imgW="406080" imgH="177480" progId="Equation.3">
                  <p:embed/>
                </p:oleObj>
              </mc:Choice>
              <mc:Fallback>
                <p:oleObj name="Equation" r:id="rId3" imgW="406080" imgH="177480" progId="Equation.3">
                  <p:embed/>
                  <p:pic>
                    <p:nvPicPr>
                      <p:cNvPr id="0" name="Object 3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7923" y="3200400"/>
                        <a:ext cx="8022408" cy="348175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89140248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build="p"/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93000">
              <a:schemeClr val="tx2">
                <a:lumMod val="20000"/>
                <a:lumOff val="80000"/>
              </a:schemeClr>
            </a:gs>
            <a:gs pos="100000">
              <a:schemeClr val="bg2">
                <a:shade val="96000"/>
                <a:hueMod val="88000"/>
                <a:satMod val="220000"/>
                <a:lumMod val="82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7923" y="70331"/>
            <a:ext cx="12051322" cy="1212560"/>
          </a:xfrm>
          <a:solidFill>
            <a:schemeClr val="accent4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bn-IN" sz="54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চার্লসের </a:t>
            </a:r>
            <a:r>
              <a:rPr lang="bn-IN" sz="54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সূত্রের ব্যাখ্যা</a:t>
            </a:r>
            <a:endParaRPr lang="en-US" sz="54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Subtitle 2"/>
              <p:cNvSpPr>
                <a:spLocks noGrp="1"/>
              </p:cNvSpPr>
              <p:nvPr>
                <p:ph type="subTitle" idx="1"/>
              </p:nvPr>
            </p:nvSpPr>
            <p:spPr>
              <a:xfrm>
                <a:off x="87923" y="1282891"/>
                <a:ext cx="12051321" cy="5575109"/>
              </a:xfrm>
            </p:spPr>
            <p:txBody>
              <a:bodyPr>
                <a:normAutofit/>
              </a:bodyPr>
              <a:lstStyle/>
              <a:p>
                <a:r>
                  <a:rPr lang="en-US" sz="3600" i="1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উপরের</a:t>
                </a:r>
                <a:r>
                  <a:rPr lang="en-US" sz="3600" i="1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i="1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সমীকরণ</a:t>
                </a:r>
                <a:r>
                  <a:rPr lang="en-US" sz="3600" i="1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i="1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থেকে</a:t>
                </a:r>
                <a:r>
                  <a:rPr lang="en-US" sz="3600" i="1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i="1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লেখা</a:t>
                </a:r>
                <a:r>
                  <a:rPr lang="en-US" sz="3600" i="1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i="1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যায়</a:t>
                </a:r>
                <a:r>
                  <a:rPr lang="en-US" sz="3600" i="1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,</a:t>
                </a:r>
                <a:r>
                  <a:rPr lang="en-US" sz="3600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V = KT</a:t>
                </a:r>
              </a:p>
              <a:p>
                <a:r>
                  <a:rPr lang="en-US" sz="36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বা</a:t>
                </a:r>
                <a:r>
                  <a:rPr lang="en-US" sz="36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,</a:t>
                </a:r>
                <a:r>
                  <a:rPr lang="en-US" sz="3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6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𝑉</m:t>
                        </m:r>
                      </m:num>
                      <m:den>
                        <m:r>
                          <a:rPr lang="en-US" sz="36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𝑇</m:t>
                        </m:r>
                      </m:den>
                    </m:f>
                  </m:oMath>
                </a14:m>
                <a:r>
                  <a:rPr lang="en-US" sz="3600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K</a:t>
                </a:r>
              </a:p>
              <a:p>
                <a:r>
                  <a:rPr lang="en-US" sz="36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বা</a:t>
                </a:r>
                <a:r>
                  <a:rPr lang="en-US" sz="36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,</a:t>
                </a:r>
                <a:r>
                  <a:rPr lang="en-US" sz="3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36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36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𝑉</m:t>
                            </m:r>
                          </m:e>
                          <m:sub>
                            <m:r>
                              <a:rPr lang="en-US" sz="36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sz="36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36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𝑇</m:t>
                            </m:r>
                          </m:e>
                          <m:sub>
                            <m:r>
                              <a:rPr lang="en-US" sz="36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sub>
                        </m:sSub>
                      </m:den>
                    </m:f>
                  </m:oMath>
                </a14:m>
                <a:r>
                  <a:rPr lang="en-US" sz="3600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K</a:t>
                </a:r>
              </a:p>
              <a:p>
                <a:r>
                  <a:rPr lang="en-US" sz="36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বা</a:t>
                </a:r>
                <a:r>
                  <a:rPr lang="en-US" sz="36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,</a:t>
                </a:r>
                <a:r>
                  <a:rPr lang="en-US" sz="3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36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36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𝑉</m:t>
                            </m:r>
                          </m:e>
                          <m:sub>
                            <m:r>
                              <a:rPr lang="en-US" sz="36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sz="36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36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𝑇</m:t>
                            </m:r>
                          </m:e>
                          <m:sub>
                            <m:r>
                              <a:rPr lang="en-US" sz="36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b>
                        </m:sSub>
                      </m:den>
                    </m:f>
                  </m:oMath>
                </a14:m>
                <a:r>
                  <a:rPr lang="en-US" sz="3600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K</a:t>
                </a:r>
              </a:p>
              <a:p>
                <a:r>
                  <a:rPr lang="en-US" sz="36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অর্থা</a:t>
                </a:r>
                <a:r>
                  <a:rPr lang="en-US" sz="36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ৎ,</a:t>
                </a:r>
                <a:r>
                  <a:rPr lang="en-US" sz="3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36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36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𝑉</m:t>
                            </m:r>
                          </m:e>
                          <m:sub>
                            <m:r>
                              <a:rPr lang="en-US" sz="36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sz="36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36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𝑇</m:t>
                            </m:r>
                          </m:e>
                          <m:sub>
                            <m:r>
                              <a:rPr lang="en-US" sz="36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sub>
                        </m:sSub>
                      </m:den>
                    </m:f>
                  </m:oMath>
                </a14:m>
                <a:r>
                  <a:rPr lang="en-US" sz="3600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36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36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𝑉</m:t>
                            </m:r>
                          </m:e>
                          <m:sub>
                            <m:r>
                              <a:rPr lang="en-US" sz="36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sz="36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36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𝑇</m:t>
                            </m:r>
                          </m:e>
                          <m:sub>
                            <m:r>
                              <a:rPr lang="en-US" sz="36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b>
                        </m:sSub>
                      </m:den>
                    </m:f>
                  </m:oMath>
                </a14:m>
                <a:endParaRPr lang="en-US" sz="3600" i="1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Subtitle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subTitle" idx="1"/>
              </p:nvPr>
            </p:nvSpPr>
            <p:spPr>
              <a:xfrm>
                <a:off x="87923" y="1282891"/>
                <a:ext cx="12051321" cy="5575109"/>
              </a:xfrm>
              <a:blipFill rotWithShape="0">
                <a:blip r:embed="rId2"/>
                <a:stretch>
                  <a:fillRect l="-1517" t="-21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0163097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/>
    </p:bldLst>
  </p:timing>
</p:sld>
</file>

<file path=ppt/theme/theme1.xml><?xml version="1.0" encoding="utf-8"?>
<a:theme xmlns:a="http://schemas.openxmlformats.org/drawingml/2006/main" name="Slice">
  <a:themeElements>
    <a:clrScheme name="Slice">
      <a:dk1>
        <a:sysClr val="windowText" lastClr="000000"/>
      </a:dk1>
      <a:lt1>
        <a:sysClr val="window" lastClr="FFFFFF"/>
      </a:lt1>
      <a:dk2>
        <a:srgbClr val="D06F1E"/>
      </a:dk2>
      <a:lt2>
        <a:srgbClr val="F0BE21"/>
      </a:lt2>
      <a:accent1>
        <a:srgbClr val="760603"/>
      </a:accent1>
      <a:accent2>
        <a:srgbClr val="9F761A"/>
      </a:accent2>
      <a:accent3>
        <a:srgbClr val="92A200"/>
      </a:accent3>
      <a:accent4>
        <a:srgbClr val="4AA157"/>
      </a:accent4>
      <a:accent5>
        <a:srgbClr val="46788D"/>
      </a:accent5>
      <a:accent6>
        <a:srgbClr val="A848A8"/>
      </a:accent6>
      <a:hlink>
        <a:srgbClr val="460402"/>
      </a:hlink>
      <a:folHlink>
        <a:srgbClr val="991111"/>
      </a:folHlink>
    </a:clrScheme>
    <a:fontScheme name="Slice">
      <a:maj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lic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162000"/>
                <a:satMod val="200000"/>
                <a:lumMod val="124000"/>
              </a:schemeClr>
            </a:gs>
            <a:gs pos="100000">
              <a:schemeClr val="phClr">
                <a:shade val="96000"/>
                <a:hueMod val="88000"/>
                <a:satMod val="220000"/>
                <a:lumMod val="82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142000"/>
                <a:satMod val="200000"/>
                <a:lumMod val="118000"/>
              </a:schemeClr>
            </a:gs>
            <a:gs pos="100000">
              <a:schemeClr val="phClr">
                <a:shade val="92000"/>
                <a:hueMod val="22000"/>
                <a:satMod val="220000"/>
                <a:lumMod val="62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282EB108-EDE6-4B8E-957B-D4A69BF580E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171</TotalTime>
  <Words>220</Words>
  <Application>Microsoft Office PowerPoint</Application>
  <PresentationFormat>Widescreen</PresentationFormat>
  <Paragraphs>47</Paragraphs>
  <Slides>16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4" baseType="lpstr">
      <vt:lpstr>Cambria Math</vt:lpstr>
      <vt:lpstr>Century Gothic</vt:lpstr>
      <vt:lpstr>NikoshBAN</vt:lpstr>
      <vt:lpstr>Times New Roman</vt:lpstr>
      <vt:lpstr>Vrinda</vt:lpstr>
      <vt:lpstr>Wingdings 3</vt:lpstr>
      <vt:lpstr>Slice</vt:lpstr>
      <vt:lpstr>Equation</vt:lpstr>
      <vt:lpstr>PowerPoint Presentation</vt:lpstr>
      <vt:lpstr>শিক্ষক পরিচিতি</vt:lpstr>
      <vt:lpstr>পাঠ পরিচিতি</vt:lpstr>
      <vt:lpstr>পূর্বজ্ঞ্যান যাচাই</vt:lpstr>
      <vt:lpstr>শিখনফল</vt:lpstr>
      <vt:lpstr>চার্লসের সূত্র</vt:lpstr>
      <vt:lpstr>নিচের চিত্রটি লক্ষ্য কর-</vt:lpstr>
      <vt:lpstr>চার্লসের সূত্রের গাণিতিক প্রকাশ</vt:lpstr>
      <vt:lpstr>চার্লসের সূত্রের ব্যাখ্যা</vt:lpstr>
      <vt:lpstr>ধ্রুব চাপে তাপমাত্রা ও আয়তনের সম্পর্ক</vt:lpstr>
      <vt:lpstr>একক কাজ</vt:lpstr>
      <vt:lpstr>জোড়ায় কাজ</vt:lpstr>
      <vt:lpstr>দলীয় কাজ</vt:lpstr>
      <vt:lpstr>মুল্যায়ন</vt:lpstr>
      <vt:lpstr>বাড়ীর কাজ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Md Rafiqul Alam Sarker</dc:creator>
  <cp:lastModifiedBy>Md Rafiqul Alam Sarker</cp:lastModifiedBy>
  <cp:revision>69</cp:revision>
  <dcterms:created xsi:type="dcterms:W3CDTF">2020-01-21T10:29:05Z</dcterms:created>
  <dcterms:modified xsi:type="dcterms:W3CDTF">2020-01-22T17:12:00Z</dcterms:modified>
</cp:coreProperties>
</file>