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7" r:id="rId3"/>
    <p:sldId id="256" r:id="rId4"/>
    <p:sldId id="258" r:id="rId5"/>
    <p:sldId id="273" r:id="rId6"/>
    <p:sldId id="261" r:id="rId7"/>
    <p:sldId id="275" r:id="rId8"/>
    <p:sldId id="264" r:id="rId9"/>
    <p:sldId id="279" r:id="rId10"/>
    <p:sldId id="278" r:id="rId11"/>
    <p:sldId id="277" r:id="rId12"/>
    <p:sldId id="265" r:id="rId13"/>
    <p:sldId id="267" r:id="rId14"/>
    <p:sldId id="268" r:id="rId15"/>
    <p:sldId id="270" r:id="rId16"/>
    <p:sldId id="271" r:id="rId17"/>
    <p:sldId id="269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2" autoAdjust="0"/>
    <p:restoredTop sz="94660"/>
  </p:normalViewPr>
  <p:slideViewPr>
    <p:cSldViewPr snapToGrid="0">
      <p:cViewPr varScale="1">
        <p:scale>
          <a:sx n="68" d="100"/>
          <a:sy n="68" d="100"/>
        </p:scale>
        <p:origin x="3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28-Jan-20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28-Jan-20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28-Jan-20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28-Jan-20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28-Jan-20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28-Jan-20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28-Jan-20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28-Jan-20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28-Jan-20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2" y="42201"/>
            <a:ext cx="12079458" cy="674545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="" xmlns:a16="http://schemas.microsoft.com/office/drawing/2014/main" id="{6B3105D5-A375-F341-9D41-9AE0CAC9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2669" y="2373921"/>
            <a:ext cx="7179640" cy="1456267"/>
          </a:xfrm>
        </p:spPr>
        <p:txBody>
          <a:bodyPr>
            <a:noAutofit/>
          </a:bodyPr>
          <a:lstStyle/>
          <a:p>
            <a:pPr algn="ctr"/>
            <a:r>
              <a:rPr lang="en-GB" sz="96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95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3105D5-A375-F341-9D41-9AE0CAC9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625" y="66500"/>
            <a:ext cx="11943470" cy="1022254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লেড সঞ্চয়ী কোষের কিছু ব্যবহার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070AAA-23CC-DA47-A202-423BFAD8A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625" y="1246909"/>
            <a:ext cx="11943470" cy="499445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বাসায় বা অফিসে আইপিএস চালাতে।</a:t>
            </a:r>
          </a:p>
          <a:p>
            <a:pPr marL="0" indent="0">
              <a:buNone/>
            </a:pP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রিকশা ও অটো রিকশা চালাতে।</a:t>
            </a:r>
          </a:p>
          <a:p>
            <a:pPr marL="0" indent="0">
              <a:buNone/>
            </a:pP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মোটর গাড়ীর বিদ্যুৎ স্ফুলিঙ্গের জন্য, বাতি ও পাখা চালাতে।</a:t>
            </a:r>
          </a:p>
          <a:p>
            <a:pPr marL="0" indent="0">
              <a:buNone/>
            </a:pP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জাহাজ, ট্রেন ও বিমানে আলো জ্বালাতে।</a:t>
            </a:r>
            <a:endParaRPr lang="en-GB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97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3105D5-A375-F341-9D41-9AE0CAC9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26607" y="70340"/>
            <a:ext cx="11929403" cy="1125415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লেড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সঞ্চয়ী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অভ্যন্তরীণ গঠনের চিত্র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070AAA-23CC-DA47-A202-423BFAD8A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630" y="5985157"/>
            <a:ext cx="5202913" cy="77372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কোষের অভ্যন্তরীণ গঠন।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544" y="1769970"/>
            <a:ext cx="6756331" cy="36077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31" y="1769971"/>
            <a:ext cx="4524679" cy="3607722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58070AAA-23CC-DA47-A202-423BFAD8A661}"/>
              </a:ext>
            </a:extLst>
          </p:cNvPr>
          <p:cNvSpPr txBox="1">
            <a:spLocks/>
          </p:cNvSpPr>
          <p:nvPr/>
        </p:nvSpPr>
        <p:spPr>
          <a:xfrm>
            <a:off x="6256715" y="6017772"/>
            <a:ext cx="5935285" cy="7737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একাধিক কোষ দ্বারা গঠিত ব্যাটারি।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81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3105D5-A375-F341-9D41-9AE0CAC9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74" y="119433"/>
            <a:ext cx="11908798" cy="1062254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লেড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সঞ্চয়ী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কোষর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070AAA-23CC-DA47-A202-423BFAD8A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5" y="1181687"/>
            <a:ext cx="11908797" cy="554267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লেড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সঞ্চয়ী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কোষে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কাঁচামাল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সস্তা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সহজলভ্য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সাশ্রয়ী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মূল্যে</a:t>
            </a: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পাওয়া যায়।</a:t>
            </a:r>
          </a:p>
          <a:p>
            <a:pPr marL="0" indent="0">
              <a:buNone/>
            </a:pP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 লেড ও সালফিউরিক এসিড উভই অত্যন্ত ক্ষতিকর। এদেরকে সহজে পরিবেশসম্মত উপায়ে পরিত্যাগ করা কঠিন।</a:t>
            </a:r>
          </a:p>
          <a:p>
            <a:pPr marL="0" indent="0">
              <a:buNone/>
            </a:pP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এ</a:t>
            </a:r>
            <a:r>
              <a:rPr lang="en-GB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ব্যাটারি</a:t>
            </a: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হতে</a:t>
            </a:r>
            <a:r>
              <a:rPr lang="en-GB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GB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পাওয়া যায় এবং ইহা দীর্ঘস্থায়ী</a:t>
            </a:r>
            <a:r>
              <a:rPr lang="en-GB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 এটা ভারী। তাই বহন করা সহজ নয়।</a:t>
            </a:r>
            <a:endParaRPr lang="en-GB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এ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আপেক্ষিক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রোধ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নিম্ন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শক্তির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অপচয়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74631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3105D5-A375-F341-9D41-9AE0CAC9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75" y="103162"/>
            <a:ext cx="11943470" cy="1022254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070AAA-23CC-DA47-A202-423BFAD8A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5" y="1125416"/>
            <a:ext cx="11943470" cy="555673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লেড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সঞ্চয়ী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3379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3105D5-A375-F341-9D41-9AE0CAC9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42" y="103160"/>
            <a:ext cx="11943469" cy="951918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070AAA-23CC-DA47-A202-423BFAD8A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3" y="1055078"/>
            <a:ext cx="11943468" cy="566927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লেড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সঞ্চয়ী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বিশ্লেষ্য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32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3105D5-A375-F341-9D41-9AE0CAC9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09" y="89100"/>
            <a:ext cx="11929403" cy="980046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070AAA-23CC-DA47-A202-423BFAD8A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09" y="1069146"/>
            <a:ext cx="11929403" cy="561300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লেড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সঞ্চয়ী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তড়িৎদ্বার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04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3105D5-A375-F341-9D41-9AE0CAC9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42" y="89098"/>
            <a:ext cx="11957537" cy="980048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070AAA-23CC-DA47-A202-423BFAD8A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3" y="1069146"/>
            <a:ext cx="11957536" cy="568334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লেড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সঞ্চয়ী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অ্যানোডে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লেড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সঞ্চয়ী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বিভব কত</a:t>
            </a:r>
            <a:r>
              <a:rPr lang="en-GB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GB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লেড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সঞ্চয়ী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ক্যাথোড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75278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3105D5-A375-F341-9D41-9AE0CAC9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42" y="117229"/>
            <a:ext cx="11957537" cy="1022252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070AAA-23CC-DA47-A202-423BFAD8A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3" y="1139481"/>
            <a:ext cx="11957536" cy="559894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লেড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সঞ্চয়ী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45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070AAA-23CC-DA47-A202-423BFAD8A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 err="1"/>
              <a:t>ফুল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="" xmlns:a16="http://schemas.microsoft.com/office/drawing/2014/main" id="{6B3105D5-A375-F341-9D41-9AE0CAC9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690" y="2624128"/>
            <a:ext cx="7531330" cy="1456267"/>
          </a:xfrm>
        </p:spPr>
        <p:txBody>
          <a:bodyPr>
            <a:noAutofit/>
          </a:bodyPr>
          <a:lstStyle/>
          <a:p>
            <a:pPr algn="ctr"/>
            <a:r>
              <a:rPr lang="en-GB" sz="9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03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E1FFA0-3EE6-224F-84A5-E205F0DD6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09" y="103164"/>
            <a:ext cx="11966916" cy="1022252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58AABB0-C3D8-C947-A49A-3139390E3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09" y="1125416"/>
            <a:ext cx="11966916" cy="573258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4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GB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রফিকুল</a:t>
            </a:r>
            <a:r>
              <a:rPr lang="en-GB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আলম</a:t>
            </a:r>
            <a:r>
              <a:rPr lang="en-GB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endParaRPr lang="en-GB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GB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GB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GB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রসায়ন</a:t>
            </a:r>
            <a:r>
              <a:rPr lang="en-GB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endParaRPr lang="en-GB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GB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নাগেশ্বরী</a:t>
            </a:r>
            <a:r>
              <a:rPr lang="en-GB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GB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GB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GB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কুড়িগ্রাম</a:t>
            </a:r>
            <a:r>
              <a:rPr lang="en-GB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GB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ID: </a:t>
            </a:r>
            <a:r>
              <a:rPr lang="en-GB" sz="4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rafiqulalam.nmc</a:t>
            </a:r>
            <a:endParaRPr lang="en-US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452" y="1362974"/>
            <a:ext cx="3929073" cy="460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98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10A9BF-4481-9240-99FC-E6BC26CB16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12541" y="91934"/>
            <a:ext cx="11943470" cy="1005345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938AB72-C52B-C740-84A5-898701B52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541" y="1111348"/>
            <a:ext cx="11943470" cy="5641144"/>
          </a:xfrm>
        </p:spPr>
        <p:txBody>
          <a:bodyPr>
            <a:normAutofit/>
          </a:bodyPr>
          <a:lstStyle/>
          <a:p>
            <a:pPr algn="l"/>
            <a:r>
              <a:rPr lang="en-GB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GB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endParaRPr lang="en-GB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en-GB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GB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রসায়ন</a:t>
            </a:r>
            <a:r>
              <a:rPr lang="en-GB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GB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GB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en-GB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GB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৪র্থ(</a:t>
            </a:r>
            <a:r>
              <a:rPr lang="en-GB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en-GB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GB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রসায়ন</a:t>
            </a:r>
            <a:r>
              <a:rPr lang="en-GB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l"/>
            <a:r>
              <a:rPr lang="en-GB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GB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en-GB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en-GB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GB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GB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endParaRPr lang="en-GB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en-GB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GB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GB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লেড</a:t>
            </a:r>
            <a:r>
              <a:rPr lang="en-GB" sz="4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সঞ্চয়ী</a:t>
            </a:r>
            <a:r>
              <a:rPr lang="en-GB" sz="4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endParaRPr lang="en-GB" sz="4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53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3105D5-A375-F341-9D41-9AE0CAC9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42" y="94959"/>
            <a:ext cx="11971605" cy="1002321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পূর্বজ্ঞ্যান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070AAA-23CC-DA47-A202-423BFAD8A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3766" y="3290423"/>
            <a:ext cx="5175851" cy="10122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পাশের </a:t>
            </a:r>
            <a:r>
              <a:rPr lang="en-GB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GB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কোষের?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68" y="1253644"/>
            <a:ext cx="6607834" cy="5405948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58070AAA-23CC-DA47-A202-423BFAD8A661}"/>
              </a:ext>
            </a:extLst>
          </p:cNvPr>
          <p:cNvSpPr txBox="1">
            <a:spLocks/>
          </p:cNvSpPr>
          <p:nvPr/>
        </p:nvSpPr>
        <p:spPr>
          <a:xfrm>
            <a:off x="6863766" y="4667773"/>
            <a:ext cx="5040060" cy="1012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লেড সঞ্চয়ী কোষের।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05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3105D5-A375-F341-9D41-9AE0CAC9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09" y="133541"/>
            <a:ext cx="11943471" cy="1051919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070AAA-23CC-DA47-A202-423BFAD8A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2" y="2394065"/>
            <a:ext cx="12013807" cy="435275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লেড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সঞ্চয়ী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লেড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সঞ্চয়ী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তড়িৎ বিশ্লেষ</a:t>
            </a:r>
            <a:r>
              <a:rPr lang="en-GB" sz="400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জানত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লেড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সঞ্চয়ী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অ্যানোড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ক্যাথোড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লেড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সঞ্চয়ী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</a:t>
            </a: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GB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6B3105D5-A375-F341-9D41-9AE0CAC93525}"/>
              </a:ext>
            </a:extLst>
          </p:cNvPr>
          <p:cNvSpPr txBox="1">
            <a:spLocks/>
          </p:cNvSpPr>
          <p:nvPr/>
        </p:nvSpPr>
        <p:spPr>
          <a:xfrm>
            <a:off x="248529" y="1276797"/>
            <a:ext cx="6785317" cy="86527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GB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GB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GB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bn-IN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...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58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3105D5-A375-F341-9D41-9AE0CAC9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43" y="137156"/>
            <a:ext cx="11971606" cy="1016395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লেড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সঞ্চয়ী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070AAA-23CC-DA47-A202-423BFAD8A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3" y="1266093"/>
            <a:ext cx="11971605" cy="547233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লেড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সঞ্চয়ী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কোয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ভোল্টায়িক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কোয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লেড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ধাতুর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পাতকে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অ্যানোড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লেড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অক্সাইডের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আবরণযুক্ত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লেড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ধাতুর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পাতকে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ক্যাথোড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কোষে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বিশ্লেষ্য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১.১৫ আপেক্ষিক গুরুত্বের </a:t>
            </a:r>
            <a:r>
              <a:rPr lang="en-GB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সালফিউরিক</a:t>
            </a:r>
            <a:r>
              <a:rPr lang="en-GB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GB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GB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19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3105D5-A375-F341-9D41-9AE0CAC9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26607" y="70340"/>
            <a:ext cx="11929403" cy="1125415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লেড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সঞ্চয়ী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 পদ্ধতির চিত্র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07" y="1195756"/>
            <a:ext cx="11929403" cy="566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14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3105D5-A375-F341-9D41-9AE0CAC9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26607" y="105796"/>
            <a:ext cx="11957540" cy="1033687"/>
          </a:xfrm>
          <a:solidFill>
            <a:schemeClr val="bg2">
              <a:lumMod val="60000"/>
              <a:lumOff val="40000"/>
            </a:schemeClr>
          </a:solidFill>
        </p:spPr>
        <p:txBody>
          <a:bodyPr anchor="t">
            <a:normAutofit/>
          </a:bodyPr>
          <a:lstStyle/>
          <a:p>
            <a:pPr algn="ctr"/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বিক্রিয়ার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ক্রিযাকৌশল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07" y="1280160"/>
            <a:ext cx="11957540" cy="543652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  <p:extLst>
      <p:ext uri="{BB962C8B-B14F-4D97-AF65-F5344CB8AC3E}">
        <p14:creationId xmlns:p14="http://schemas.microsoft.com/office/powerpoint/2010/main" val="217370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3105D5-A375-F341-9D41-9AE0CAC9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75" y="103162"/>
            <a:ext cx="11943470" cy="1022254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লেড সঞ্চয়ী কোষের বিভব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070AAA-23CC-DA47-A202-423BFAD8A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5" y="1125416"/>
            <a:ext cx="11943470" cy="555673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লেড সঞ্চয়ী কোষের বিভব হয় ২.০ ভোল্ট। তবে ব্যবহারিক প্রয়োজনে একাধিক কোষকে সিরিজে সংযুক্ত করে উচ্চ বিভব উৎপন্ন যায়। এমন ব্যবস্থাকে ব্যাটারি বলে। এ ধরণের ব্যাটারিই আমরা দৈনন্দিন প্রয়োজনীয় কাজে ব্যবহার করছি।  </a:t>
            </a:r>
            <a:endParaRPr lang="en-GB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26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405</Words>
  <Application>Microsoft Office PowerPoint</Application>
  <PresentationFormat>Widescreen</PresentationFormat>
  <Paragraphs>56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Times New Roman</vt:lpstr>
      <vt:lpstr>Celestial</vt:lpstr>
      <vt:lpstr>স্বাগতম</vt:lpstr>
      <vt:lpstr>শিক্ষক পরিচিতি</vt:lpstr>
      <vt:lpstr>পাঠ পরিচিতি</vt:lpstr>
      <vt:lpstr>পূর্বজ্ঞ্যান যাচাই</vt:lpstr>
      <vt:lpstr>শিখন ফল</vt:lpstr>
      <vt:lpstr>লেড সঞ্চয়ী কোষ</vt:lpstr>
      <vt:lpstr>লেড সঞ্চয়ী কোষের ক্রিয়া পদ্ধতির চিত্র</vt:lpstr>
      <vt:lpstr>বিক্রিয়ার কোষের ক্রিযাকৌশল</vt:lpstr>
      <vt:lpstr>লেড সঞ্চয়ী কোষের বিভব</vt:lpstr>
      <vt:lpstr>লেড সঞ্চয়ী কোষের কিছু ব্যবহার</vt:lpstr>
      <vt:lpstr>লেড সঞ্চয়ী কোষের অভ্যন্তরীণ গঠনের চিত্র</vt:lpstr>
      <vt:lpstr>লেড সঞ্চয়ী কোষর সুবিধা</vt:lpstr>
      <vt:lpstr>একক কাজ</vt:lpstr>
      <vt:lpstr>জোড়ায় কাজ</vt:lpstr>
      <vt:lpstr>দলীয় কাজ</vt:lpstr>
      <vt:lpstr>মুল্যায়ন</vt:lpstr>
      <vt:lpstr>বাড়ীর কাজ</vt:lpstr>
      <vt:lpstr>ধন্যবাদ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স্বাগতম</dc:title>
  <dc:creator>Md Rafiqul Alam Sarker</dc:creator>
  <cp:lastModifiedBy>Md Rafiqul Alam Sarker</cp:lastModifiedBy>
  <cp:revision>82</cp:revision>
  <dcterms:created xsi:type="dcterms:W3CDTF">2020-01-10T15:57:35Z</dcterms:created>
  <dcterms:modified xsi:type="dcterms:W3CDTF">2020-01-28T17:07:31Z</dcterms:modified>
</cp:coreProperties>
</file>