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6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8FDF-F02D-478E-B3BA-C8C7FB29E15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68A6E-76DA-475B-937D-3AD4C431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F262-6CCB-481E-8526-A137235CE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27E96-9CE7-4BA1-AD63-624E37C34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87834-A836-4D8A-B957-73FF7E29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2AE76-930D-4868-A3A0-967E0278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976B0-4ACF-4F17-8450-D5D4B23C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9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EE3B-7227-40C8-9D29-48EB27B6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36328-FB9A-4FB7-A5B7-D08A16B6C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DEECC-4D9C-4774-AF32-BDD0BC62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61DF2-8CA4-4C00-8E05-CFCDD86D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A81A-7916-4B4C-B38D-84D29C66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07FD52-8FF3-44F2-95DE-0A7512E8F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6EED0-5BD9-4AD1-A3B1-DFA059443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98154-E72C-4459-8BDB-1C8DE2DE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1ED45-CBE3-4034-AC94-B5A533C1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9F30C-46A7-40C8-B673-A8B5463D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1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6E63-53E3-49A9-9E35-5A911B57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935C-164D-4EF1-A4A1-BF177BB54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CDD54-5F38-4ECD-A5D6-CE592667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22C0C-F6CA-4D29-A42A-DCC12132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3879E-EF9D-48D0-9F35-866D970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8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59D1-E7F4-49F9-95F5-B8384BD8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69489-8B7E-4001-A937-EA3CECC45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287D6-A0AF-42EA-9BF2-B941C97E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96CD6-CF7A-468D-83F9-BDBB212D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B338D-1AE4-41EB-ADEF-2BBA3DF4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30A7-BC8F-4AE9-8C53-55509025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00824-C6A4-4FB5-B82F-40246FE48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4D2BA-E10C-4F17-BE3B-161A463B4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0A95F-D9D3-43F1-A798-53DF5D3D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980AC-FB44-478C-AFA3-461EA9D1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2F2FB-CA8E-4DD4-BD41-45A4D785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2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DACBC-6867-4F8B-9250-8AACB8D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0A270-169C-49BE-9633-F1BA2226E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8398C-F7DF-47B8-9677-18399986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8FEFD-0CEE-41C7-A2F4-5F7B8FC63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3A24B-5008-4EF9-9199-4D5CAA271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F1B6F5-9F08-4043-927B-F504F8E6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E673F-E13B-4455-B441-39936268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1C13A3-2F33-4A33-99A7-5520690F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5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F2D2-793D-4117-88B2-395F9A01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0FE58-764E-478C-863C-C4C385C9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0E3DC-ACDD-40F7-B96E-98794BCB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F4C4F-DA93-437A-ACD8-FA7C1195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0264D-5E4D-4A09-BA5E-3F9AC79E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51D22C-AD8E-44D8-A5BD-AEB9957A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EDBDA-D816-4B85-9B69-AA78E734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4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12C2-A14A-48D8-92C8-C4E5A678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FED28-3ECC-43E9-9BC4-9CFCE5C83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EFA8B-75C7-44FC-BB9C-E96FADA29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622DB-5FE9-4710-A71E-814753C3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84781-3AE2-4C2D-B1A9-EFF269EB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B778E-4441-439C-AB2C-D6A046BB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7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6CD0-EC3B-4E33-9CC0-C835483C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4B3383-2D2C-4DBC-9BFF-7F9A12140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8D7B1-158F-4FCE-964E-78B264118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A0695-FFAA-4502-88CE-A369ACEC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63C69-90CE-45CD-93ED-F6D85611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9A500-A435-496A-A215-18130D0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1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FFDCF-E996-40D0-99F1-352E0985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FDADE-5E2E-4C2C-98F4-7D5E715B2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7169C-B84A-4A9C-8390-2B2DD5F8A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459D8-6550-4E9B-91F3-4F1EB75C9E7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5AD12-01D3-45B1-A17D-C454E547B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98EB2-CEE3-436D-ADFA-6F83C91CC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35C1-90A0-49C7-B52E-31B77BEB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9301-7A9A-4098-B4C1-6BFB4C89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D3AB1D-CA93-408E-AAFC-A961E269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756FFEE5-EDEF-4901-BA1A-3FFCDF4CCEA4}"/>
              </a:ext>
            </a:extLst>
          </p:cNvPr>
          <p:cNvSpPr/>
          <p:nvPr/>
        </p:nvSpPr>
        <p:spPr>
          <a:xfrm>
            <a:off x="337625" y="323557"/>
            <a:ext cx="11521440" cy="626012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1F396-65D1-4398-9E0C-81353022D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78" y="1237957"/>
            <a:ext cx="3810000" cy="4351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99E009-8E6E-42CA-8C4B-28954EECECBD}"/>
              </a:ext>
            </a:extLst>
          </p:cNvPr>
          <p:cNvSpPr txBox="1"/>
          <p:nvPr/>
        </p:nvSpPr>
        <p:spPr>
          <a:xfrm>
            <a:off x="5289452" y="3061105"/>
            <a:ext cx="5645248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স্বাগতম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EE96-CC83-4850-BE6E-D17E2284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9D0BE-99AB-491B-B068-7D996B2F5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15C359EF-69C7-4AC8-B2DA-0CAA4BC097FD}"/>
              </a:ext>
            </a:extLst>
          </p:cNvPr>
          <p:cNvSpPr/>
          <p:nvPr/>
        </p:nvSpPr>
        <p:spPr>
          <a:xfrm>
            <a:off x="335280" y="298938"/>
            <a:ext cx="11521440" cy="626012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DBB8B-B31D-424D-B138-25F53A4AAB5C}"/>
              </a:ext>
            </a:extLst>
          </p:cNvPr>
          <p:cNvSpPr txBox="1"/>
          <p:nvPr/>
        </p:nvSpPr>
        <p:spPr>
          <a:xfrm>
            <a:off x="1308295" y="1251971"/>
            <a:ext cx="958009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0FF2C-8C77-4CE4-B7EF-4B75E14F77C8}"/>
              </a:ext>
            </a:extLst>
          </p:cNvPr>
          <p:cNvSpPr txBox="1"/>
          <p:nvPr/>
        </p:nvSpPr>
        <p:spPr>
          <a:xfrm>
            <a:off x="1303606" y="2439204"/>
            <a:ext cx="177721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EC58C-B94A-4F94-A3D0-89B9237B70FA}"/>
              </a:ext>
            </a:extLst>
          </p:cNvPr>
          <p:cNvSpPr txBox="1"/>
          <p:nvPr/>
        </p:nvSpPr>
        <p:spPr>
          <a:xfrm>
            <a:off x="1303606" y="4001294"/>
            <a:ext cx="177721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91BDBB8B-B31D-424D-B138-25F53A4AAB5C}"/>
              </a:ext>
            </a:extLst>
          </p:cNvPr>
          <p:cNvSpPr txBox="1"/>
          <p:nvPr/>
        </p:nvSpPr>
        <p:spPr>
          <a:xfrm>
            <a:off x="3207435" y="4001294"/>
            <a:ext cx="768096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ংক বিশিষ্ট সংখ্যাকে তিন অংক  বিশিষ্ট সংখ্যা দ্বারা গুণ করে গুণফল, গুণক ও গুণ্য বের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1BDBB8B-B31D-424D-B138-25F53A4AAB5C}"/>
              </a:ext>
            </a:extLst>
          </p:cNvPr>
          <p:cNvSpPr txBox="1"/>
          <p:nvPr/>
        </p:nvSpPr>
        <p:spPr>
          <a:xfrm>
            <a:off x="3207435" y="2415520"/>
            <a:ext cx="768095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ংক বিশিষ্ট সংখ্যাকে তিন অংক  বিশিষ্ট সংখ্যা দ্বারা গুণ করে গুণফল, গুণক ও গুণ্য বের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05C5-887C-40F0-87A8-10C053B3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FDD5-919C-4D48-A0B9-806165EBA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5F1AAF-1F22-4860-A473-DB9A208BD0D0}"/>
              </a:ext>
            </a:extLst>
          </p:cNvPr>
          <p:cNvSpPr txBox="1"/>
          <p:nvPr/>
        </p:nvSpPr>
        <p:spPr>
          <a:xfrm>
            <a:off x="1308295" y="1251971"/>
            <a:ext cx="958009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DB6254FF-30E0-44FB-B380-576CC800AA43}"/>
              </a:ext>
            </a:extLst>
          </p:cNvPr>
          <p:cNvSpPr/>
          <p:nvPr/>
        </p:nvSpPr>
        <p:spPr>
          <a:xfrm>
            <a:off x="335280" y="298938"/>
            <a:ext cx="11521440" cy="6260123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4BC829-300E-4188-BA3F-6A31299482D5}"/>
              </a:ext>
            </a:extLst>
          </p:cNvPr>
          <p:cNvSpPr txBox="1"/>
          <p:nvPr/>
        </p:nvSpPr>
        <p:spPr>
          <a:xfrm>
            <a:off x="1663700" y="2284078"/>
            <a:ext cx="27254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গুণফল = কি?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3DA9CD-191B-4852-95E4-5C8E1089D85A}"/>
              </a:ext>
            </a:extLst>
          </p:cNvPr>
          <p:cNvSpPr txBox="1"/>
          <p:nvPr/>
        </p:nvSpPr>
        <p:spPr>
          <a:xfrm>
            <a:off x="1663700" y="3423907"/>
            <a:ext cx="272542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গুণক = কি?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536995-AB72-4C7D-9BF3-46585BA52685}"/>
              </a:ext>
            </a:extLst>
          </p:cNvPr>
          <p:cNvSpPr txBox="1"/>
          <p:nvPr/>
        </p:nvSpPr>
        <p:spPr>
          <a:xfrm>
            <a:off x="1663700" y="4523514"/>
            <a:ext cx="272542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গুণ্য = কি?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47C0E-E462-4984-ABFE-163878370BC3}"/>
              </a:ext>
            </a:extLst>
          </p:cNvPr>
          <p:cNvSpPr txBox="1"/>
          <p:nvPr/>
        </p:nvSpPr>
        <p:spPr>
          <a:xfrm>
            <a:off x="4892040" y="2284078"/>
            <a:ext cx="480294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গুণফল = গুণ্য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গুণক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1AF271-1CE5-4524-B502-89AF0B7AA68C}"/>
              </a:ext>
            </a:extLst>
          </p:cNvPr>
          <p:cNvSpPr txBox="1"/>
          <p:nvPr/>
        </p:nvSpPr>
        <p:spPr>
          <a:xfrm>
            <a:off x="4903763" y="3316185"/>
            <a:ext cx="480294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গুণক = গুণফল 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গুণ্য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025BC1-9B33-4422-BDCF-76912D8D0EF0}"/>
              </a:ext>
            </a:extLst>
          </p:cNvPr>
          <p:cNvSpPr txBox="1"/>
          <p:nvPr/>
        </p:nvSpPr>
        <p:spPr>
          <a:xfrm>
            <a:off x="4903763" y="4523514"/>
            <a:ext cx="480294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গুণ্য = গুণফল 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গুণক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A70AB9-64BA-4CDA-B11F-CD78797CCCF6}"/>
              </a:ext>
            </a:extLst>
          </p:cNvPr>
          <p:cNvSpPr txBox="1"/>
          <p:nvPr/>
        </p:nvSpPr>
        <p:spPr>
          <a:xfrm>
            <a:off x="1308295" y="1251971"/>
            <a:ext cx="958009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51D5-EEC0-4EF0-A7EB-201E4B4F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B5025-1AB2-440A-8C62-5215BFB9A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9C81F51-541D-4EA1-ADC0-B2762A61FEF8}"/>
              </a:ext>
            </a:extLst>
          </p:cNvPr>
          <p:cNvSpPr/>
          <p:nvPr/>
        </p:nvSpPr>
        <p:spPr>
          <a:xfrm>
            <a:off x="335280" y="298938"/>
            <a:ext cx="11521440" cy="6260123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62393-CAF1-4269-A189-0BE7D37168A5}"/>
              </a:ext>
            </a:extLst>
          </p:cNvPr>
          <p:cNvSpPr txBox="1"/>
          <p:nvPr/>
        </p:nvSpPr>
        <p:spPr>
          <a:xfrm>
            <a:off x="1308295" y="1251971"/>
            <a:ext cx="958009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DB395-7F55-47D7-9206-01F5233FD226}"/>
              </a:ext>
            </a:extLst>
          </p:cNvPr>
          <p:cNvSpPr txBox="1"/>
          <p:nvPr/>
        </p:nvSpPr>
        <p:spPr>
          <a:xfrm>
            <a:off x="2926079" y="2956994"/>
            <a:ext cx="6935373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গণিত বইয়ের ২ নং পৃষ্টার ১ নং গুন কর এর ১ থেকে ৬ পর্যন্ত করে নিয়ে আসবে।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07AE-C61D-4F68-A385-23771574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D40849-F297-45AE-BC52-3A13B052A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3010694"/>
            <a:ext cx="2305050" cy="1981200"/>
          </a:xfrm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1C5D883B-92C7-461B-AEED-9E9E0D4D861C}"/>
              </a:ext>
            </a:extLst>
          </p:cNvPr>
          <p:cNvSpPr/>
          <p:nvPr/>
        </p:nvSpPr>
        <p:spPr>
          <a:xfrm>
            <a:off x="335280" y="298938"/>
            <a:ext cx="11521440" cy="6260123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CC9451AB-27C3-41EA-A963-E3F06370F5C2}"/>
              </a:ext>
            </a:extLst>
          </p:cNvPr>
          <p:cNvSpPr/>
          <p:nvPr/>
        </p:nvSpPr>
        <p:spPr>
          <a:xfrm>
            <a:off x="4943475" y="2493497"/>
            <a:ext cx="5838092" cy="1871003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608BA0-E8D9-44EF-AB95-0CF401923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9" y="1280161"/>
            <a:ext cx="3337487" cy="42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A627-B9A1-4947-B706-D49D56569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E898E-9293-4CEC-AB57-72603AF69C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D9B88E89-8768-4E35-BDD5-699881FAA662}"/>
              </a:ext>
            </a:extLst>
          </p:cNvPr>
          <p:cNvSpPr/>
          <p:nvPr/>
        </p:nvSpPr>
        <p:spPr>
          <a:xfrm>
            <a:off x="337625" y="323557"/>
            <a:ext cx="11521440" cy="626012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E9DCA-8044-4B46-858A-8D4A99047235}"/>
              </a:ext>
            </a:extLst>
          </p:cNvPr>
          <p:cNvSpPr txBox="1"/>
          <p:nvPr/>
        </p:nvSpPr>
        <p:spPr>
          <a:xfrm>
            <a:off x="4768946" y="1546726"/>
            <a:ext cx="6147583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ক্ষক পরিচিতি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দবির উদ্দিন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রঙ্গারচর সরকারি প্রাথমিক বিদ্যালয়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 সদর, সুনামগঞ্জ।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 ০১৭২৪১১১৮৭৭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EB94CE-999F-4470-9E4A-18D69D300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80161"/>
            <a:ext cx="2991730" cy="43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3933-36C2-40B2-AFF0-DC0A9CEE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0506BF-73FC-4785-A5EA-EDCBE9271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201194"/>
            <a:ext cx="1143000" cy="1600200"/>
          </a:xfrm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10E87824-AC92-4616-9618-D49D6432B22A}"/>
              </a:ext>
            </a:extLst>
          </p:cNvPr>
          <p:cNvSpPr/>
          <p:nvPr/>
        </p:nvSpPr>
        <p:spPr>
          <a:xfrm>
            <a:off x="335280" y="298938"/>
            <a:ext cx="11521440" cy="626012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379E4-08AE-4735-8CBF-01642934B4DC}"/>
              </a:ext>
            </a:extLst>
          </p:cNvPr>
          <p:cNvSpPr txBox="1"/>
          <p:nvPr/>
        </p:nvSpPr>
        <p:spPr>
          <a:xfrm>
            <a:off x="1282700" y="1358080"/>
            <a:ext cx="40005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94B4AA-58A1-4E8F-9D3E-DE996EEA6323}"/>
              </a:ext>
            </a:extLst>
          </p:cNvPr>
          <p:cNvGrpSpPr/>
          <p:nvPr/>
        </p:nvGrpSpPr>
        <p:grpSpPr>
          <a:xfrm>
            <a:off x="4737100" y="2409149"/>
            <a:ext cx="5336344" cy="2947771"/>
            <a:chOff x="4737100" y="2409149"/>
            <a:chExt cx="5336344" cy="29477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6552A6-F78C-4B5B-B656-5AFC07BD7A5E}"/>
                </a:ext>
              </a:extLst>
            </p:cNvPr>
            <p:cNvSpPr txBox="1"/>
            <p:nvPr/>
          </p:nvSpPr>
          <p:spPr>
            <a:xfrm>
              <a:off x="5435600" y="2409149"/>
              <a:ext cx="4637844" cy="25853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atin typeface="NikoshBAN" pitchFamily="2" charset="0"/>
                  <a:cs typeface="NikoshBAN" pitchFamily="2" charset="0"/>
                </a:rPr>
                <a:t>শ্রেনিঃ- ৫ম</a:t>
              </a:r>
            </a:p>
            <a:p>
              <a:r>
                <a:rPr lang="bn-BD" sz="5400" b="1" dirty="0">
                  <a:latin typeface="NikoshBAN" pitchFamily="2" charset="0"/>
                  <a:cs typeface="NikoshBAN" pitchFamily="2" charset="0"/>
                </a:rPr>
                <a:t>বিষয়ঃ- গণিত</a:t>
              </a:r>
            </a:p>
            <a:p>
              <a:r>
                <a:rPr lang="bn-BD" sz="5400" b="1" dirty="0">
                  <a:latin typeface="NikoshBAN" pitchFamily="2" charset="0"/>
                  <a:cs typeface="NikoshBAN" pitchFamily="2" charset="0"/>
                </a:rPr>
                <a:t>অধ্যায়ঃ-১ ( গুণ )</a:t>
              </a:r>
            </a:p>
          </p:txBody>
        </p:sp>
        <p:sp>
          <p:nvSpPr>
            <p:cNvPr id="11" name="Flowchart: Decision 10">
              <a:extLst>
                <a:ext uri="{FF2B5EF4-FFF2-40B4-BE49-F238E27FC236}">
                  <a16:creationId xmlns:a16="http://schemas.microsoft.com/office/drawing/2014/main" id="{2DB02B0F-2BDA-4861-AE34-1CE1070BF3A7}"/>
                </a:ext>
              </a:extLst>
            </p:cNvPr>
            <p:cNvSpPr/>
            <p:nvPr/>
          </p:nvSpPr>
          <p:spPr>
            <a:xfrm>
              <a:off x="4737100" y="2435100"/>
              <a:ext cx="546100" cy="2921820"/>
            </a:xfrm>
            <a:prstGeom prst="flowChartDecisi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153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4EAE-D759-446C-BD27-681BF110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550E-3251-45DC-AA2A-E03C446C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2D8F56C8-DD2B-40E8-8202-9599243A78F3}"/>
              </a:ext>
            </a:extLst>
          </p:cNvPr>
          <p:cNvSpPr/>
          <p:nvPr/>
        </p:nvSpPr>
        <p:spPr>
          <a:xfrm>
            <a:off x="337625" y="323557"/>
            <a:ext cx="11521440" cy="626012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B5A670-387E-477F-A0C5-2BA0D2A1BA5E}"/>
              </a:ext>
            </a:extLst>
          </p:cNvPr>
          <p:cNvGrpSpPr/>
          <p:nvPr/>
        </p:nvGrpSpPr>
        <p:grpSpPr>
          <a:xfrm>
            <a:off x="1252025" y="2196448"/>
            <a:ext cx="9636369" cy="3374348"/>
            <a:chOff x="1252025" y="2196448"/>
            <a:chExt cx="9636369" cy="33743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E30B21-C719-4B53-9E59-407B275A206A}"/>
                </a:ext>
              </a:extLst>
            </p:cNvPr>
            <p:cNvSpPr txBox="1"/>
            <p:nvPr/>
          </p:nvSpPr>
          <p:spPr>
            <a:xfrm>
              <a:off x="1252025" y="2196448"/>
              <a:ext cx="2236763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শিখনফলঃ-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10F792-EA2C-474D-B287-D62169F03CBA}"/>
                </a:ext>
              </a:extLst>
            </p:cNvPr>
            <p:cNvSpPr txBox="1"/>
            <p:nvPr/>
          </p:nvSpPr>
          <p:spPr>
            <a:xfrm>
              <a:off x="1854199" y="3016251"/>
              <a:ext cx="9034195" cy="255454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 তিন অঙ্কবিশিষ্ট সংখ্যাকে তিন অঙ্কবিশিষ্ট সংখ্যা </a:t>
              </a:r>
            </a:p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দ্বারা গুণ করতে পারবে। </a:t>
              </a:r>
            </a:p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 চার অঙ্কবিশিষ্ট সংখ্যাকে তিন অঙ্কবিশিষ্ট সংখ্যা </a:t>
              </a:r>
            </a:p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দ্বারা গুণ করতে পারবে।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3247F75-B389-4C92-B326-77F2EC3716B1}"/>
              </a:ext>
            </a:extLst>
          </p:cNvPr>
          <p:cNvSpPr txBox="1"/>
          <p:nvPr/>
        </p:nvSpPr>
        <p:spPr>
          <a:xfrm>
            <a:off x="1252025" y="1250009"/>
            <a:ext cx="5809175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ংশঃ- 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F056-EA7E-41BD-A0A4-5E3649CD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3715C-22AF-4290-AC17-3651D27AA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D9792AEC-5F12-4294-ADDB-1FB0B202EED6}"/>
              </a:ext>
            </a:extLst>
          </p:cNvPr>
          <p:cNvSpPr/>
          <p:nvPr/>
        </p:nvSpPr>
        <p:spPr>
          <a:xfrm>
            <a:off x="335280" y="298938"/>
            <a:ext cx="11521440" cy="626012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70B945-E8C0-489D-8010-F51B974E4CDD}"/>
              </a:ext>
            </a:extLst>
          </p:cNvPr>
          <p:cNvGrpSpPr/>
          <p:nvPr/>
        </p:nvGrpSpPr>
        <p:grpSpPr>
          <a:xfrm>
            <a:off x="1540510" y="2516967"/>
            <a:ext cx="9110980" cy="1578064"/>
            <a:chOff x="1540510" y="2779951"/>
            <a:chExt cx="9110980" cy="15780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7BC9AE-1252-4535-A716-E2974B75D56E}"/>
                </a:ext>
              </a:extLst>
            </p:cNvPr>
            <p:cNvSpPr txBox="1"/>
            <p:nvPr/>
          </p:nvSpPr>
          <p:spPr>
            <a:xfrm>
              <a:off x="1540510" y="2779951"/>
              <a:ext cx="1907540" cy="156966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/>
                <a:t>÷</a:t>
              </a:r>
              <a:r>
                <a:rPr lang="bn-BD" sz="9600" dirty="0"/>
                <a:t>     </a:t>
              </a:r>
              <a:endParaRPr lang="en-US" sz="9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8D9D73-6598-491D-8CF5-4185FA323FF8}"/>
                </a:ext>
              </a:extLst>
            </p:cNvPr>
            <p:cNvSpPr txBox="1"/>
            <p:nvPr/>
          </p:nvSpPr>
          <p:spPr>
            <a:xfrm>
              <a:off x="3805411" y="2788355"/>
              <a:ext cx="1907540" cy="156966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/>
                <a:t>×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70A58D-2C42-42E6-AA3A-4D3256448F1C}"/>
                </a:ext>
              </a:extLst>
            </p:cNvPr>
            <p:cNvSpPr txBox="1"/>
            <p:nvPr/>
          </p:nvSpPr>
          <p:spPr>
            <a:xfrm>
              <a:off x="8743950" y="2779951"/>
              <a:ext cx="1907540" cy="156966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dirty="0"/>
                <a:t>-</a:t>
              </a:r>
              <a:endParaRPr lang="en-US" sz="9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BA3814-A476-446C-843D-D99AA5E1E595}"/>
                </a:ext>
              </a:extLst>
            </p:cNvPr>
            <p:cNvSpPr txBox="1"/>
            <p:nvPr/>
          </p:nvSpPr>
          <p:spPr>
            <a:xfrm>
              <a:off x="6215871" y="2779951"/>
              <a:ext cx="2025159" cy="156966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dirty="0"/>
                <a:t>+</a:t>
              </a:r>
              <a:endParaRPr lang="en-US" sz="96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39914D-6A61-4DE9-A7D1-59EC877C0F63}"/>
              </a:ext>
            </a:extLst>
          </p:cNvPr>
          <p:cNvSpPr txBox="1"/>
          <p:nvPr/>
        </p:nvSpPr>
        <p:spPr>
          <a:xfrm>
            <a:off x="1540510" y="1232237"/>
            <a:ext cx="911098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88A98-8288-4432-9BE8-8D1A92B5703A}"/>
              </a:ext>
            </a:extLst>
          </p:cNvPr>
          <p:cNvSpPr txBox="1"/>
          <p:nvPr/>
        </p:nvSpPr>
        <p:spPr>
          <a:xfrm>
            <a:off x="1540510" y="4264524"/>
            <a:ext cx="190754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E876A-65C7-4B62-AC0C-F5A7C5943EC5}"/>
              </a:ext>
            </a:extLst>
          </p:cNvPr>
          <p:cNvSpPr txBox="1"/>
          <p:nvPr/>
        </p:nvSpPr>
        <p:spPr>
          <a:xfrm>
            <a:off x="3817475" y="4253256"/>
            <a:ext cx="190754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78391F-9FB0-4EAB-8A1E-E2C16B279CD0}"/>
              </a:ext>
            </a:extLst>
          </p:cNvPr>
          <p:cNvSpPr txBox="1"/>
          <p:nvPr/>
        </p:nvSpPr>
        <p:spPr>
          <a:xfrm>
            <a:off x="6223000" y="4253256"/>
            <a:ext cx="201803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B0C1DD-6BD5-43E4-9EF0-E466183E9977}"/>
              </a:ext>
            </a:extLst>
          </p:cNvPr>
          <p:cNvSpPr txBox="1"/>
          <p:nvPr/>
        </p:nvSpPr>
        <p:spPr>
          <a:xfrm>
            <a:off x="8743950" y="4252012"/>
            <a:ext cx="190754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8121-EF0E-494B-93E4-F80E334F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22DA-8221-4D4B-90EB-17C1C881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5E5EC240-FD5E-42EA-86DE-8D9B707F0EBE}"/>
              </a:ext>
            </a:extLst>
          </p:cNvPr>
          <p:cNvSpPr/>
          <p:nvPr/>
        </p:nvSpPr>
        <p:spPr>
          <a:xfrm>
            <a:off x="335280" y="298938"/>
            <a:ext cx="11521440" cy="626012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EAA4D-E4D4-4BC0-BED4-96A8080F0B76}"/>
              </a:ext>
            </a:extLst>
          </p:cNvPr>
          <p:cNvSpPr txBox="1"/>
          <p:nvPr/>
        </p:nvSpPr>
        <p:spPr>
          <a:xfrm>
            <a:off x="1540510" y="1385861"/>
            <a:ext cx="911098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 শিখব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BC726-8EA0-4A4B-A465-C93AAF40F236}"/>
              </a:ext>
            </a:extLst>
          </p:cNvPr>
          <p:cNvSpPr txBox="1"/>
          <p:nvPr/>
        </p:nvSpPr>
        <p:spPr>
          <a:xfrm>
            <a:off x="5142230" y="2628794"/>
            <a:ext cx="190754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EFDD9-080F-44DE-BE57-7F1973A39F79}"/>
              </a:ext>
            </a:extLst>
          </p:cNvPr>
          <p:cNvSpPr txBox="1"/>
          <p:nvPr/>
        </p:nvSpPr>
        <p:spPr>
          <a:xfrm>
            <a:off x="4165600" y="4364143"/>
            <a:ext cx="386080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F2C5-E561-41A3-BC08-9F7C2737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1313-B223-4365-9D62-201AFC048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7DEEFF6D-B39D-4378-91FA-285789C2840C}"/>
              </a:ext>
            </a:extLst>
          </p:cNvPr>
          <p:cNvSpPr/>
          <p:nvPr/>
        </p:nvSpPr>
        <p:spPr>
          <a:xfrm>
            <a:off x="335280" y="324891"/>
            <a:ext cx="11521440" cy="6260123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FE586F-4076-4C26-A5D7-BD319BA03C54}"/>
              </a:ext>
            </a:extLst>
          </p:cNvPr>
          <p:cNvSpPr txBox="1"/>
          <p:nvPr/>
        </p:nvSpPr>
        <p:spPr>
          <a:xfrm>
            <a:off x="1727200" y="1336745"/>
            <a:ext cx="8255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3E536E-D77D-4B87-9BC5-16988CC1D826}"/>
              </a:ext>
            </a:extLst>
          </p:cNvPr>
          <p:cNvSpPr txBox="1"/>
          <p:nvPr/>
        </p:nvSpPr>
        <p:spPr>
          <a:xfrm>
            <a:off x="1727199" y="4603475"/>
            <a:ext cx="175006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গুণফল কিঃ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8C527F-D3D4-4240-B71F-7B1FBAEC7EB2}"/>
              </a:ext>
            </a:extLst>
          </p:cNvPr>
          <p:cNvSpPr txBox="1"/>
          <p:nvPr/>
        </p:nvSpPr>
        <p:spPr>
          <a:xfrm>
            <a:off x="3713870" y="3771198"/>
            <a:ext cx="626833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সংখ্যা দ্বারা গুণ করা হয় তাকে গুণক বলা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8641CE-4C1F-43C5-BF62-EDCF2F02A0AF}"/>
              </a:ext>
            </a:extLst>
          </p:cNvPr>
          <p:cNvSpPr txBox="1"/>
          <p:nvPr/>
        </p:nvSpPr>
        <p:spPr>
          <a:xfrm>
            <a:off x="3701169" y="4521251"/>
            <a:ext cx="630643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 করার পর যে সংখ্যা পাওয়া যায় তাকে গুণফল বলা হয়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291D2D-B561-4004-9E84-FED7DF28C422}"/>
              </a:ext>
            </a:extLst>
          </p:cNvPr>
          <p:cNvSpPr txBox="1"/>
          <p:nvPr/>
        </p:nvSpPr>
        <p:spPr>
          <a:xfrm>
            <a:off x="1727199" y="3853422"/>
            <a:ext cx="1701799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গুণক কিঃ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F7E1D3-ED27-465C-8C39-AB6C32A4E480}"/>
              </a:ext>
            </a:extLst>
          </p:cNvPr>
          <p:cNvSpPr txBox="1"/>
          <p:nvPr/>
        </p:nvSpPr>
        <p:spPr>
          <a:xfrm>
            <a:off x="1730327" y="2323139"/>
            <a:ext cx="169867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 কিঃ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D7A90B-AD7E-4306-8567-C972AF967223}"/>
              </a:ext>
            </a:extLst>
          </p:cNvPr>
          <p:cNvSpPr txBox="1"/>
          <p:nvPr/>
        </p:nvSpPr>
        <p:spPr>
          <a:xfrm>
            <a:off x="1727199" y="3141737"/>
            <a:ext cx="1701799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গুণ্য কিঃ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756300-CFC2-471D-94BF-2CC33453AC3E}"/>
              </a:ext>
            </a:extLst>
          </p:cNvPr>
          <p:cNvSpPr txBox="1"/>
          <p:nvPr/>
        </p:nvSpPr>
        <p:spPr>
          <a:xfrm>
            <a:off x="3713870" y="3032471"/>
            <a:ext cx="629373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সংখ্যাকে গুণ করা হয় তাকে গুণ্য বলা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5CC827-1550-4B94-B778-81DA95B77BD6}"/>
              </a:ext>
            </a:extLst>
          </p:cNvPr>
          <p:cNvSpPr txBox="1"/>
          <p:nvPr/>
        </p:nvSpPr>
        <p:spPr>
          <a:xfrm>
            <a:off x="3713870" y="2260599"/>
            <a:ext cx="626833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যোগের সংক্ষিপ্ত রূপকে গুণ্য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17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0D14-02D6-4D80-9E4E-71551CCB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59500-AC76-49C7-B44D-9194261B9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0B9251E9-3B07-437F-BD37-64EB71B2F7D8}"/>
              </a:ext>
            </a:extLst>
          </p:cNvPr>
          <p:cNvSpPr/>
          <p:nvPr/>
        </p:nvSpPr>
        <p:spPr>
          <a:xfrm>
            <a:off x="119861" y="334663"/>
            <a:ext cx="11233939" cy="6260123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186BF2-3D9E-4987-A0A0-65C9C9035D3C}"/>
              </a:ext>
            </a:extLst>
          </p:cNvPr>
          <p:cNvCxnSpPr>
            <a:cxnSpLocks/>
          </p:cNvCxnSpPr>
          <p:nvPr/>
        </p:nvCxnSpPr>
        <p:spPr>
          <a:xfrm flipV="1">
            <a:off x="5542671" y="2818115"/>
            <a:ext cx="2051929" cy="157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A562E6A-4E2B-4AD1-9361-230F0640F9FA}"/>
              </a:ext>
            </a:extLst>
          </p:cNvPr>
          <p:cNvSpPr txBox="1"/>
          <p:nvPr/>
        </p:nvSpPr>
        <p:spPr>
          <a:xfrm>
            <a:off x="4946947" y="1605960"/>
            <a:ext cx="2527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৭৩৪</a:t>
            </a:r>
          </a:p>
          <a:p>
            <a:pPr algn="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২৫৬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900B4-C2FF-4029-BA9C-6C179D3BE161}"/>
              </a:ext>
            </a:extLst>
          </p:cNvPr>
          <p:cNvSpPr txBox="1"/>
          <p:nvPr/>
        </p:nvSpPr>
        <p:spPr>
          <a:xfrm>
            <a:off x="6188898" y="3125043"/>
            <a:ext cx="131045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৪৪০৪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C23D3-8F0E-4470-9CB2-C823998E2525}"/>
              </a:ext>
            </a:extLst>
          </p:cNvPr>
          <p:cNvSpPr txBox="1"/>
          <p:nvPr/>
        </p:nvSpPr>
        <p:spPr>
          <a:xfrm>
            <a:off x="6188898" y="3612271"/>
            <a:ext cx="131045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৩৬৭০০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09A4E-BB7B-41C2-807D-B1AB446AEAE6}"/>
              </a:ext>
            </a:extLst>
          </p:cNvPr>
          <p:cNvSpPr txBox="1"/>
          <p:nvPr/>
        </p:nvSpPr>
        <p:spPr>
          <a:xfrm>
            <a:off x="6188898" y="4024647"/>
            <a:ext cx="131045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১৪৬৮০০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AD8D3-C714-494B-9CCB-B04A5D4D6942}"/>
              </a:ext>
            </a:extLst>
          </p:cNvPr>
          <p:cNvSpPr txBox="1"/>
          <p:nvPr/>
        </p:nvSpPr>
        <p:spPr>
          <a:xfrm>
            <a:off x="6188898" y="4822792"/>
            <a:ext cx="131045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১৮৭৯০৪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2C3344-D273-4161-A8B7-427ED734C8C8}"/>
              </a:ext>
            </a:extLst>
          </p:cNvPr>
          <p:cNvCxnSpPr>
            <a:cxnSpLocks/>
          </p:cNvCxnSpPr>
          <p:nvPr/>
        </p:nvCxnSpPr>
        <p:spPr>
          <a:xfrm flipV="1">
            <a:off x="5651500" y="4722144"/>
            <a:ext cx="1943100" cy="10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DE1DBF-BD86-4600-84FD-4C1926E0F15F}"/>
              </a:ext>
            </a:extLst>
          </p:cNvPr>
          <p:cNvSpPr txBox="1"/>
          <p:nvPr/>
        </p:nvSpPr>
        <p:spPr>
          <a:xfrm>
            <a:off x="2334448" y="3675395"/>
            <a:ext cx="172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৭৩৪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AD3BC6-7C04-40D3-86FF-2DBD66010EC4}"/>
              </a:ext>
            </a:extLst>
          </p:cNvPr>
          <p:cNvSpPr txBox="1"/>
          <p:nvPr/>
        </p:nvSpPr>
        <p:spPr>
          <a:xfrm>
            <a:off x="2004601" y="4098298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৭৩৪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FE9C1FD-AEEE-4511-8CD9-67F24F186D6E}"/>
              </a:ext>
            </a:extLst>
          </p:cNvPr>
          <p:cNvSpPr/>
          <p:nvPr/>
        </p:nvSpPr>
        <p:spPr>
          <a:xfrm>
            <a:off x="4107180" y="3878216"/>
            <a:ext cx="749300" cy="194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AA770E-863F-4F76-B681-62ADB54DE0E9}"/>
              </a:ext>
            </a:extLst>
          </p:cNvPr>
          <p:cNvGrpSpPr/>
          <p:nvPr/>
        </p:nvGrpSpPr>
        <p:grpSpPr>
          <a:xfrm>
            <a:off x="2214974" y="3178561"/>
            <a:ext cx="2641506" cy="584775"/>
            <a:chOff x="2214974" y="3178561"/>
            <a:chExt cx="2641506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95D190-291F-4383-862C-0886985051B6}"/>
                </a:ext>
              </a:extLst>
            </p:cNvPr>
            <p:cNvSpPr txBox="1"/>
            <p:nvPr/>
          </p:nvSpPr>
          <p:spPr>
            <a:xfrm>
              <a:off x="2214974" y="3178561"/>
              <a:ext cx="17237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৭৩৪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৬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5B898741-08E7-4D73-A648-D6206E691FB4}"/>
                </a:ext>
              </a:extLst>
            </p:cNvPr>
            <p:cNvSpPr/>
            <p:nvPr/>
          </p:nvSpPr>
          <p:spPr>
            <a:xfrm>
              <a:off x="4107180" y="3373327"/>
              <a:ext cx="749300" cy="194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0F2ECFD-C2AC-4CE8-8832-488EC086C7DF}"/>
              </a:ext>
            </a:extLst>
          </p:cNvPr>
          <p:cNvSpPr/>
          <p:nvPr/>
        </p:nvSpPr>
        <p:spPr>
          <a:xfrm>
            <a:off x="4114800" y="4281023"/>
            <a:ext cx="749300" cy="194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6AD150B-D332-408D-A0AE-2CE000655D80}"/>
              </a:ext>
            </a:extLst>
          </p:cNvPr>
          <p:cNvGrpSpPr/>
          <p:nvPr/>
        </p:nvGrpSpPr>
        <p:grpSpPr>
          <a:xfrm>
            <a:off x="7815001" y="1593040"/>
            <a:ext cx="1879600" cy="584775"/>
            <a:chOff x="7862570" y="1134014"/>
            <a:chExt cx="1879600" cy="5847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CCA8DB-988C-4032-BB79-4876A65E953B}"/>
                </a:ext>
              </a:extLst>
            </p:cNvPr>
            <p:cNvSpPr txBox="1"/>
            <p:nvPr/>
          </p:nvSpPr>
          <p:spPr>
            <a:xfrm>
              <a:off x="8662670" y="1134014"/>
              <a:ext cx="1079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গুণ্য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B43A1311-13DA-41E2-B2AA-D92A58B4ED80}"/>
                </a:ext>
              </a:extLst>
            </p:cNvPr>
            <p:cNvSpPr/>
            <p:nvPr/>
          </p:nvSpPr>
          <p:spPr>
            <a:xfrm rot="10800000">
              <a:off x="7862570" y="1308100"/>
              <a:ext cx="671830" cy="2667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A3019C-1A09-4D3D-A533-D01F52BB5933}"/>
              </a:ext>
            </a:extLst>
          </p:cNvPr>
          <p:cNvGrpSpPr/>
          <p:nvPr/>
        </p:nvGrpSpPr>
        <p:grpSpPr>
          <a:xfrm>
            <a:off x="7833416" y="2160346"/>
            <a:ext cx="1861185" cy="584775"/>
            <a:chOff x="7862570" y="1723078"/>
            <a:chExt cx="1861185" cy="58477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2C4A5E-4B75-4194-9A30-FC45E9B1453D}"/>
                </a:ext>
              </a:extLst>
            </p:cNvPr>
            <p:cNvSpPr txBox="1"/>
            <p:nvPr/>
          </p:nvSpPr>
          <p:spPr>
            <a:xfrm>
              <a:off x="8681085" y="1723078"/>
              <a:ext cx="1042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গুণক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8CAF854B-2AC5-4EFA-BBB3-C058108BB766}"/>
                </a:ext>
              </a:extLst>
            </p:cNvPr>
            <p:cNvSpPr/>
            <p:nvPr/>
          </p:nvSpPr>
          <p:spPr>
            <a:xfrm rot="10800000">
              <a:off x="7862570" y="1825625"/>
              <a:ext cx="671830" cy="2667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1D1C06A-9748-4346-93EF-C0B762B5D8AC}"/>
              </a:ext>
            </a:extLst>
          </p:cNvPr>
          <p:cNvGrpSpPr/>
          <p:nvPr/>
        </p:nvGrpSpPr>
        <p:grpSpPr>
          <a:xfrm>
            <a:off x="7801928" y="4666286"/>
            <a:ext cx="2189609" cy="584775"/>
            <a:chOff x="7801928" y="3934769"/>
            <a:chExt cx="2189609" cy="5847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B1D8B6-BEB4-4925-9216-CB586B965843}"/>
                </a:ext>
              </a:extLst>
            </p:cNvPr>
            <p:cNvSpPr txBox="1"/>
            <p:nvPr/>
          </p:nvSpPr>
          <p:spPr>
            <a:xfrm>
              <a:off x="8681085" y="3934769"/>
              <a:ext cx="13104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গুণফল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B21FFD49-BA59-4861-B0D0-046CB577885C}"/>
                </a:ext>
              </a:extLst>
            </p:cNvPr>
            <p:cNvSpPr/>
            <p:nvPr/>
          </p:nvSpPr>
          <p:spPr>
            <a:xfrm rot="10800000">
              <a:off x="7801928" y="4116962"/>
              <a:ext cx="671830" cy="2667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75AF7D5-68D4-43BA-A4AB-56870D33A882}"/>
              </a:ext>
            </a:extLst>
          </p:cNvPr>
          <p:cNvSpPr txBox="1"/>
          <p:nvPr/>
        </p:nvSpPr>
        <p:spPr>
          <a:xfrm>
            <a:off x="2095275" y="478166"/>
            <a:ext cx="8001449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গুণ করি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8" grpId="0"/>
      <p:bldP spid="22" grpId="0"/>
      <p:bldP spid="16" grpId="0" animBg="1"/>
      <p:bldP spid="2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A1B0-5928-4CA2-8F45-705D6369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71531-55EF-45EC-A20F-659031045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340C8C7D-6525-4490-9F23-8E11FEF987F4}"/>
              </a:ext>
            </a:extLst>
          </p:cNvPr>
          <p:cNvSpPr/>
          <p:nvPr/>
        </p:nvSpPr>
        <p:spPr>
          <a:xfrm>
            <a:off x="335280" y="298938"/>
            <a:ext cx="11521440" cy="6260123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C5747-DDB8-4E36-BFEB-899C1599CE38}"/>
              </a:ext>
            </a:extLst>
          </p:cNvPr>
          <p:cNvSpPr txBox="1"/>
          <p:nvPr/>
        </p:nvSpPr>
        <p:spPr>
          <a:xfrm>
            <a:off x="1786597" y="1473200"/>
            <a:ext cx="801780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গুণ্য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গুণক  = গুণফল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CC5CD-3D5A-4313-8BA2-14725C02DFDE}"/>
              </a:ext>
            </a:extLst>
          </p:cNvPr>
          <p:cNvSpPr txBox="1"/>
          <p:nvPr/>
        </p:nvSpPr>
        <p:spPr>
          <a:xfrm>
            <a:off x="1786598" y="3663097"/>
            <a:ext cx="817254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গুণফল 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গুণ্য  = গুণক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BA257-4145-4159-A399-E781174D83FE}"/>
              </a:ext>
            </a:extLst>
          </p:cNvPr>
          <p:cNvSpPr txBox="1"/>
          <p:nvPr/>
        </p:nvSpPr>
        <p:spPr>
          <a:xfrm>
            <a:off x="1786597" y="4653895"/>
            <a:ext cx="801780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গুণফল 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গুণক  = গুণ্য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F3A9B95D-CAE2-46C6-93C8-E0C0378B5A87}"/>
              </a:ext>
            </a:extLst>
          </p:cNvPr>
          <p:cNvSpPr/>
          <p:nvPr/>
        </p:nvSpPr>
        <p:spPr>
          <a:xfrm>
            <a:off x="5156200" y="2316023"/>
            <a:ext cx="558800" cy="1112977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290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</cp:revision>
  <dcterms:created xsi:type="dcterms:W3CDTF">2020-01-27T05:00:56Z</dcterms:created>
  <dcterms:modified xsi:type="dcterms:W3CDTF">2020-01-27T17:49:06Z</dcterms:modified>
</cp:coreProperties>
</file>