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6"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1/27/2020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1/27/2020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alaybkg0202@gmail.co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কদম ফুল.jpg"/>
          <p:cNvPicPr>
            <a:picLocks noChangeAspect="1"/>
          </p:cNvPicPr>
          <p:nvPr/>
        </p:nvPicPr>
        <p:blipFill>
          <a:blip r:embed="rId3"/>
          <a:stretch>
            <a:fillRect/>
          </a:stretch>
        </p:blipFill>
        <p:spPr>
          <a:xfrm>
            <a:off x="1676400" y="2624137"/>
            <a:ext cx="5334000" cy="2786063"/>
          </a:xfrm>
          <a:prstGeom prst="rect">
            <a:avLst/>
          </a:prstGeom>
          <a:ln w="57150">
            <a:solidFill>
              <a:srgbClr val="C00000"/>
            </a:solidFill>
          </a:ln>
        </p:spPr>
      </p:pic>
      <p:sp>
        <p:nvSpPr>
          <p:cNvPr id="3" name="Rounded Rectangle 2"/>
          <p:cNvSpPr/>
          <p:nvPr/>
        </p:nvSpPr>
        <p:spPr>
          <a:xfrm>
            <a:off x="2133600" y="685800"/>
            <a:ext cx="4572000" cy="12192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tx1"/>
                </a:solidFill>
                <a:latin typeface="Nikosh" pitchFamily="2" charset="0"/>
                <a:cs typeface="Nikosh" pitchFamily="2" charset="0"/>
              </a:rPr>
              <a:t>স্বাগতম</a:t>
            </a:r>
            <a:endParaRPr lang="en-US" sz="8000" dirty="0">
              <a:solidFill>
                <a:schemeClr val="tx1"/>
              </a:solidFill>
              <a:latin typeface="Nikosh" pitchFamily="2" charset="0"/>
              <a:cs typeface="Nikosh" pitchFamily="2" charset="0"/>
            </a:endParaRPr>
          </a:p>
        </p:txBody>
      </p:sp>
    </p:spTree>
  </p:cSld>
  <p:clrMapOvr>
    <a:masterClrMapping/>
  </p:clrMapOvr>
  <p:transition spd="slow">
    <p:diamond/>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133600" y="685800"/>
            <a:ext cx="4572000" cy="1371600"/>
          </a:xfrm>
          <a:prstGeom prst="downArrowCallout">
            <a:avLst/>
          </a:prstGeom>
          <a:solidFill>
            <a:schemeClr val="accent2">
              <a:lumMod val="40000"/>
              <a:lumOff val="6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tx1"/>
                </a:solidFill>
                <a:latin typeface="Nikosh" pitchFamily="2" charset="0"/>
                <a:cs typeface="Nikosh" pitchFamily="2" charset="0"/>
              </a:rPr>
              <a:t>বিভক্তির শ্রেণীবিভাগ </a:t>
            </a:r>
            <a:endParaRPr lang="en-US" sz="5400" dirty="0">
              <a:solidFill>
                <a:schemeClr val="tx1"/>
              </a:solidFill>
              <a:latin typeface="Nikosh" pitchFamily="2" charset="0"/>
              <a:cs typeface="Nikosh" pitchFamily="2" charset="0"/>
            </a:endParaRPr>
          </a:p>
        </p:txBody>
      </p:sp>
      <p:sp>
        <p:nvSpPr>
          <p:cNvPr id="3" name="Oval 2"/>
          <p:cNvSpPr/>
          <p:nvPr/>
        </p:nvSpPr>
        <p:spPr>
          <a:xfrm>
            <a:off x="2655280" y="4084316"/>
            <a:ext cx="3200400" cy="1097284"/>
          </a:xfrm>
          <a:prstGeom prst="ellipse">
            <a:avLst/>
          </a:prstGeom>
          <a:solidFill>
            <a:schemeClr val="accent5"/>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 pitchFamily="2" charset="0"/>
                <a:cs typeface="Nikosh" pitchFamily="2" charset="0"/>
              </a:rPr>
              <a:t>শব্দ বা নাম বিভক্তি </a:t>
            </a:r>
            <a:endParaRPr lang="en-US" sz="4000" dirty="0">
              <a:solidFill>
                <a:schemeClr val="tx1"/>
              </a:solidFill>
              <a:latin typeface="Nikosh" pitchFamily="2" charset="0"/>
              <a:cs typeface="Nikosh" pitchFamily="2" charset="0"/>
            </a:endParaRPr>
          </a:p>
        </p:txBody>
      </p:sp>
      <p:sp>
        <p:nvSpPr>
          <p:cNvPr id="4" name="Oval 3"/>
          <p:cNvSpPr/>
          <p:nvPr/>
        </p:nvSpPr>
        <p:spPr>
          <a:xfrm>
            <a:off x="2667000" y="2057400"/>
            <a:ext cx="3200400" cy="1295400"/>
          </a:xfrm>
          <a:prstGeom prst="ellipse">
            <a:avLst/>
          </a:prstGeom>
          <a:solidFill>
            <a:schemeClr val="accent5"/>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 pitchFamily="2" charset="0"/>
                <a:cs typeface="Nikosh" pitchFamily="2" charset="0"/>
              </a:rPr>
              <a:t>ক্রিয়া বা ধাতু বিভক্তি</a:t>
            </a:r>
            <a:endParaRPr lang="en-US" sz="4000" dirty="0">
              <a:solidFill>
                <a:schemeClr val="tx1"/>
              </a:solidFill>
              <a:latin typeface="Nikosh" pitchFamily="2" charset="0"/>
              <a:cs typeface="Nikosh" pitchFamily="2"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5509200"/>
          </a:xfrm>
          <a:prstGeom prst="rect">
            <a:avLst/>
          </a:prstGeom>
          <a:solidFill>
            <a:schemeClr val="accent5">
              <a:lumMod val="40000"/>
              <a:lumOff val="60000"/>
            </a:schemeClr>
          </a:solidFill>
          <a:ln w="38100">
            <a:solidFill>
              <a:srgbClr val="C00000"/>
            </a:solidFill>
          </a:ln>
        </p:spPr>
        <p:txBody>
          <a:bodyPr wrap="square" rtlCol="0">
            <a:spAutoFit/>
          </a:bodyPr>
          <a:lstStyle/>
          <a:p>
            <a:pPr algn="just"/>
            <a:r>
              <a:rPr lang="bn-BD" sz="3200" dirty="0" smtClean="0">
                <a:latin typeface="Nikosh" pitchFamily="2" charset="0"/>
                <a:cs typeface="Nikosh" pitchFamily="2" charset="0"/>
              </a:rPr>
              <a:t>ক্রিয়া বা ধাতু বিভক্তিঃ ক্রিয়া বা ধাতুর সঙ্গে যে বিভক্তি যুক্ত হয়, তাকে ক্রিয়া</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বা ধাতু বিভক্তি বলে। </a:t>
            </a:r>
          </a:p>
          <a:p>
            <a:pPr algn="just"/>
            <a:r>
              <a:rPr lang="bn-BD" sz="3200" dirty="0" smtClean="0">
                <a:latin typeface="Nikosh" pitchFamily="2" charset="0"/>
                <a:cs typeface="Nikosh" pitchFamily="2" charset="0"/>
              </a:rPr>
              <a:t>যেমন- যা + ইব = যাইব, খা + ইব = খাইব। </a:t>
            </a:r>
          </a:p>
          <a:p>
            <a:pPr algn="just"/>
            <a:r>
              <a:rPr lang="bn-BD" sz="3200" dirty="0" smtClean="0">
                <a:latin typeface="Nikosh" pitchFamily="2" charset="0"/>
                <a:cs typeface="Nikosh" pitchFamily="2" charset="0"/>
              </a:rPr>
              <a:t>শব্দ বা নাম বিভক্তিঃ নামশব্দ বা নামপদের সঙ্গে যেসব বিভক্তি যুক্ত হোয় তাদের শব্দ বিভক্তি বা নাম বিভক্তি বলে। নাম বিভক্তি বা শব্দ বিভক্তি কারক সূচিত করে বলে তাদের কারক বিভক্তি নামেও অভিহিত করা হয়।   </a:t>
            </a:r>
          </a:p>
          <a:p>
            <a:pPr algn="just"/>
            <a:r>
              <a:rPr lang="bn-BD" sz="3200" dirty="0" smtClean="0">
                <a:latin typeface="Nikosh" pitchFamily="2" charset="0"/>
                <a:cs typeface="Nikosh" pitchFamily="2" charset="0"/>
              </a:rPr>
              <a:t>যেমন- ক্ষুধার রাজ্যে পৃথিবী গদ্যময়।</a:t>
            </a:r>
          </a:p>
          <a:p>
            <a:pPr algn="just"/>
            <a:r>
              <a:rPr lang="bn-BD" sz="3200" dirty="0" smtClean="0">
                <a:latin typeface="Nikosh" pitchFamily="2" charset="0"/>
                <a:cs typeface="Nikosh" pitchFamily="2" charset="0"/>
              </a:rPr>
              <a:t>এখানে- ক্ষুধা + র = ‘র’ বিভক্তি</a:t>
            </a:r>
          </a:p>
          <a:p>
            <a:pPr algn="just"/>
            <a:r>
              <a:rPr lang="bn-BD" sz="3200" dirty="0" smtClean="0">
                <a:latin typeface="Nikosh" pitchFamily="2" charset="0"/>
                <a:cs typeface="Nikosh" pitchFamily="2" charset="0"/>
              </a:rPr>
              <a:t>	রাজ্য + এ = ‘এ’ বিভক্তি</a:t>
            </a:r>
          </a:p>
          <a:p>
            <a:pPr algn="just"/>
            <a:r>
              <a:rPr lang="bn-BD" sz="3200" dirty="0" smtClean="0">
                <a:latin typeface="Nikosh" pitchFamily="2" charset="0"/>
                <a:cs typeface="Nikosh" pitchFamily="2" charset="0"/>
              </a:rPr>
              <a:t>	পৃথিবী + ০ = ‘০’ বিভক্তি </a:t>
            </a:r>
            <a:endParaRPr lang="en-US" dirty="0">
              <a:latin typeface="Nikosh" pitchFamily="2" charset="0"/>
              <a:cs typeface="Nikosh" pitchFamily="2" charset="0"/>
            </a:endParaRPr>
          </a:p>
        </p:txBody>
      </p:sp>
    </p:spTree>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1066800"/>
          <a:ext cx="6858000" cy="4800600"/>
        </p:xfrm>
        <a:graphic>
          <a:graphicData uri="http://schemas.openxmlformats.org/drawingml/2006/table">
            <a:tbl>
              <a:tblPr firstRow="1" bandRow="1">
                <a:tableStyleId>{5C22544A-7EE6-4342-B048-85BDC9FD1C3A}</a:tableStyleId>
              </a:tblPr>
              <a:tblGrid>
                <a:gridCol w="1714500"/>
                <a:gridCol w="5143500"/>
              </a:tblGrid>
              <a:tr h="600075">
                <a:tc gridSpan="2">
                  <a:txBody>
                    <a:bodyPr/>
                    <a:lstStyle/>
                    <a:p>
                      <a:pPr algn="ctr"/>
                      <a:r>
                        <a:rPr lang="bn-BD" sz="2800" dirty="0" smtClean="0">
                          <a:solidFill>
                            <a:schemeClr val="tx1"/>
                          </a:solidFill>
                          <a:latin typeface="Nikosh" pitchFamily="2" charset="0"/>
                          <a:cs typeface="Nikosh" pitchFamily="2" charset="0"/>
                        </a:rPr>
                        <a:t>শব্দবিভক্তির</a:t>
                      </a:r>
                      <a:r>
                        <a:rPr lang="bn-BD" sz="2800" baseline="0" dirty="0" smtClean="0">
                          <a:solidFill>
                            <a:schemeClr val="tx1"/>
                          </a:solidFill>
                          <a:latin typeface="Nikosh" pitchFamily="2" charset="0"/>
                          <a:cs typeface="Nikosh" pitchFamily="2" charset="0"/>
                        </a:rPr>
                        <a:t> চিহ্নসমূহ </a:t>
                      </a:r>
                      <a:endParaRPr lang="en-US" sz="2800" dirty="0">
                        <a:solidFill>
                          <a:schemeClr val="tx1"/>
                        </a:solidFill>
                        <a:latin typeface="Nikosh" pitchFamily="2" charset="0"/>
                        <a:cs typeface="Nikosh" pitchFamily="2" charset="0"/>
                      </a:endParaRPr>
                    </a:p>
                  </a:txBody>
                  <a:tcPr>
                    <a:solidFill>
                      <a:schemeClr val="accent2">
                        <a:lumMod val="60000"/>
                        <a:lumOff val="40000"/>
                      </a:schemeClr>
                    </a:solidFill>
                  </a:tcPr>
                </a:tc>
                <a:tc hMerge="1">
                  <a:txBody>
                    <a:bodyPr/>
                    <a:lstStyle/>
                    <a:p>
                      <a:endParaRPr lang="en-US"/>
                    </a:p>
                  </a:txBody>
                  <a:tcPr/>
                </a:tc>
              </a:tr>
              <a:tr h="600075">
                <a:tc>
                  <a:txBody>
                    <a:bodyPr/>
                    <a:lstStyle/>
                    <a:p>
                      <a:pPr algn="ctr"/>
                      <a:r>
                        <a:rPr lang="bn-BD" sz="2800" dirty="0" smtClean="0">
                          <a:latin typeface="Nikosh" pitchFamily="2" charset="0"/>
                          <a:cs typeface="Nikosh" pitchFamily="2" charset="0"/>
                        </a:rPr>
                        <a:t>প্রথমা</a:t>
                      </a:r>
                      <a:endParaRPr lang="en-US" sz="2800" dirty="0">
                        <a:latin typeface="Nikosh" pitchFamily="2" charset="0"/>
                        <a:cs typeface="Nikosh" pitchFamily="2" charset="0"/>
                      </a:endParaRPr>
                    </a:p>
                  </a:txBody>
                  <a:tcPr>
                    <a:solidFill>
                      <a:schemeClr val="accent5"/>
                    </a:solidFill>
                  </a:tcPr>
                </a:tc>
                <a:tc>
                  <a:txBody>
                    <a:bodyPr/>
                    <a:lstStyle/>
                    <a:p>
                      <a:pPr>
                        <a:buFont typeface="Wingdings" pitchFamily="2" charset="2"/>
                        <a:buChar char="Ø"/>
                      </a:pPr>
                      <a:r>
                        <a:rPr lang="bn-BD" sz="2800" dirty="0" smtClean="0">
                          <a:latin typeface="Nikosh" pitchFamily="2" charset="0"/>
                          <a:cs typeface="Nikosh" pitchFamily="2" charset="0"/>
                        </a:rPr>
                        <a:t> শূণ্য</a:t>
                      </a:r>
                      <a:r>
                        <a:rPr lang="bn-BD" sz="2800" baseline="0" dirty="0" smtClean="0">
                          <a:latin typeface="Nikosh" pitchFamily="2" charset="0"/>
                          <a:cs typeface="Nikosh" pitchFamily="2" charset="0"/>
                        </a:rPr>
                        <a:t> (০) অ, এ, য়, তে, এতে </a:t>
                      </a:r>
                      <a:endParaRPr lang="en-US" sz="2800" dirty="0">
                        <a:latin typeface="Nikosh" pitchFamily="2" charset="0"/>
                        <a:cs typeface="Nikosh" pitchFamily="2" charset="0"/>
                      </a:endParaRPr>
                    </a:p>
                  </a:txBody>
                  <a:tcPr>
                    <a:solidFill>
                      <a:schemeClr val="accent5"/>
                    </a:solidFill>
                  </a:tcPr>
                </a:tc>
              </a:tr>
              <a:tr h="600075">
                <a:tc>
                  <a:txBody>
                    <a:bodyPr/>
                    <a:lstStyle/>
                    <a:p>
                      <a:pPr algn="ctr"/>
                      <a:r>
                        <a:rPr lang="bn-BD" sz="2800" dirty="0" smtClean="0">
                          <a:latin typeface="Nikosh" pitchFamily="2" charset="0"/>
                          <a:cs typeface="Nikosh" pitchFamily="2" charset="0"/>
                        </a:rPr>
                        <a:t>দ্বিতীয়া</a:t>
                      </a:r>
                      <a:endParaRPr lang="en-US" sz="2800" dirty="0">
                        <a:latin typeface="Nikosh" pitchFamily="2" charset="0"/>
                        <a:cs typeface="Nikosh" pitchFamily="2" charset="0"/>
                      </a:endParaRPr>
                    </a:p>
                  </a:txBody>
                  <a:tcPr>
                    <a:solidFill>
                      <a:schemeClr val="accent2">
                        <a:lumMod val="20000"/>
                        <a:lumOff val="80000"/>
                      </a:schemeClr>
                    </a:solidFill>
                  </a:tcPr>
                </a:tc>
                <a:tc>
                  <a:txBody>
                    <a:bodyPr/>
                    <a:lstStyle/>
                    <a:p>
                      <a:pPr>
                        <a:buFont typeface="Wingdings" pitchFamily="2" charset="2"/>
                        <a:buChar char="Ø"/>
                      </a:pPr>
                      <a:r>
                        <a:rPr lang="bn-BD" sz="2800" dirty="0" smtClean="0">
                          <a:latin typeface="Nikosh" pitchFamily="2" charset="0"/>
                          <a:cs typeface="Nikosh" pitchFamily="2" charset="0"/>
                        </a:rPr>
                        <a:t> কে, রে, এরে </a:t>
                      </a:r>
                      <a:endParaRPr lang="en-US" sz="2800" dirty="0">
                        <a:latin typeface="Nikosh" pitchFamily="2" charset="0"/>
                        <a:cs typeface="Nikosh" pitchFamily="2" charset="0"/>
                      </a:endParaRPr>
                    </a:p>
                  </a:txBody>
                  <a:tcPr>
                    <a:solidFill>
                      <a:schemeClr val="accent2">
                        <a:lumMod val="20000"/>
                        <a:lumOff val="80000"/>
                      </a:schemeClr>
                    </a:solidFill>
                  </a:tcPr>
                </a:tc>
              </a:tr>
              <a:tr h="600075">
                <a:tc>
                  <a:txBody>
                    <a:bodyPr/>
                    <a:lstStyle/>
                    <a:p>
                      <a:pPr algn="ctr"/>
                      <a:r>
                        <a:rPr lang="bn-BD" sz="2800" dirty="0" smtClean="0">
                          <a:latin typeface="Nikosh" pitchFamily="2" charset="0"/>
                          <a:cs typeface="Nikosh" pitchFamily="2" charset="0"/>
                        </a:rPr>
                        <a:t>তৃতীয়া</a:t>
                      </a:r>
                      <a:r>
                        <a:rPr lang="bn-BD" sz="2800" baseline="0" dirty="0" smtClean="0">
                          <a:latin typeface="Nikosh" pitchFamily="2" charset="0"/>
                          <a:cs typeface="Nikosh" pitchFamily="2" charset="0"/>
                        </a:rPr>
                        <a:t> </a:t>
                      </a:r>
                      <a:endParaRPr lang="en-US" sz="2800" dirty="0">
                        <a:latin typeface="Nikosh" pitchFamily="2" charset="0"/>
                        <a:cs typeface="Nikosh" pitchFamily="2" charset="0"/>
                      </a:endParaRPr>
                    </a:p>
                  </a:txBody>
                  <a:tcPr>
                    <a:solidFill>
                      <a:schemeClr val="tx2">
                        <a:lumMod val="40000"/>
                        <a:lumOff val="60000"/>
                      </a:schemeClr>
                    </a:solidFill>
                  </a:tcPr>
                </a:tc>
                <a:tc>
                  <a:txBody>
                    <a:bodyPr/>
                    <a:lstStyle/>
                    <a:p>
                      <a:pPr>
                        <a:buFont typeface="Wingdings" pitchFamily="2" charset="2"/>
                        <a:buChar char="Ø"/>
                      </a:pPr>
                      <a:r>
                        <a:rPr lang="bn-BD" sz="2800" dirty="0" smtClean="0">
                          <a:latin typeface="Nikosh" pitchFamily="2" charset="0"/>
                          <a:cs typeface="Nikosh" pitchFamily="2" charset="0"/>
                        </a:rPr>
                        <a:t> দ্বারা,</a:t>
                      </a:r>
                      <a:r>
                        <a:rPr lang="bn-BD" sz="2800" baseline="0" dirty="0" smtClean="0">
                          <a:latin typeface="Nikosh" pitchFamily="2" charset="0"/>
                          <a:cs typeface="Nikosh" pitchFamily="2" charset="0"/>
                        </a:rPr>
                        <a:t> দিয়া (দিয়ে), কতৃক </a:t>
                      </a:r>
                      <a:endParaRPr lang="en-US" sz="2800" dirty="0">
                        <a:latin typeface="Nikosh" pitchFamily="2" charset="0"/>
                        <a:cs typeface="Nikosh" pitchFamily="2" charset="0"/>
                      </a:endParaRPr>
                    </a:p>
                  </a:txBody>
                  <a:tcPr>
                    <a:solidFill>
                      <a:schemeClr val="tx2">
                        <a:lumMod val="40000"/>
                        <a:lumOff val="60000"/>
                      </a:schemeClr>
                    </a:solidFill>
                  </a:tcPr>
                </a:tc>
              </a:tr>
              <a:tr h="600075">
                <a:tc>
                  <a:txBody>
                    <a:bodyPr/>
                    <a:lstStyle/>
                    <a:p>
                      <a:pPr algn="ctr"/>
                      <a:r>
                        <a:rPr lang="bn-BD" sz="2800" dirty="0" smtClean="0">
                          <a:latin typeface="Nikosh" pitchFamily="2" charset="0"/>
                          <a:cs typeface="Nikosh" pitchFamily="2" charset="0"/>
                        </a:rPr>
                        <a:t>চতুর্থী</a:t>
                      </a:r>
                      <a:r>
                        <a:rPr lang="bn-BD" sz="2800" baseline="0" dirty="0" smtClean="0">
                          <a:latin typeface="Nikosh" pitchFamily="2" charset="0"/>
                          <a:cs typeface="Nikosh" pitchFamily="2" charset="0"/>
                        </a:rPr>
                        <a:t> </a:t>
                      </a:r>
                      <a:endParaRPr lang="en-US" sz="2800" dirty="0">
                        <a:latin typeface="Nikosh" pitchFamily="2" charset="0"/>
                        <a:cs typeface="Nikosh" pitchFamily="2" charset="0"/>
                      </a:endParaRPr>
                    </a:p>
                  </a:txBody>
                  <a:tcPr>
                    <a:solidFill>
                      <a:schemeClr val="accent4">
                        <a:lumMod val="60000"/>
                        <a:lumOff val="40000"/>
                      </a:schemeClr>
                    </a:solidFill>
                  </a:tcPr>
                </a:tc>
                <a:tc>
                  <a:txBody>
                    <a:bodyPr/>
                    <a:lstStyle/>
                    <a:p>
                      <a:pPr>
                        <a:buFont typeface="Wingdings" pitchFamily="2" charset="2"/>
                        <a:buChar char="Ø"/>
                      </a:pPr>
                      <a:r>
                        <a:rPr lang="bn-BD" sz="2800" dirty="0" smtClean="0">
                          <a:latin typeface="Nikosh" pitchFamily="2" charset="0"/>
                          <a:cs typeface="Nikosh" pitchFamily="2" charset="0"/>
                        </a:rPr>
                        <a:t> দ্বিতীয়ার</a:t>
                      </a:r>
                      <a:r>
                        <a:rPr lang="bn-BD" sz="2800" baseline="0" dirty="0" smtClean="0">
                          <a:latin typeface="Nikosh" pitchFamily="2" charset="0"/>
                          <a:cs typeface="Nikosh" pitchFamily="2" charset="0"/>
                        </a:rPr>
                        <a:t> মতো </a:t>
                      </a:r>
                      <a:endParaRPr lang="en-US" sz="2800" dirty="0">
                        <a:latin typeface="Nikosh" pitchFamily="2" charset="0"/>
                        <a:cs typeface="Nikosh" pitchFamily="2" charset="0"/>
                      </a:endParaRPr>
                    </a:p>
                  </a:txBody>
                  <a:tcPr>
                    <a:solidFill>
                      <a:schemeClr val="accent4">
                        <a:lumMod val="60000"/>
                        <a:lumOff val="40000"/>
                      </a:schemeClr>
                    </a:solidFill>
                  </a:tcPr>
                </a:tc>
              </a:tr>
              <a:tr h="600075">
                <a:tc>
                  <a:txBody>
                    <a:bodyPr/>
                    <a:lstStyle/>
                    <a:p>
                      <a:pPr algn="ctr"/>
                      <a:r>
                        <a:rPr lang="bn-BD" sz="2800" dirty="0" smtClean="0">
                          <a:latin typeface="Nikosh" pitchFamily="2" charset="0"/>
                          <a:cs typeface="Nikosh" pitchFamily="2" charset="0"/>
                        </a:rPr>
                        <a:t>পঞ্চ</a:t>
                      </a:r>
                      <a:r>
                        <a:rPr lang="bn-BD" sz="2800" baseline="0" dirty="0" smtClean="0">
                          <a:latin typeface="Nikosh" pitchFamily="2" charset="0"/>
                          <a:cs typeface="Nikosh" pitchFamily="2" charset="0"/>
                        </a:rPr>
                        <a:t>অমী </a:t>
                      </a:r>
                      <a:endParaRPr lang="en-US" sz="2800" dirty="0">
                        <a:latin typeface="Nikosh" pitchFamily="2" charset="0"/>
                        <a:cs typeface="Nikosh" pitchFamily="2" charset="0"/>
                      </a:endParaRPr>
                    </a:p>
                  </a:txBody>
                  <a:tcPr>
                    <a:solidFill>
                      <a:schemeClr val="accent6">
                        <a:lumMod val="75000"/>
                      </a:schemeClr>
                    </a:solidFill>
                  </a:tcPr>
                </a:tc>
                <a:tc>
                  <a:txBody>
                    <a:bodyPr/>
                    <a:lstStyle/>
                    <a:p>
                      <a:pPr>
                        <a:buFont typeface="Wingdings" pitchFamily="2" charset="2"/>
                        <a:buChar char="Ø"/>
                      </a:pPr>
                      <a:r>
                        <a:rPr lang="bn-BD" sz="2800" dirty="0" smtClean="0">
                          <a:latin typeface="Nikosh" pitchFamily="2" charset="0"/>
                          <a:cs typeface="Nikosh" pitchFamily="2" charset="0"/>
                        </a:rPr>
                        <a:t> হইতে</a:t>
                      </a:r>
                      <a:r>
                        <a:rPr lang="bn-BD" sz="2800" baseline="0" dirty="0" smtClean="0">
                          <a:latin typeface="Nikosh" pitchFamily="2" charset="0"/>
                          <a:cs typeface="Nikosh" pitchFamily="2" charset="0"/>
                        </a:rPr>
                        <a:t> (হতে), থেকে, চেয় </a:t>
                      </a:r>
                      <a:endParaRPr lang="en-US" sz="2800" dirty="0">
                        <a:latin typeface="Nikosh" pitchFamily="2" charset="0"/>
                        <a:cs typeface="Nikosh" pitchFamily="2" charset="0"/>
                      </a:endParaRPr>
                    </a:p>
                  </a:txBody>
                  <a:tcPr>
                    <a:solidFill>
                      <a:schemeClr val="accent6">
                        <a:lumMod val="75000"/>
                      </a:schemeClr>
                    </a:solidFill>
                  </a:tcPr>
                </a:tc>
              </a:tr>
              <a:tr h="600075">
                <a:tc>
                  <a:txBody>
                    <a:bodyPr/>
                    <a:lstStyle/>
                    <a:p>
                      <a:pPr algn="ctr"/>
                      <a:r>
                        <a:rPr lang="bn-BD" sz="2800" dirty="0" smtClean="0">
                          <a:latin typeface="Nikosh" pitchFamily="2" charset="0"/>
                          <a:cs typeface="Nikosh" pitchFamily="2" charset="0"/>
                        </a:rPr>
                        <a:t>ষ</a:t>
                      </a:r>
                      <a:r>
                        <a:rPr lang="bn-BD" sz="2800" baseline="0" dirty="0" smtClean="0">
                          <a:latin typeface="Nikosh" pitchFamily="2" charset="0"/>
                          <a:cs typeface="Nikosh" pitchFamily="2" charset="0"/>
                        </a:rPr>
                        <a:t>ষ্ঠী </a:t>
                      </a:r>
                      <a:endParaRPr lang="en-US" sz="2800" dirty="0">
                        <a:latin typeface="Nikosh" pitchFamily="2" charset="0"/>
                        <a:cs typeface="Nikosh" pitchFamily="2" charset="0"/>
                      </a:endParaRPr>
                    </a:p>
                  </a:txBody>
                  <a:tcPr>
                    <a:solidFill>
                      <a:schemeClr val="accent4">
                        <a:lumMod val="60000"/>
                        <a:lumOff val="40000"/>
                      </a:schemeClr>
                    </a:solidFill>
                  </a:tcPr>
                </a:tc>
                <a:tc>
                  <a:txBody>
                    <a:bodyPr/>
                    <a:lstStyle/>
                    <a:p>
                      <a:pPr>
                        <a:buFont typeface="Wingdings" pitchFamily="2" charset="2"/>
                        <a:buChar char="Ø"/>
                      </a:pPr>
                      <a:r>
                        <a:rPr lang="bn-BD" sz="2800" dirty="0" smtClean="0">
                          <a:latin typeface="Nikosh" pitchFamily="2" charset="0"/>
                          <a:cs typeface="Nikosh" pitchFamily="2" charset="0"/>
                        </a:rPr>
                        <a:t> র, এর </a:t>
                      </a:r>
                      <a:endParaRPr lang="en-US" sz="2800" dirty="0">
                        <a:latin typeface="Nikosh" pitchFamily="2" charset="0"/>
                        <a:cs typeface="Nikosh" pitchFamily="2" charset="0"/>
                      </a:endParaRPr>
                    </a:p>
                  </a:txBody>
                  <a:tcPr>
                    <a:solidFill>
                      <a:schemeClr val="accent4">
                        <a:lumMod val="60000"/>
                        <a:lumOff val="40000"/>
                      </a:schemeClr>
                    </a:solidFill>
                  </a:tcPr>
                </a:tc>
              </a:tr>
              <a:tr h="600075">
                <a:tc>
                  <a:txBody>
                    <a:bodyPr/>
                    <a:lstStyle/>
                    <a:p>
                      <a:pPr algn="ctr"/>
                      <a:r>
                        <a:rPr lang="bn-BD" sz="2800" dirty="0" smtClean="0">
                          <a:latin typeface="Nikosh" pitchFamily="2" charset="0"/>
                          <a:cs typeface="Nikosh" pitchFamily="2" charset="0"/>
                        </a:rPr>
                        <a:t>সপ্তমী </a:t>
                      </a:r>
                      <a:endParaRPr lang="en-US" sz="2800" dirty="0">
                        <a:latin typeface="Nikosh" pitchFamily="2" charset="0"/>
                        <a:cs typeface="Nikosh" pitchFamily="2" charset="0"/>
                      </a:endParaRPr>
                    </a:p>
                  </a:txBody>
                  <a:tcPr>
                    <a:solidFill>
                      <a:schemeClr val="accent2">
                        <a:lumMod val="20000"/>
                        <a:lumOff val="80000"/>
                      </a:schemeClr>
                    </a:solidFill>
                  </a:tcPr>
                </a:tc>
                <a:tc>
                  <a:txBody>
                    <a:bodyPr/>
                    <a:lstStyle/>
                    <a:p>
                      <a:pPr>
                        <a:buFont typeface="Wingdings" pitchFamily="2" charset="2"/>
                        <a:buChar char="Ø"/>
                      </a:pPr>
                      <a:r>
                        <a:rPr lang="bn-BD" sz="2800" dirty="0" smtClean="0">
                          <a:latin typeface="Nikosh" pitchFamily="2" charset="0"/>
                          <a:cs typeface="Nikosh" pitchFamily="2" charset="0"/>
                        </a:rPr>
                        <a:t> এ, য়, তে এতে </a:t>
                      </a:r>
                      <a:endParaRPr lang="en-US" sz="2800" dirty="0">
                        <a:latin typeface="Nikosh" pitchFamily="2" charset="0"/>
                        <a:cs typeface="Nikosh" pitchFamily="2" charset="0"/>
                      </a:endParaRPr>
                    </a:p>
                  </a:txBody>
                  <a:tcPr>
                    <a:solidFill>
                      <a:schemeClr val="accent2">
                        <a:lumMod val="20000"/>
                        <a:lumOff val="80000"/>
                      </a:schemeClr>
                    </a:solidFill>
                  </a:tcPr>
                </a:tc>
              </a:tr>
            </a:tbl>
          </a:graphicData>
        </a:graphic>
      </p:graphicFrame>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3352800" cy="769441"/>
          </a:xfrm>
          <a:prstGeom prst="rect">
            <a:avLst/>
          </a:prstGeom>
          <a:solidFill>
            <a:schemeClr val="accent2"/>
          </a:solidFill>
          <a:ln w="38100">
            <a:solidFill>
              <a:srgbClr val="00B0F0"/>
            </a:solidFill>
          </a:ln>
        </p:spPr>
        <p:txBody>
          <a:bodyPr wrap="square" rtlCol="0">
            <a:spAutoFit/>
          </a:bodyPr>
          <a:lstStyle/>
          <a:p>
            <a:pPr algn="ctr"/>
            <a:r>
              <a:rPr lang="bn-BD" sz="4400" dirty="0" smtClean="0">
                <a:latin typeface="Nikosh" pitchFamily="2" charset="0"/>
                <a:cs typeface="Nikosh" pitchFamily="2" charset="0"/>
              </a:rPr>
              <a:t>সম্বন্ধ পদ </a:t>
            </a:r>
            <a:endParaRPr lang="en-US" sz="4400" dirty="0">
              <a:latin typeface="Nikosh" pitchFamily="2" charset="0"/>
              <a:cs typeface="Nikosh" pitchFamily="2" charset="0"/>
            </a:endParaRPr>
          </a:p>
        </p:txBody>
      </p:sp>
      <p:sp>
        <p:nvSpPr>
          <p:cNvPr id="3" name="TextBox 2"/>
          <p:cNvSpPr txBox="1"/>
          <p:nvPr/>
        </p:nvSpPr>
        <p:spPr>
          <a:xfrm>
            <a:off x="381000" y="1600200"/>
            <a:ext cx="8382000" cy="4524315"/>
          </a:xfrm>
          <a:prstGeom prst="rect">
            <a:avLst/>
          </a:prstGeom>
          <a:solidFill>
            <a:schemeClr val="accent2">
              <a:lumMod val="40000"/>
              <a:lumOff val="60000"/>
            </a:schemeClr>
          </a:solidFill>
          <a:ln w="38100">
            <a:solidFill>
              <a:srgbClr val="C00000"/>
            </a:solidFill>
          </a:ln>
        </p:spPr>
        <p:txBody>
          <a:bodyPr wrap="square" rtlCol="0">
            <a:spAutoFit/>
          </a:bodyPr>
          <a:lstStyle/>
          <a:p>
            <a:pPr algn="just"/>
            <a:r>
              <a:rPr lang="bn-BD" sz="3200" u="sng" dirty="0" smtClean="0">
                <a:latin typeface="Nikosh" pitchFamily="2" charset="0"/>
                <a:cs typeface="Nikosh" pitchFamily="2" charset="0"/>
              </a:rPr>
              <a:t>মতিনের ভাই</a:t>
            </a:r>
            <a:r>
              <a:rPr lang="bn-BD" sz="3200" dirty="0" smtClean="0">
                <a:latin typeface="Nikosh" pitchFamily="2" charset="0"/>
                <a:cs typeface="Nikosh" pitchFamily="2" charset="0"/>
              </a:rPr>
              <a:t> বাড়ী যাবে।</a:t>
            </a:r>
          </a:p>
          <a:p>
            <a:pPr algn="just">
              <a:buFont typeface="Wingdings" pitchFamily="2" charset="2"/>
              <a:buChar char="Ø"/>
            </a:pPr>
            <a:r>
              <a:rPr lang="bn-BD" sz="3200" dirty="0" smtClean="0">
                <a:latin typeface="Nikosh" pitchFamily="2" charset="0"/>
                <a:cs typeface="Nikosh" pitchFamily="2" charset="0"/>
              </a:rPr>
              <a:t> এখানে মতিনের সঙ্গে ভাই-এর সম্পর্ক আছে। কিন্তু ‘যাবে’  ক্রিয়ার সঙ্গে কোন সম্বন্ধ নেই।</a:t>
            </a:r>
          </a:p>
          <a:p>
            <a:pPr algn="just"/>
            <a:r>
              <a:rPr lang="bn-BD" sz="3200" dirty="0" smtClean="0">
                <a:latin typeface="Nikosh" pitchFamily="2" charset="0"/>
                <a:cs typeface="Nikosh" pitchFamily="2" charset="0"/>
              </a:rPr>
              <a:t>সজ্ঞাঃ যে নামপদ ক্রিয়া পদের সঙ্গে সম্বন্ধযুক্ত না হয়ে অন্য পদের সঙ্গে সম্পর্ক স্থাপন করে তাকে সম্বন্ধপদ বলে। </a:t>
            </a:r>
          </a:p>
          <a:p>
            <a:pPr algn="just"/>
            <a:r>
              <a:rPr lang="bn-BD" sz="3200" dirty="0" smtClean="0">
                <a:latin typeface="Nikosh" pitchFamily="2" charset="0"/>
                <a:cs typeface="Nikosh" pitchFamily="2" charset="0"/>
              </a:rPr>
              <a:t>উদাহরনঃ 	১. </a:t>
            </a:r>
            <a:r>
              <a:rPr lang="bn-BD" sz="3200" u="sng" dirty="0" smtClean="0">
                <a:latin typeface="Nikosh" pitchFamily="2" charset="0"/>
                <a:cs typeface="Nikosh" pitchFamily="2" charset="0"/>
              </a:rPr>
              <a:t>করিমের ভাই </a:t>
            </a:r>
            <a:r>
              <a:rPr lang="bn-BD" sz="3200" dirty="0" smtClean="0">
                <a:latin typeface="Nikosh" pitchFamily="2" charset="0"/>
                <a:cs typeface="Nikosh" pitchFamily="2" charset="0"/>
              </a:rPr>
              <a:t>এ কাজটা করেছে।</a:t>
            </a:r>
          </a:p>
          <a:p>
            <a:pPr algn="just"/>
            <a:r>
              <a:rPr lang="bn-BD" sz="3200" dirty="0" smtClean="0">
                <a:latin typeface="Nikosh" pitchFamily="2" charset="0"/>
                <a:cs typeface="Nikosh" pitchFamily="2" charset="0"/>
              </a:rPr>
              <a:t>	২. </a:t>
            </a:r>
            <a:r>
              <a:rPr lang="bn-BD" sz="3200" u="sng" dirty="0" smtClean="0">
                <a:latin typeface="Nikosh" pitchFamily="2" charset="0"/>
                <a:cs typeface="Nikosh" pitchFamily="2" charset="0"/>
              </a:rPr>
              <a:t>রুমির বোন </a:t>
            </a:r>
            <a:r>
              <a:rPr lang="bn-BD" sz="3200" dirty="0" smtClean="0">
                <a:latin typeface="Nikosh" pitchFamily="2" charset="0"/>
                <a:cs typeface="Nikosh" pitchFamily="2" charset="0"/>
              </a:rPr>
              <a:t>গানটা গেয়েছে।</a:t>
            </a:r>
          </a:p>
          <a:p>
            <a:pPr algn="just">
              <a:buFont typeface="Wingdings" pitchFamily="2" charset="2"/>
              <a:buChar char="Ø"/>
            </a:pPr>
            <a:r>
              <a:rPr lang="bn-BD" sz="3200" dirty="0" smtClean="0">
                <a:latin typeface="Nikosh" pitchFamily="2" charset="0"/>
                <a:cs typeface="Nikosh" pitchFamily="2" charset="0"/>
              </a:rPr>
              <a:t> সম্বন্ধ পদের বিভক্তিঃ সম্বন্ধপদে ‘র’ বা ‘এর’ বিভক্তি যুক্ত হয়। যেমন- মতিন + এর + মতিনের, আমি + র = আমার ভাই। </a:t>
            </a:r>
            <a:endParaRPr lang="en-US" sz="3200" dirty="0">
              <a:latin typeface="Nikosh" pitchFamily="2" charset="0"/>
              <a:cs typeface="Nikosh" pitchFamily="2" charset="0"/>
            </a:endParaRPr>
          </a:p>
        </p:txBody>
      </p:sp>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মাজ.jpg"/>
          <p:cNvPicPr>
            <a:picLocks noChangeAspect="1"/>
          </p:cNvPicPr>
          <p:nvPr/>
        </p:nvPicPr>
        <p:blipFill>
          <a:blip r:embed="rId2"/>
          <a:stretch>
            <a:fillRect/>
          </a:stretch>
        </p:blipFill>
        <p:spPr>
          <a:xfrm>
            <a:off x="2438400" y="304800"/>
            <a:ext cx="3505200" cy="1828800"/>
          </a:xfrm>
          <a:prstGeom prst="rect">
            <a:avLst/>
          </a:prstGeom>
          <a:ln w="38100">
            <a:solidFill>
              <a:srgbClr val="C00000"/>
            </a:solidFill>
          </a:ln>
        </p:spPr>
      </p:pic>
      <p:sp>
        <p:nvSpPr>
          <p:cNvPr id="3" name="TextBox 2"/>
          <p:cNvSpPr txBox="1"/>
          <p:nvPr/>
        </p:nvSpPr>
        <p:spPr>
          <a:xfrm>
            <a:off x="2209800" y="2438400"/>
            <a:ext cx="4038600" cy="646331"/>
          </a:xfrm>
          <a:prstGeom prst="rect">
            <a:avLst/>
          </a:prstGeom>
          <a:solidFill>
            <a:schemeClr val="accent2">
              <a:lumMod val="40000"/>
              <a:lumOff val="60000"/>
            </a:schemeClr>
          </a:solidFill>
          <a:ln w="38100">
            <a:solidFill>
              <a:srgbClr val="C00000"/>
            </a:solidFill>
          </a:ln>
        </p:spPr>
        <p:txBody>
          <a:bodyPr wrap="square" rtlCol="0">
            <a:spAutoFit/>
          </a:bodyPr>
          <a:lstStyle/>
          <a:p>
            <a:r>
              <a:rPr lang="bn-BD" sz="3600" dirty="0" smtClean="0">
                <a:latin typeface="Nikosh" pitchFamily="2" charset="0"/>
                <a:cs typeface="Nikosh" pitchFamily="2" charset="0"/>
              </a:rPr>
              <a:t>মন মাঝী, তোর বৈঠা নেরে। </a:t>
            </a:r>
            <a:endParaRPr lang="en-US" sz="3600" dirty="0">
              <a:latin typeface="Nikosh" pitchFamily="2" charset="0"/>
              <a:cs typeface="Nikosh" pitchFamily="2" charset="0"/>
            </a:endParaRPr>
          </a:p>
        </p:txBody>
      </p:sp>
      <p:pic>
        <p:nvPicPr>
          <p:cNvPr id="4" name="Picture 3" descr="m-7.jpg"/>
          <p:cNvPicPr>
            <a:picLocks noChangeAspect="1"/>
          </p:cNvPicPr>
          <p:nvPr/>
        </p:nvPicPr>
        <p:blipFill>
          <a:blip r:embed="rId3"/>
          <a:stretch>
            <a:fillRect/>
          </a:stretch>
        </p:blipFill>
        <p:spPr>
          <a:xfrm>
            <a:off x="2286000" y="3352800"/>
            <a:ext cx="3962400" cy="2057400"/>
          </a:xfrm>
          <a:prstGeom prst="rect">
            <a:avLst/>
          </a:prstGeom>
          <a:ln w="38100">
            <a:solidFill>
              <a:srgbClr val="C00000"/>
            </a:solidFill>
          </a:ln>
        </p:spPr>
      </p:pic>
      <p:sp>
        <p:nvSpPr>
          <p:cNvPr id="5" name="TextBox 4"/>
          <p:cNvSpPr txBox="1"/>
          <p:nvPr/>
        </p:nvSpPr>
        <p:spPr>
          <a:xfrm>
            <a:off x="2133600" y="5638800"/>
            <a:ext cx="4038600" cy="646331"/>
          </a:xfrm>
          <a:prstGeom prst="rect">
            <a:avLst/>
          </a:prstGeom>
          <a:solidFill>
            <a:schemeClr val="accent2">
              <a:lumMod val="40000"/>
              <a:lumOff val="60000"/>
            </a:schemeClr>
          </a:solidFill>
          <a:ln w="38100">
            <a:solidFill>
              <a:srgbClr val="C00000"/>
            </a:solidFill>
          </a:ln>
        </p:spPr>
        <p:txBody>
          <a:bodyPr wrap="square" rtlCol="0">
            <a:spAutoFit/>
          </a:bodyPr>
          <a:lstStyle/>
          <a:p>
            <a:pPr algn="ctr"/>
            <a:r>
              <a:rPr lang="bn-BD" sz="3600" dirty="0" smtClean="0">
                <a:latin typeface="Nikosh" pitchFamily="2" charset="0"/>
                <a:cs typeface="Nikosh" pitchFamily="2" charset="0"/>
              </a:rPr>
              <a:t>লিমা, এই অঙ্কটা কর। </a:t>
            </a:r>
            <a:endParaRPr lang="en-US" sz="3600" dirty="0">
              <a:latin typeface="Nikosh" pitchFamily="2" charset="0"/>
              <a:cs typeface="Nikosh" pitchFamily="2" charset="0"/>
            </a:endParaRPr>
          </a:p>
        </p:txBody>
      </p:sp>
    </p:spTree>
  </p:cSld>
  <p:clrMapOvr>
    <a:masterClrMapping/>
  </p:clrMapOvr>
  <p:transition spd="slow">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457200"/>
            <a:ext cx="3352800" cy="769441"/>
          </a:xfrm>
          <a:prstGeom prst="rect">
            <a:avLst/>
          </a:prstGeom>
          <a:solidFill>
            <a:schemeClr val="accent2"/>
          </a:solidFill>
          <a:ln w="38100">
            <a:solidFill>
              <a:srgbClr val="00B0F0"/>
            </a:solidFill>
          </a:ln>
        </p:spPr>
        <p:txBody>
          <a:bodyPr wrap="square" rtlCol="0">
            <a:spAutoFit/>
          </a:bodyPr>
          <a:lstStyle/>
          <a:p>
            <a:pPr algn="ctr"/>
            <a:r>
              <a:rPr lang="bn-BD" sz="4400" dirty="0" smtClean="0">
                <a:latin typeface="Nikosh" pitchFamily="2" charset="0"/>
                <a:cs typeface="Nikosh" pitchFamily="2" charset="0"/>
              </a:rPr>
              <a:t>সম্বোধন পদ  </a:t>
            </a:r>
            <a:endParaRPr lang="en-US" sz="4400" dirty="0">
              <a:latin typeface="Nikosh" pitchFamily="2" charset="0"/>
              <a:cs typeface="Nikosh" pitchFamily="2" charset="0"/>
            </a:endParaRPr>
          </a:p>
        </p:txBody>
      </p:sp>
      <p:sp>
        <p:nvSpPr>
          <p:cNvPr id="3" name="TextBox 2"/>
          <p:cNvSpPr txBox="1"/>
          <p:nvPr/>
        </p:nvSpPr>
        <p:spPr>
          <a:xfrm>
            <a:off x="381000" y="1600200"/>
            <a:ext cx="8382000" cy="4401205"/>
          </a:xfrm>
          <a:prstGeom prst="rect">
            <a:avLst/>
          </a:prstGeom>
          <a:solidFill>
            <a:schemeClr val="accent2">
              <a:lumMod val="40000"/>
              <a:lumOff val="60000"/>
            </a:schemeClr>
          </a:solidFill>
          <a:ln w="38100">
            <a:solidFill>
              <a:srgbClr val="C00000"/>
            </a:solidFill>
          </a:ln>
        </p:spPr>
        <p:txBody>
          <a:bodyPr wrap="square" rtlCol="0">
            <a:spAutoFit/>
          </a:bodyPr>
          <a:lstStyle/>
          <a:p>
            <a:pPr algn="just"/>
            <a:r>
              <a:rPr lang="bn-BD" sz="2800" dirty="0" smtClean="0">
                <a:latin typeface="Nikosh" pitchFamily="2" charset="0"/>
                <a:cs typeface="Nikosh" pitchFamily="2" charset="0"/>
              </a:rPr>
              <a:t>মন মাঝী, তোর বৈঠা নেরে। </a:t>
            </a:r>
          </a:p>
          <a:p>
            <a:pPr algn="just"/>
            <a:r>
              <a:rPr lang="bn-BD" sz="2800" dirty="0" smtClean="0">
                <a:latin typeface="Nikosh" pitchFamily="2" charset="0"/>
                <a:cs typeface="Nikosh" pitchFamily="2" charset="0"/>
              </a:rPr>
              <a:t>লিমা, এই অঙ্কটা কর। </a:t>
            </a:r>
          </a:p>
          <a:p>
            <a:pPr algn="just">
              <a:buFont typeface="Wingdings" pitchFamily="2" charset="2"/>
              <a:buChar char="Ø"/>
            </a:pPr>
            <a:r>
              <a:rPr lang="bn-BD" sz="2800" dirty="0" smtClean="0">
                <a:latin typeface="Nikosh" pitchFamily="2" charset="0"/>
                <a:cs typeface="Nikosh" pitchFamily="2" charset="0"/>
              </a:rPr>
              <a:t> বক্য দুটিতে আমরা সম্বোধনসুচক হিসেবে পাচ্ছি ‘মন মাঝী’, ‘লিমা’। </a:t>
            </a:r>
          </a:p>
          <a:p>
            <a:pPr algn="just"/>
            <a:r>
              <a:rPr lang="bn-BD" sz="2800" dirty="0" smtClean="0">
                <a:latin typeface="Nikosh" pitchFamily="2" charset="0"/>
                <a:cs typeface="Nikosh" pitchFamily="2" charset="0"/>
              </a:rPr>
              <a:t>সজ্ঞাঃ ‘সম্বোধন পদতটির অর্থ আহবান। যাকে সম্বোধন করে কিছু বলা হয় বা আহবান করা হয়, তাকে সম্বোধন পদ বলে। </a:t>
            </a:r>
          </a:p>
          <a:p>
            <a:pPr algn="just"/>
            <a:r>
              <a:rPr lang="bn-BD" sz="2800" dirty="0" smtClean="0">
                <a:latin typeface="Nikosh" pitchFamily="2" charset="0"/>
                <a:cs typeface="Nikosh" pitchFamily="2" charset="0"/>
              </a:rPr>
              <a:t>উদাহরনঃ 	১. ওহে মাঝী, দ্রুত  নৌকা চালাও। </a:t>
            </a:r>
          </a:p>
          <a:p>
            <a:pPr algn="just"/>
            <a:r>
              <a:rPr lang="bn-BD" sz="2800" dirty="0" smtClean="0">
                <a:latin typeface="Nikosh" pitchFamily="2" charset="0"/>
                <a:cs typeface="Nikosh" pitchFamily="2" charset="0"/>
              </a:rPr>
              <a:t>		২. ওরে, আজ তোরা যাসনে ঘরের বাহিরে।</a:t>
            </a:r>
          </a:p>
          <a:p>
            <a:pPr algn="just"/>
            <a:r>
              <a:rPr lang="bn-BD" sz="2800" dirty="0" smtClean="0">
                <a:latin typeface="Nikosh" pitchFamily="2" charset="0"/>
                <a:cs typeface="Nikosh" pitchFamily="2" charset="0"/>
              </a:rPr>
              <a:t>		৩. ওগো তোরা জয়ধবনি কর। </a:t>
            </a:r>
          </a:p>
          <a:p>
            <a:pPr algn="just">
              <a:buFont typeface="Wingdings" pitchFamily="2" charset="2"/>
              <a:buChar char="Ø"/>
            </a:pPr>
            <a:r>
              <a:rPr lang="bn-BD" sz="2800" dirty="0" smtClean="0">
                <a:latin typeface="Nikosh" pitchFamily="2" charset="0"/>
                <a:cs typeface="Nikosh" pitchFamily="2" charset="0"/>
              </a:rPr>
              <a:t> সম্বন্ধ পদের বিভক্তিঃ সম্বন্ধপদে ‘র’ বা ‘এর’ বিভক্তি যুক্ত হয়। যেমন- মতিন + এর + মতিনের, আমি + র = আমার ভাই। </a:t>
            </a:r>
            <a:endParaRPr lang="en-US" sz="2800" dirty="0">
              <a:latin typeface="Nikosh" pitchFamily="2" charset="0"/>
              <a:cs typeface="Nikosh" pitchFamily="2" charset="0"/>
            </a:endParaRPr>
          </a:p>
        </p:txBody>
      </p:sp>
    </p:spTree>
  </p:cSld>
  <p:clrMapOvr>
    <a:masterClrMapping/>
  </p:clrMapOvr>
  <p:transition spd="slow">
    <p:cover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685800"/>
            <a:ext cx="3581979" cy="707886"/>
          </a:xfrm>
          <a:prstGeom prst="rect">
            <a:avLst/>
          </a:prstGeom>
          <a:solidFill>
            <a:schemeClr val="accent2">
              <a:lumMod val="40000"/>
              <a:lumOff val="60000"/>
            </a:schemeClr>
          </a:solidFill>
          <a:ln w="38100">
            <a:solidFill>
              <a:srgbClr val="C00000"/>
            </a:solidFill>
          </a:ln>
        </p:spPr>
        <p:txBody>
          <a:bodyPr wrap="square" rtlCol="0">
            <a:spAutoFit/>
          </a:bodyPr>
          <a:lstStyle/>
          <a:p>
            <a:pPr algn="ctr"/>
            <a:r>
              <a:rPr lang="bn-BD" sz="4000" b="1" dirty="0" smtClean="0">
                <a:latin typeface="Nikosh" pitchFamily="2" charset="0"/>
                <a:cs typeface="Nikosh" pitchFamily="2" charset="0"/>
              </a:rPr>
              <a:t>একক কাজ</a:t>
            </a:r>
            <a:endParaRPr lang="en-US" sz="4000" b="1" dirty="0">
              <a:latin typeface="Nikosh" pitchFamily="2" charset="0"/>
              <a:cs typeface="Nikosh" pitchFamily="2" charset="0"/>
            </a:endParaRPr>
          </a:p>
        </p:txBody>
      </p:sp>
      <p:sp>
        <p:nvSpPr>
          <p:cNvPr id="3" name="TextBox 2"/>
          <p:cNvSpPr txBox="1"/>
          <p:nvPr/>
        </p:nvSpPr>
        <p:spPr>
          <a:xfrm>
            <a:off x="1447800" y="2133600"/>
            <a:ext cx="5867400" cy="2554545"/>
          </a:xfrm>
          <a:prstGeom prst="rect">
            <a:avLst/>
          </a:prstGeom>
          <a:solidFill>
            <a:schemeClr val="accent1">
              <a:lumMod val="40000"/>
              <a:lumOff val="60000"/>
            </a:schemeClr>
          </a:solidFill>
          <a:ln w="38100">
            <a:solidFill>
              <a:srgbClr val="C00000"/>
            </a:solidFill>
          </a:ln>
        </p:spPr>
        <p:txBody>
          <a:bodyPr wrap="square" rtlCol="0">
            <a:spAutoFit/>
          </a:bodyPr>
          <a:lstStyle/>
          <a:p>
            <a:pPr algn="just">
              <a:buFont typeface="Wingdings" pitchFamily="2" charset="2"/>
              <a:buChar char="§"/>
            </a:pPr>
            <a:r>
              <a:rPr lang="bn-BD" sz="4000" dirty="0" smtClean="0">
                <a:latin typeface="Nikosh" pitchFamily="2" charset="0"/>
                <a:cs typeface="Nikosh" pitchFamily="2" charset="0"/>
              </a:rPr>
              <a:t> বিভক্তি </a:t>
            </a:r>
            <a:r>
              <a:rPr lang="bn-BD" sz="4000" dirty="0" smtClean="0">
                <a:latin typeface="Nikosh" pitchFamily="2" charset="0"/>
                <a:cs typeface="Nikosh" pitchFamily="2" charset="0"/>
              </a:rPr>
              <a:t>কাকে </a:t>
            </a:r>
            <a:r>
              <a:rPr lang="bn-BD" sz="4000" dirty="0" smtClean="0">
                <a:latin typeface="Nikosh" pitchFamily="2" charset="0"/>
                <a:cs typeface="Nikosh" pitchFamily="2" charset="0"/>
              </a:rPr>
              <a:t>বলে?</a:t>
            </a:r>
          </a:p>
          <a:p>
            <a:pPr algn="just">
              <a:buFont typeface="Wingdings" pitchFamily="2" charset="2"/>
              <a:buChar char="§"/>
            </a:pPr>
            <a:r>
              <a:rPr lang="bn-BD" sz="4000" dirty="0" smtClean="0">
                <a:latin typeface="Nikosh" pitchFamily="2" charset="0"/>
                <a:cs typeface="Nikosh" pitchFamily="2" charset="0"/>
              </a:rPr>
              <a:t> বিভক্তির </a:t>
            </a:r>
            <a:r>
              <a:rPr lang="bn-BD" sz="4000" dirty="0" smtClean="0">
                <a:latin typeface="Nikosh" pitchFamily="2" charset="0"/>
                <a:cs typeface="Nikosh" pitchFamily="2" charset="0"/>
              </a:rPr>
              <a:t>প্রকারভেদ </a:t>
            </a:r>
            <a:r>
              <a:rPr lang="bn-BD" sz="4000" dirty="0" smtClean="0">
                <a:latin typeface="Nikosh" pitchFamily="2" charset="0"/>
                <a:cs typeface="Nikosh" pitchFamily="2" charset="0"/>
              </a:rPr>
              <a:t>লিখ।</a:t>
            </a:r>
          </a:p>
          <a:p>
            <a:pPr algn="just">
              <a:buFont typeface="Wingdings" pitchFamily="2" charset="2"/>
              <a:buChar char="§"/>
            </a:pPr>
            <a:r>
              <a:rPr lang="bn-BD" sz="4000" dirty="0" smtClean="0">
                <a:latin typeface="Nikosh" pitchFamily="2" charset="0"/>
                <a:cs typeface="Nikosh" pitchFamily="2" charset="0"/>
              </a:rPr>
              <a:t> শব্দ বা নাম বিভক্তির চিহ্নগুলো লিখে দেখাও।  </a:t>
            </a:r>
            <a:endParaRPr lang="en-US" sz="4000" dirty="0">
              <a:latin typeface="Nikosh" pitchFamily="2" charset="0"/>
              <a:cs typeface="Nikosh" pitchFamily="2" charset="0"/>
            </a:endParaRPr>
          </a:p>
        </p:txBody>
      </p:sp>
    </p:spTree>
  </p:cSld>
  <p:clrMapOvr>
    <a:masterClrMapping/>
  </p:clrMapOvr>
  <p:transition spd="slow">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685800"/>
            <a:ext cx="3581979" cy="707886"/>
          </a:xfrm>
          <a:prstGeom prst="rect">
            <a:avLst/>
          </a:prstGeom>
          <a:solidFill>
            <a:schemeClr val="accent2">
              <a:lumMod val="40000"/>
              <a:lumOff val="60000"/>
            </a:schemeClr>
          </a:solidFill>
          <a:ln w="38100">
            <a:solidFill>
              <a:srgbClr val="C00000"/>
            </a:solidFill>
          </a:ln>
        </p:spPr>
        <p:txBody>
          <a:bodyPr wrap="square" rtlCol="0">
            <a:spAutoFit/>
          </a:bodyPr>
          <a:lstStyle/>
          <a:p>
            <a:pPr algn="ctr"/>
            <a:r>
              <a:rPr lang="bn-BD" sz="4000" b="1" dirty="0" smtClean="0">
                <a:latin typeface="Nikosh" pitchFamily="2" charset="0"/>
                <a:cs typeface="Nikosh" pitchFamily="2" charset="0"/>
              </a:rPr>
              <a:t>জোড়ায় কাজ </a:t>
            </a:r>
            <a:endParaRPr lang="en-US" sz="4000" b="1" dirty="0">
              <a:latin typeface="Nikosh" pitchFamily="2" charset="0"/>
              <a:cs typeface="Nikosh" pitchFamily="2" charset="0"/>
            </a:endParaRPr>
          </a:p>
        </p:txBody>
      </p:sp>
      <p:sp>
        <p:nvSpPr>
          <p:cNvPr id="3" name="TextBox 2"/>
          <p:cNvSpPr txBox="1"/>
          <p:nvPr/>
        </p:nvSpPr>
        <p:spPr>
          <a:xfrm>
            <a:off x="685800" y="2133600"/>
            <a:ext cx="7848600" cy="2554545"/>
          </a:xfrm>
          <a:prstGeom prst="rect">
            <a:avLst/>
          </a:prstGeom>
          <a:solidFill>
            <a:schemeClr val="accent1">
              <a:lumMod val="40000"/>
              <a:lumOff val="60000"/>
            </a:schemeClr>
          </a:solidFill>
          <a:ln w="38100">
            <a:solidFill>
              <a:srgbClr val="C00000"/>
            </a:solidFill>
          </a:ln>
        </p:spPr>
        <p:txBody>
          <a:bodyPr wrap="square" rtlCol="0">
            <a:spAutoFit/>
          </a:bodyPr>
          <a:lstStyle/>
          <a:p>
            <a:pPr algn="just">
              <a:buFont typeface="Wingdings" pitchFamily="2" charset="2"/>
              <a:buChar char="§"/>
            </a:pPr>
            <a:r>
              <a:rPr lang="bn-BD" sz="4000" dirty="0" smtClean="0">
                <a:latin typeface="Nikosh" pitchFamily="2" charset="0"/>
                <a:cs typeface="Nikosh" pitchFamily="2" charset="0"/>
              </a:rPr>
              <a:t> বিভক্তির সংজ্ঞাসহ বিভক্তির চিহ্নগুলো ধারাবাহিকভাবে লিখ। </a:t>
            </a:r>
          </a:p>
          <a:p>
            <a:pPr algn="just">
              <a:buFont typeface="Wingdings" pitchFamily="2" charset="2"/>
              <a:buChar char="§"/>
            </a:pPr>
            <a:r>
              <a:rPr lang="bn-BD" sz="4000" dirty="0" smtClean="0">
                <a:latin typeface="Nikosh" pitchFamily="2" charset="0"/>
                <a:cs typeface="Nikosh" pitchFamily="2" charset="0"/>
              </a:rPr>
              <a:t> বিভক্তির প্রকারভেল লিখ।</a:t>
            </a:r>
          </a:p>
          <a:p>
            <a:pPr algn="just">
              <a:buFont typeface="Wingdings" pitchFamily="2" charset="2"/>
              <a:buChar char="§"/>
            </a:pPr>
            <a:r>
              <a:rPr lang="bn-BD" sz="4000" dirty="0" smtClean="0">
                <a:latin typeface="Nikosh" pitchFamily="2" charset="0"/>
                <a:cs typeface="Nikosh" pitchFamily="2" charset="0"/>
              </a:rPr>
              <a:t> সম্বন্ধ ও সম্বোধন পদ </a:t>
            </a:r>
            <a:r>
              <a:rPr lang="bn-BD" sz="4000" smtClean="0">
                <a:latin typeface="Nikosh" pitchFamily="2" charset="0"/>
                <a:cs typeface="Nikosh" pitchFamily="2" charset="0"/>
              </a:rPr>
              <a:t>কারক </a:t>
            </a:r>
            <a:r>
              <a:rPr lang="bn-BD" sz="4000" smtClean="0">
                <a:latin typeface="Nikosh" pitchFamily="2" charset="0"/>
                <a:cs typeface="Nikosh" pitchFamily="2" charset="0"/>
              </a:rPr>
              <a:t>নহে-উদাহরণ দাও।  </a:t>
            </a:r>
            <a:endParaRPr lang="en-US" sz="4000" dirty="0">
              <a:latin typeface="Nikosh" pitchFamily="2" charset="0"/>
              <a:cs typeface="Nikosh" pitchFamily="2" charset="0"/>
            </a:endParaRPr>
          </a:p>
        </p:txBody>
      </p:sp>
    </p:spTree>
  </p:cSld>
  <p:clrMapOvr>
    <a:masterClrMapping/>
  </p:clrMapOvr>
  <p:transition spd="slow">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381000"/>
            <a:ext cx="2743200" cy="1015663"/>
          </a:xfrm>
          <a:prstGeom prst="rect">
            <a:avLst/>
          </a:prstGeom>
          <a:solidFill>
            <a:schemeClr val="accent2">
              <a:lumMod val="40000"/>
              <a:lumOff val="60000"/>
            </a:schemeClr>
          </a:solidFill>
          <a:ln w="38100">
            <a:solidFill>
              <a:schemeClr val="tx1"/>
            </a:solidFill>
          </a:ln>
        </p:spPr>
        <p:txBody>
          <a:bodyPr wrap="square" rtlCol="0">
            <a:spAutoFit/>
          </a:bodyPr>
          <a:lstStyle/>
          <a:p>
            <a:pPr algn="ctr"/>
            <a:r>
              <a:rPr lang="bn-BD" sz="6000" dirty="0" smtClean="0">
                <a:latin typeface="Nikosh" pitchFamily="2" charset="0"/>
                <a:cs typeface="Nikosh" pitchFamily="2" charset="0"/>
              </a:rPr>
              <a:t>মূল্যায়ন</a:t>
            </a:r>
          </a:p>
        </p:txBody>
      </p:sp>
      <p:sp>
        <p:nvSpPr>
          <p:cNvPr id="3" name="TextBox 2"/>
          <p:cNvSpPr txBox="1"/>
          <p:nvPr/>
        </p:nvSpPr>
        <p:spPr>
          <a:xfrm>
            <a:off x="838200" y="2362200"/>
            <a:ext cx="6781800" cy="2308324"/>
          </a:xfrm>
          <a:prstGeom prst="rect">
            <a:avLst/>
          </a:prstGeom>
          <a:solidFill>
            <a:schemeClr val="accent5">
              <a:lumMod val="40000"/>
              <a:lumOff val="60000"/>
            </a:schemeClr>
          </a:solidFill>
          <a:ln w="38100">
            <a:solidFill>
              <a:srgbClr val="C00000"/>
            </a:solidFill>
          </a:ln>
        </p:spPr>
        <p:txBody>
          <a:bodyPr wrap="square" rtlCol="0">
            <a:spAutoFit/>
          </a:bodyPr>
          <a:lstStyle/>
          <a:p>
            <a:pPr>
              <a:buFont typeface="Wingdings" pitchFamily="2" charset="2"/>
              <a:buChar char="Ø"/>
            </a:pPr>
            <a:r>
              <a:rPr lang="bn-BD" sz="3600" dirty="0" smtClean="0">
                <a:latin typeface="Nikosh" pitchFamily="2" charset="0"/>
                <a:cs typeface="Nikosh" pitchFamily="2" charset="0"/>
              </a:rPr>
              <a:t> বিভক্তি কাকে বলে? </a:t>
            </a:r>
          </a:p>
          <a:p>
            <a:pPr>
              <a:buFont typeface="Wingdings" pitchFamily="2" charset="2"/>
              <a:buChar char="Ø"/>
            </a:pPr>
            <a:r>
              <a:rPr lang="bn-BD" sz="3600" dirty="0" smtClean="0">
                <a:latin typeface="Nikosh" pitchFamily="2" charset="0"/>
                <a:cs typeface="Nikosh" pitchFamily="2" charset="0"/>
              </a:rPr>
              <a:t> বিভক্তি কত প্রকার ও কী কী? </a:t>
            </a:r>
          </a:p>
          <a:p>
            <a:pPr>
              <a:buFont typeface="Wingdings" pitchFamily="2" charset="2"/>
              <a:buChar char="Ø"/>
            </a:pPr>
            <a:r>
              <a:rPr lang="bn-BD" sz="3600" dirty="0" smtClean="0">
                <a:latin typeface="Nikosh" pitchFamily="2" charset="0"/>
                <a:cs typeface="Nikosh" pitchFamily="2" charset="0"/>
              </a:rPr>
              <a:t> শব্দ বিভক্তি কত প্রকার </a:t>
            </a:r>
            <a:r>
              <a:rPr lang="bn-BD" sz="3600" dirty="0" smtClean="0">
                <a:latin typeface="Nikosh" pitchFamily="2" charset="0"/>
                <a:cs typeface="Nikosh" pitchFamily="2" charset="0"/>
              </a:rPr>
              <a:t>ও </a:t>
            </a:r>
            <a:r>
              <a:rPr lang="bn-BD" sz="3600" dirty="0" smtClean="0">
                <a:latin typeface="Nikosh" pitchFamily="2" charset="0"/>
                <a:cs typeface="Nikosh" pitchFamily="2" charset="0"/>
              </a:rPr>
              <a:t>কী কী? </a:t>
            </a:r>
          </a:p>
          <a:p>
            <a:pPr>
              <a:buFont typeface="Wingdings" pitchFamily="2" charset="2"/>
              <a:buChar char="Ø"/>
            </a:pPr>
            <a:r>
              <a:rPr lang="bn-BD" sz="3600" dirty="0" smtClean="0">
                <a:latin typeface="Nikosh" pitchFamily="2" charset="0"/>
                <a:cs typeface="Nikosh" pitchFamily="2" charset="0"/>
              </a:rPr>
              <a:t> বিভক্তির চিহ্নগুলো ধারাবাহিকভাবে বলো। </a:t>
            </a:r>
            <a:endParaRPr lang="en-US" sz="3600" dirty="0">
              <a:latin typeface="Nikosh" pitchFamily="2" charset="0"/>
              <a:cs typeface="Nikosh" pitchFamily="2" charset="0"/>
            </a:endParaRPr>
          </a:p>
        </p:txBody>
      </p:sp>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295400"/>
            <a:ext cx="3200400" cy="830997"/>
          </a:xfrm>
          <a:prstGeom prst="rect">
            <a:avLst/>
          </a:prstGeom>
          <a:solidFill>
            <a:schemeClr val="accent5">
              <a:lumMod val="40000"/>
              <a:lumOff val="60000"/>
            </a:schemeClr>
          </a:solidFill>
          <a:ln w="38100">
            <a:solidFill>
              <a:srgbClr val="C00000"/>
            </a:solidFill>
          </a:ln>
        </p:spPr>
        <p:txBody>
          <a:bodyPr wrap="square" rtlCol="0">
            <a:spAutoFit/>
          </a:bodyPr>
          <a:lstStyle/>
          <a:p>
            <a:pPr algn="ctr"/>
            <a:r>
              <a:rPr lang="bn-BD" sz="4800" dirty="0" smtClean="0">
                <a:latin typeface="Nikosh" pitchFamily="2" charset="0"/>
                <a:cs typeface="Nikosh" pitchFamily="2" charset="0"/>
              </a:rPr>
              <a:t>বাড়ির কাজ </a:t>
            </a:r>
            <a:endParaRPr lang="en-US" sz="4800" dirty="0">
              <a:latin typeface="Nikosh" pitchFamily="2" charset="0"/>
              <a:cs typeface="Nikosh" pitchFamily="2" charset="0"/>
            </a:endParaRPr>
          </a:p>
        </p:txBody>
      </p:sp>
      <p:sp>
        <p:nvSpPr>
          <p:cNvPr id="3" name="TextBox 2"/>
          <p:cNvSpPr txBox="1"/>
          <p:nvPr/>
        </p:nvSpPr>
        <p:spPr>
          <a:xfrm>
            <a:off x="990600" y="3276600"/>
            <a:ext cx="6553200" cy="1200329"/>
          </a:xfrm>
          <a:prstGeom prst="rect">
            <a:avLst/>
          </a:prstGeom>
          <a:solidFill>
            <a:schemeClr val="accent2">
              <a:lumMod val="40000"/>
              <a:lumOff val="60000"/>
            </a:schemeClr>
          </a:solidFill>
          <a:ln w="38100">
            <a:solidFill>
              <a:srgbClr val="C00000"/>
            </a:solidFill>
          </a:ln>
        </p:spPr>
        <p:txBody>
          <a:bodyPr wrap="square" rtlCol="0">
            <a:spAutoFit/>
          </a:bodyPr>
          <a:lstStyle/>
          <a:p>
            <a:pPr algn="just">
              <a:buFont typeface="Wingdings" pitchFamily="2" charset="2"/>
              <a:buChar char="Ø"/>
            </a:pPr>
            <a:r>
              <a:rPr lang="bn-BD" sz="3600" dirty="0" smtClean="0">
                <a:latin typeface="Nikosh" pitchFamily="2" charset="0"/>
                <a:cs typeface="Nikosh" pitchFamily="2" charset="0"/>
              </a:rPr>
              <a:t>বাক্য গঠনে বিভক্তির প্রয়োজনিয়তা </a:t>
            </a:r>
            <a:r>
              <a:rPr lang="bn-BD" sz="3600" dirty="0" smtClean="0">
                <a:latin typeface="Nikosh" pitchFamily="2" charset="0"/>
                <a:cs typeface="Nikosh" pitchFamily="2" charset="0"/>
              </a:rPr>
              <a:t>রয়েছে উদাহরণসহ লিখে আনবে। </a:t>
            </a:r>
            <a:endParaRPr lang="bn-BD" sz="3600" dirty="0" smtClean="0">
              <a:latin typeface="Nikosh" pitchFamily="2" charset="0"/>
              <a:cs typeface="Nikosh" pitchFamily="2"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457200"/>
            <a:ext cx="3810000" cy="9144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 pitchFamily="2" charset="0"/>
                <a:cs typeface="Nikosh" pitchFamily="2" charset="0"/>
              </a:rPr>
              <a:t>শিক্ষক পরিচিতি</a:t>
            </a:r>
            <a:endParaRPr lang="bn-BD" dirty="0" smtClean="0">
              <a:solidFill>
                <a:schemeClr val="tx1"/>
              </a:solidFill>
              <a:latin typeface="Nikosh" pitchFamily="2" charset="0"/>
              <a:cs typeface="Nikosh" pitchFamily="2" charset="0"/>
            </a:endParaRPr>
          </a:p>
          <a:p>
            <a:pPr algn="ctr"/>
            <a:endParaRPr lang="en-US" dirty="0">
              <a:latin typeface="Nikosh" pitchFamily="2" charset="0"/>
              <a:cs typeface="Nikosh" pitchFamily="2" charset="0"/>
            </a:endParaRPr>
          </a:p>
        </p:txBody>
      </p:sp>
      <p:sp>
        <p:nvSpPr>
          <p:cNvPr id="3" name="TextBox 2"/>
          <p:cNvSpPr txBox="1"/>
          <p:nvPr/>
        </p:nvSpPr>
        <p:spPr>
          <a:xfrm>
            <a:off x="838200" y="1752600"/>
            <a:ext cx="7086600" cy="4524315"/>
          </a:xfrm>
          <a:prstGeom prst="rect">
            <a:avLst/>
          </a:prstGeom>
          <a:solidFill>
            <a:schemeClr val="accent5">
              <a:lumMod val="20000"/>
              <a:lumOff val="80000"/>
            </a:schemeClr>
          </a:solidFill>
          <a:ln w="57150">
            <a:solidFill>
              <a:srgbClr val="C00000"/>
            </a:solidFill>
          </a:ln>
        </p:spPr>
        <p:txBody>
          <a:bodyPr wrap="square" rtlCol="0">
            <a:spAutoFit/>
          </a:bodyPr>
          <a:lstStyle/>
          <a:p>
            <a:pPr algn="ctr"/>
            <a:r>
              <a:rPr lang="bn-BD" sz="6000" dirty="0" smtClean="0">
                <a:latin typeface="Nikosh" pitchFamily="2" charset="0"/>
                <a:cs typeface="Nikosh" pitchFamily="2" charset="0"/>
              </a:rPr>
              <a:t>মলয় বল্লভ</a:t>
            </a:r>
          </a:p>
          <a:p>
            <a:pPr algn="ctr"/>
            <a:r>
              <a:rPr lang="bn-BD" sz="4800" dirty="0" smtClean="0">
                <a:latin typeface="Nikosh" pitchFamily="2" charset="0"/>
                <a:cs typeface="Nikosh" pitchFamily="2" charset="0"/>
              </a:rPr>
              <a:t>সহকারী শিক্ষক (কম্পিউটার শিক্ষা)</a:t>
            </a:r>
          </a:p>
          <a:p>
            <a:pPr algn="ctr"/>
            <a:r>
              <a:rPr lang="bn-BD" sz="4800" dirty="0" smtClean="0">
                <a:latin typeface="Nikosh" pitchFamily="2" charset="0"/>
                <a:cs typeface="Nikosh" pitchFamily="2" charset="0"/>
              </a:rPr>
              <a:t>বি,ডি,সি,এইচ,মাধ্যমিক বিদ্যালয়</a:t>
            </a:r>
          </a:p>
          <a:p>
            <a:pPr algn="ctr"/>
            <a:r>
              <a:rPr lang="bn-BD" sz="4800" dirty="0" smtClean="0">
                <a:latin typeface="Nikosh" pitchFamily="2" charset="0"/>
                <a:cs typeface="Nikosh" pitchFamily="2" charset="0"/>
              </a:rPr>
              <a:t>মুলাদী,বরিশাল।</a:t>
            </a:r>
          </a:p>
          <a:p>
            <a:pPr algn="ctr"/>
            <a:r>
              <a:rPr lang="en-US" sz="2800" dirty="0" smtClean="0">
                <a:solidFill>
                  <a:srgbClr val="00B0F0"/>
                </a:solidFill>
                <a:latin typeface="Nikosh" pitchFamily="2" charset="0"/>
                <a:cs typeface="Nikosh" pitchFamily="2" charset="0"/>
              </a:rPr>
              <a:t>Email Address: </a:t>
            </a:r>
            <a:r>
              <a:rPr lang="en-US" sz="2800" dirty="0" smtClean="0">
                <a:solidFill>
                  <a:srgbClr val="33CC33"/>
                </a:solidFill>
                <a:latin typeface="Nikosh" pitchFamily="2" charset="0"/>
                <a:cs typeface="Nikosh" pitchFamily="2" charset="0"/>
              </a:rPr>
              <a:t>malayballav1981</a:t>
            </a:r>
            <a:r>
              <a:rPr lang="en-US" sz="2800" dirty="0" smtClean="0">
                <a:solidFill>
                  <a:srgbClr val="33CC33"/>
                </a:solidFill>
                <a:latin typeface="Nikosh" pitchFamily="2" charset="0"/>
                <a:cs typeface="Nikosh" pitchFamily="2" charset="0"/>
                <a:hlinkClick r:id="rId2"/>
              </a:rPr>
              <a:t>@gmail.com</a:t>
            </a:r>
            <a:endParaRPr lang="en-US" sz="2800" dirty="0" smtClean="0">
              <a:solidFill>
                <a:srgbClr val="33CC33"/>
              </a:solidFill>
              <a:latin typeface="Nikosh" pitchFamily="2" charset="0"/>
              <a:cs typeface="Nikosh" pitchFamily="2" charset="0"/>
            </a:endParaRPr>
          </a:p>
          <a:p>
            <a:pPr algn="ctr"/>
            <a:r>
              <a:rPr lang="en-US" sz="2800" dirty="0" smtClean="0">
                <a:solidFill>
                  <a:srgbClr val="00B0F0"/>
                </a:solidFill>
                <a:latin typeface="Times New Roman" pitchFamily="18" charset="0"/>
                <a:cs typeface="Times New Roman" pitchFamily="18" charset="0"/>
              </a:rPr>
              <a:t>Cell No. 01725671171.</a:t>
            </a:r>
          </a:p>
        </p:txBody>
      </p:sp>
      <p:pic>
        <p:nvPicPr>
          <p:cNvPr id="4" name="Picture 3" descr="01725671171.jpg"/>
          <p:cNvPicPr>
            <a:picLocks noChangeAspect="1"/>
          </p:cNvPicPr>
          <p:nvPr/>
        </p:nvPicPr>
        <p:blipFill>
          <a:blip r:embed="rId3"/>
          <a:stretch>
            <a:fillRect/>
          </a:stretch>
        </p:blipFill>
        <p:spPr>
          <a:xfrm>
            <a:off x="6553200" y="304800"/>
            <a:ext cx="20574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770" decel="100000"/>
                                        <p:tgtEl>
                                          <p:spTgt spid="3"/>
                                        </p:tgtEl>
                                      </p:cBhvr>
                                    </p:animEffect>
                                    <p:animScale>
                                      <p:cBhvr>
                                        <p:cTn id="14" dur="770" decel="100000"/>
                                        <p:tgtEl>
                                          <p:spTgt spid="3"/>
                                        </p:tgtEl>
                                      </p:cBhvr>
                                      <p:from x="10000" y="10000"/>
                                      <p:to x="200000" y="450000"/>
                                    </p:animScale>
                                    <p:animScale>
                                      <p:cBhvr>
                                        <p:cTn id="15" dur="1230" accel="100000" fill="hold">
                                          <p:stCondLst>
                                            <p:cond delay="770"/>
                                          </p:stCondLst>
                                        </p:cTn>
                                        <p:tgtEl>
                                          <p:spTgt spid="3"/>
                                        </p:tgtEl>
                                      </p:cBhvr>
                                      <p:from x="200000" y="450000"/>
                                      <p:to x="100000" y="100000"/>
                                    </p:animScale>
                                    <p:set>
                                      <p:cBhvr>
                                        <p:cTn id="16" dur="770" fill="hold"/>
                                        <p:tgtEl>
                                          <p:spTgt spid="3"/>
                                        </p:tgtEl>
                                        <p:attrNameLst>
                                          <p:attrName>ppt_x</p:attrName>
                                        </p:attrNameLst>
                                      </p:cBhvr>
                                      <p:to>
                                        <p:strVal val="(0.5)"/>
                                      </p:to>
                                    </p:set>
                                    <p:anim from="(0.5)" to="(#ppt_x)" calcmode="lin" valueType="num">
                                      <p:cBhvr>
                                        <p:cTn id="17" dur="1230" accel="100000" fill="hold">
                                          <p:stCondLst>
                                            <p:cond delay="770"/>
                                          </p:stCondLst>
                                        </p:cTn>
                                        <p:tgtEl>
                                          <p:spTgt spid="3"/>
                                        </p:tgtEl>
                                        <p:attrNameLst>
                                          <p:attrName>ppt_x</p:attrName>
                                        </p:attrNameLst>
                                      </p:cBhvr>
                                    </p:anim>
                                    <p:set>
                                      <p:cBhvr>
                                        <p:cTn id="18" dur="770" fill="hold"/>
                                        <p:tgtEl>
                                          <p:spTgt spid="3"/>
                                        </p:tgtEl>
                                        <p:attrNameLst>
                                          <p:attrName>ppt_y</p:attrName>
                                        </p:attrNameLst>
                                      </p:cBhvr>
                                      <p:to>
                                        <p:strVal val="(#ppt_y+0.4)"/>
                                      </p:to>
                                    </p:set>
                                    <p:anim from="(#ppt_y+0.4)" to="(#ppt_y)" calcmode="lin" valueType="num">
                                      <p:cBhvr>
                                        <p:cTn id="19"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71600" y="914400"/>
            <a:ext cx="6400800" cy="4634754"/>
          </a:xfrm>
          <a:prstGeom prst="rect">
            <a:avLst/>
          </a:prstGeom>
          <a:ln w="57150">
            <a:solidFill>
              <a:srgbClr val="C00000"/>
            </a:solidFill>
          </a:ln>
        </p:spPr>
      </p:pic>
      <p:sp>
        <p:nvSpPr>
          <p:cNvPr id="3" name="TextBox 2"/>
          <p:cNvSpPr txBox="1"/>
          <p:nvPr/>
        </p:nvSpPr>
        <p:spPr>
          <a:xfrm>
            <a:off x="2590800" y="2667000"/>
            <a:ext cx="3886200" cy="923330"/>
          </a:xfrm>
          <a:prstGeom prst="rect">
            <a:avLst/>
          </a:prstGeom>
          <a:solidFill>
            <a:schemeClr val="accent2">
              <a:lumMod val="20000"/>
              <a:lumOff val="80000"/>
            </a:schemeClr>
          </a:solidFill>
          <a:ln w="38100">
            <a:solidFill>
              <a:srgbClr val="C00000"/>
            </a:solidFill>
          </a:ln>
        </p:spPr>
        <p:txBody>
          <a:bodyPr wrap="square" rtlCol="0">
            <a:spAutoFit/>
          </a:bodyPr>
          <a:lstStyle/>
          <a:p>
            <a:r>
              <a:rPr lang="bn-BD" sz="5400" dirty="0" smtClean="0">
                <a:latin typeface="Nikosh" pitchFamily="2" charset="0"/>
                <a:cs typeface="Nikosh" pitchFamily="2" charset="0"/>
              </a:rPr>
              <a:t>সবাইকে ধন্যবাদ </a:t>
            </a:r>
            <a:endParaRPr lang="en-US" sz="5400" dirty="0">
              <a:latin typeface="Nikosh" pitchFamily="2" charset="0"/>
              <a:cs typeface="Nikosh" pitchFamily="2" charset="0"/>
            </a:endParaRPr>
          </a:p>
        </p:txBody>
      </p:sp>
    </p:spTree>
  </p:cSld>
  <p:clrMapOvr>
    <a:masterClrMapping/>
  </p:clrMapOvr>
  <p:transition spd="slow">
    <p:newsflash/>
    <p:sndAc>
      <p:stSnd>
        <p:snd r:embed="rId2" name="applause.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1295400"/>
            <a:ext cx="3810000" cy="990600"/>
          </a:xfrm>
          <a:prstGeom prst="roundRect">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 pitchFamily="2" charset="0"/>
                <a:cs typeface="Nikosh" pitchFamily="2" charset="0"/>
              </a:rPr>
              <a:t>পাঠ পরিচিতি</a:t>
            </a:r>
            <a:endParaRPr lang="bn-BD" dirty="0" smtClean="0">
              <a:solidFill>
                <a:schemeClr val="tx1"/>
              </a:solidFill>
              <a:latin typeface="Nikosh" pitchFamily="2" charset="0"/>
              <a:cs typeface="Nikosh" pitchFamily="2" charset="0"/>
            </a:endParaRPr>
          </a:p>
          <a:p>
            <a:pPr algn="ctr"/>
            <a:endParaRPr lang="en-US" dirty="0">
              <a:latin typeface="Nikosh" pitchFamily="2" charset="0"/>
              <a:cs typeface="Nikosh" pitchFamily="2" charset="0"/>
            </a:endParaRPr>
          </a:p>
        </p:txBody>
      </p:sp>
      <p:sp>
        <p:nvSpPr>
          <p:cNvPr id="3" name="TextBox 2"/>
          <p:cNvSpPr txBox="1"/>
          <p:nvPr/>
        </p:nvSpPr>
        <p:spPr>
          <a:xfrm>
            <a:off x="1066800" y="3352800"/>
            <a:ext cx="6858000" cy="1938992"/>
          </a:xfrm>
          <a:prstGeom prst="rect">
            <a:avLst/>
          </a:prstGeom>
          <a:solidFill>
            <a:schemeClr val="accent2">
              <a:lumMod val="40000"/>
              <a:lumOff val="60000"/>
            </a:schemeClr>
          </a:solidFill>
          <a:ln w="38100">
            <a:solidFill>
              <a:srgbClr val="C00000"/>
            </a:solidFill>
          </a:ln>
        </p:spPr>
        <p:txBody>
          <a:bodyPr wrap="square" rtlCol="0">
            <a:spAutoFit/>
          </a:bodyPr>
          <a:lstStyle/>
          <a:p>
            <a:r>
              <a:rPr lang="bn-BD" sz="4000" dirty="0" smtClean="0">
                <a:latin typeface="Nikosh" pitchFamily="2" charset="0"/>
                <a:cs typeface="Nikosh" pitchFamily="2" charset="0"/>
              </a:rPr>
              <a:t>বিষয়ঃ বাংলা ব্যাকরণ</a:t>
            </a:r>
          </a:p>
          <a:p>
            <a:r>
              <a:rPr lang="bn-BD" sz="4000" dirty="0" smtClean="0">
                <a:latin typeface="Nikosh" pitchFamily="2" charset="0"/>
                <a:cs typeface="Nikosh" pitchFamily="2" charset="0"/>
              </a:rPr>
              <a:t>শ্রেণীঃ নবম ও দশম  </a:t>
            </a:r>
            <a:endParaRPr lang="en-US" sz="4000" dirty="0" smtClean="0">
              <a:latin typeface="Nikosh" pitchFamily="2" charset="0"/>
              <a:cs typeface="Nikosh" pitchFamily="2" charset="0"/>
            </a:endParaRPr>
          </a:p>
          <a:p>
            <a:r>
              <a:rPr lang="bn-BD" sz="4000" dirty="0" smtClean="0">
                <a:latin typeface="Nikosh" pitchFamily="2" charset="0"/>
                <a:cs typeface="Nikosh" pitchFamily="2" charset="0"/>
              </a:rPr>
              <a:t>অধ্যায়ঃ ০৪ (চার)</a:t>
            </a: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86082.JPG"/>
          <p:cNvPicPr>
            <a:picLocks noChangeAspect="1"/>
          </p:cNvPicPr>
          <p:nvPr/>
        </p:nvPicPr>
        <p:blipFill>
          <a:blip r:embed="rId2"/>
          <a:stretch>
            <a:fillRect/>
          </a:stretch>
        </p:blipFill>
        <p:spPr>
          <a:xfrm>
            <a:off x="304800" y="381000"/>
            <a:ext cx="4114800" cy="4667250"/>
          </a:xfrm>
          <a:prstGeom prst="rect">
            <a:avLst/>
          </a:prstGeom>
          <a:ln w="57150">
            <a:solidFill>
              <a:srgbClr val="00B0F0"/>
            </a:solidFill>
          </a:ln>
        </p:spPr>
      </p:pic>
      <p:pic>
        <p:nvPicPr>
          <p:cNvPr id="3" name="Picture 2" descr="1118038L.JPG"/>
          <p:cNvPicPr>
            <a:picLocks noChangeAspect="1"/>
          </p:cNvPicPr>
          <p:nvPr/>
        </p:nvPicPr>
        <p:blipFill>
          <a:blip r:embed="rId3"/>
          <a:stretch>
            <a:fillRect/>
          </a:stretch>
        </p:blipFill>
        <p:spPr>
          <a:xfrm>
            <a:off x="4800600" y="381000"/>
            <a:ext cx="3892156" cy="4724400"/>
          </a:xfrm>
          <a:prstGeom prst="rect">
            <a:avLst/>
          </a:prstGeom>
          <a:ln w="57150">
            <a:solidFill>
              <a:srgbClr val="00B0F0"/>
            </a:solidFill>
          </a:ln>
        </p:spPr>
      </p:pic>
      <p:sp>
        <p:nvSpPr>
          <p:cNvPr id="4" name="TextBox 3"/>
          <p:cNvSpPr txBox="1"/>
          <p:nvPr/>
        </p:nvSpPr>
        <p:spPr>
          <a:xfrm>
            <a:off x="1524000" y="5638800"/>
            <a:ext cx="4876800" cy="707886"/>
          </a:xfrm>
          <a:prstGeom prst="rect">
            <a:avLst/>
          </a:prstGeom>
          <a:solidFill>
            <a:schemeClr val="accent2">
              <a:lumMod val="40000"/>
              <a:lumOff val="60000"/>
            </a:schemeClr>
          </a:solidFill>
          <a:ln w="38100">
            <a:solidFill>
              <a:srgbClr val="C00000"/>
            </a:solidFill>
          </a:ln>
        </p:spPr>
        <p:txBody>
          <a:bodyPr wrap="square" rtlCol="0">
            <a:spAutoFit/>
          </a:bodyPr>
          <a:lstStyle/>
          <a:p>
            <a:r>
              <a:rPr lang="bn-BD" sz="4000" dirty="0" smtClean="0">
                <a:latin typeface="Nikosh" pitchFamily="2" charset="0"/>
                <a:cs typeface="Nikosh" pitchFamily="2" charset="0"/>
              </a:rPr>
              <a:t>ফুলে ফুলে ভরে গিয়াছে বাগান </a:t>
            </a:r>
            <a:endParaRPr lang="en-US" sz="4000" dirty="0">
              <a:latin typeface="Nikosh" pitchFamily="2" charset="0"/>
              <a:cs typeface="Nikosh" pitchFamily="2" charset="0"/>
            </a:endParaRPr>
          </a:p>
        </p:txBody>
      </p:sp>
    </p:spTree>
  </p:cSld>
  <p:clrMapOvr>
    <a:masterClrMapping/>
  </p:clrMapOvr>
  <p:transition spd="slow">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illage-2.jpg"/>
          <p:cNvPicPr>
            <a:picLocks noChangeAspect="1"/>
          </p:cNvPicPr>
          <p:nvPr/>
        </p:nvPicPr>
        <p:blipFill>
          <a:blip r:embed="rId2"/>
          <a:stretch>
            <a:fillRect/>
          </a:stretch>
        </p:blipFill>
        <p:spPr>
          <a:xfrm>
            <a:off x="1143000" y="609600"/>
            <a:ext cx="6553200" cy="3581400"/>
          </a:xfrm>
          <a:prstGeom prst="rect">
            <a:avLst/>
          </a:prstGeom>
        </p:spPr>
      </p:pic>
      <p:sp>
        <p:nvSpPr>
          <p:cNvPr id="3" name="TextBox 2"/>
          <p:cNvSpPr txBox="1"/>
          <p:nvPr/>
        </p:nvSpPr>
        <p:spPr>
          <a:xfrm>
            <a:off x="1828800" y="5029200"/>
            <a:ext cx="4876800" cy="707886"/>
          </a:xfrm>
          <a:prstGeom prst="rect">
            <a:avLst/>
          </a:prstGeom>
          <a:solidFill>
            <a:schemeClr val="accent2">
              <a:lumMod val="40000"/>
              <a:lumOff val="60000"/>
            </a:schemeClr>
          </a:solidFill>
          <a:ln w="38100">
            <a:solidFill>
              <a:srgbClr val="C00000"/>
            </a:solidFill>
          </a:ln>
        </p:spPr>
        <p:txBody>
          <a:bodyPr wrap="square" rtlCol="0">
            <a:spAutoFit/>
          </a:bodyPr>
          <a:lstStyle/>
          <a:p>
            <a:r>
              <a:rPr lang="bn-BD" sz="4000" dirty="0" smtClean="0">
                <a:latin typeface="Nikosh" pitchFamily="2" charset="0"/>
                <a:cs typeface="Nikosh" pitchFamily="2" charset="0"/>
              </a:rPr>
              <a:t>ফসলে ভরিয়া গিয়াছে মাঠ </a:t>
            </a:r>
            <a:endParaRPr lang="en-US" sz="4000" dirty="0">
              <a:latin typeface="Nikosh" pitchFamily="2" charset="0"/>
              <a:cs typeface="Nikosh" pitchFamily="2" charset="0"/>
            </a:endParaRPr>
          </a:p>
        </p:txBody>
      </p:sp>
    </p:spTree>
  </p:cSld>
  <p:clrMapOvr>
    <a:masterClrMapping/>
  </p:clrMapOvr>
  <p:transition spd="slow">
    <p:cover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Dell\Desktop\চাঁদ দেখাচ্ছেন.jpg"/>
          <p:cNvPicPr>
            <a:picLocks noChangeAspect="1" noChangeArrowheads="1"/>
          </p:cNvPicPr>
          <p:nvPr/>
        </p:nvPicPr>
        <p:blipFill>
          <a:blip r:embed="rId2"/>
          <a:srcRect/>
          <a:stretch>
            <a:fillRect/>
          </a:stretch>
        </p:blipFill>
        <p:spPr bwMode="auto">
          <a:xfrm>
            <a:off x="838200" y="457200"/>
            <a:ext cx="6858000" cy="4343400"/>
          </a:xfrm>
          <a:prstGeom prst="rect">
            <a:avLst/>
          </a:prstGeom>
          <a:noFill/>
          <a:ln w="38100">
            <a:solidFill>
              <a:srgbClr val="C00000"/>
            </a:solidFill>
          </a:ln>
        </p:spPr>
      </p:pic>
      <p:sp>
        <p:nvSpPr>
          <p:cNvPr id="3" name="TextBox 2"/>
          <p:cNvSpPr txBox="1"/>
          <p:nvPr/>
        </p:nvSpPr>
        <p:spPr>
          <a:xfrm>
            <a:off x="1447800" y="5562600"/>
            <a:ext cx="4876800" cy="707886"/>
          </a:xfrm>
          <a:prstGeom prst="rect">
            <a:avLst/>
          </a:prstGeom>
          <a:solidFill>
            <a:schemeClr val="accent2">
              <a:lumMod val="40000"/>
              <a:lumOff val="60000"/>
            </a:schemeClr>
          </a:solidFill>
          <a:ln w="38100">
            <a:solidFill>
              <a:srgbClr val="C00000"/>
            </a:solidFill>
          </a:ln>
        </p:spPr>
        <p:txBody>
          <a:bodyPr wrap="square" rtlCol="0">
            <a:spAutoFit/>
          </a:bodyPr>
          <a:lstStyle/>
          <a:p>
            <a:r>
              <a:rPr lang="bn-BD" sz="4000" smtClean="0">
                <a:latin typeface="Nikosh" pitchFamily="2" charset="0"/>
                <a:cs typeface="Nikosh" pitchFamily="2" charset="0"/>
              </a:rPr>
              <a:t>বাবা শিশুকে চাঁদ দেখাচ্ছেন </a:t>
            </a:r>
            <a:endParaRPr lang="en-US" sz="4000" dirty="0">
              <a:latin typeface="Nikosh" pitchFamily="2" charset="0"/>
              <a:cs typeface="Nikosh" pitchFamily="2" charset="0"/>
            </a:endParaRPr>
          </a:p>
        </p:txBody>
      </p:sp>
    </p:spTree>
  </p:cSld>
  <p:clrMapOvr>
    <a:masterClrMapping/>
  </p:clrMapOvr>
  <p:transition spd="slow">
    <p:cover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685800"/>
            <a:ext cx="3962400" cy="1107996"/>
          </a:xfrm>
          <a:prstGeom prst="rect">
            <a:avLst/>
          </a:prstGeom>
          <a:solidFill>
            <a:schemeClr val="accent2">
              <a:lumMod val="40000"/>
              <a:lumOff val="60000"/>
            </a:schemeClr>
          </a:solidFill>
          <a:ln w="38100">
            <a:solidFill>
              <a:srgbClr val="C00000"/>
            </a:solidFill>
          </a:ln>
        </p:spPr>
        <p:txBody>
          <a:bodyPr wrap="square" rtlCol="0">
            <a:spAutoFit/>
          </a:bodyPr>
          <a:lstStyle/>
          <a:p>
            <a:r>
              <a:rPr lang="bn-BD" sz="6600" dirty="0" smtClean="0">
                <a:latin typeface="Nikosh" pitchFamily="2" charset="0"/>
                <a:cs typeface="Nikosh" pitchFamily="2" charset="0"/>
              </a:rPr>
              <a:t>আজকের পাঠ </a:t>
            </a:r>
            <a:endParaRPr lang="en-US" sz="6600" dirty="0">
              <a:latin typeface="Nikosh" pitchFamily="2" charset="0"/>
              <a:cs typeface="Nikosh" pitchFamily="2" charset="0"/>
            </a:endParaRPr>
          </a:p>
        </p:txBody>
      </p:sp>
      <p:sp>
        <p:nvSpPr>
          <p:cNvPr id="3" name="Left-Right Arrow 2"/>
          <p:cNvSpPr/>
          <p:nvPr/>
        </p:nvSpPr>
        <p:spPr>
          <a:xfrm>
            <a:off x="990600" y="2209800"/>
            <a:ext cx="7162800" cy="3657600"/>
          </a:xfrm>
          <a:prstGeom prst="leftRightArrow">
            <a:avLst>
              <a:gd name="adj1" fmla="val 53820"/>
              <a:gd name="adj2" fmla="val 62096"/>
            </a:avLst>
          </a:prstGeom>
          <a:solidFill>
            <a:schemeClr val="accent3">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tx1"/>
                </a:solidFill>
                <a:latin typeface="Nikosh" pitchFamily="2" charset="0"/>
                <a:cs typeface="Nikosh" pitchFamily="2" charset="0"/>
              </a:rPr>
              <a:t>বিভক্তি</a:t>
            </a:r>
            <a:endParaRPr lang="en-US" sz="7200" dirty="0">
              <a:solidFill>
                <a:schemeClr val="tx1"/>
              </a:solidFill>
              <a:latin typeface="Nikosh" pitchFamily="2" charset="0"/>
              <a:cs typeface="Nikosh" pitchFamily="2" charset="0"/>
            </a:endParaRPr>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990600"/>
            <a:ext cx="3352800" cy="1200329"/>
          </a:xfrm>
          <a:prstGeom prst="rect">
            <a:avLst/>
          </a:prstGeom>
          <a:solidFill>
            <a:schemeClr val="accent2">
              <a:lumMod val="20000"/>
              <a:lumOff val="80000"/>
            </a:schemeClr>
          </a:solidFill>
          <a:ln w="57150">
            <a:solidFill>
              <a:srgbClr val="FF0000"/>
            </a:solidFill>
          </a:ln>
        </p:spPr>
        <p:txBody>
          <a:bodyPr wrap="square" rtlCol="0">
            <a:spAutoFit/>
          </a:bodyPr>
          <a:lstStyle/>
          <a:p>
            <a:r>
              <a:rPr lang="bn-BD" sz="7200" dirty="0" smtClean="0">
                <a:latin typeface="Nikosh" pitchFamily="2" charset="0"/>
                <a:cs typeface="Nikosh" pitchFamily="2" charset="0"/>
              </a:rPr>
              <a:t>শিক্ষণ ফল </a:t>
            </a:r>
            <a:endParaRPr lang="en-US" sz="7200" dirty="0">
              <a:latin typeface="Nikosh" pitchFamily="2" charset="0"/>
              <a:cs typeface="Nikosh" pitchFamily="2" charset="0"/>
            </a:endParaRPr>
          </a:p>
        </p:txBody>
      </p:sp>
      <p:sp>
        <p:nvSpPr>
          <p:cNvPr id="3" name="TextBox 2"/>
          <p:cNvSpPr txBox="1"/>
          <p:nvPr/>
        </p:nvSpPr>
        <p:spPr>
          <a:xfrm>
            <a:off x="533400" y="2971800"/>
            <a:ext cx="8001000" cy="2185214"/>
          </a:xfrm>
          <a:prstGeom prst="rect">
            <a:avLst/>
          </a:prstGeom>
          <a:solidFill>
            <a:schemeClr val="tx2">
              <a:lumMod val="20000"/>
              <a:lumOff val="80000"/>
            </a:schemeClr>
          </a:solidFill>
          <a:ln w="57150">
            <a:solidFill>
              <a:schemeClr val="tx1"/>
            </a:solidFill>
          </a:ln>
        </p:spPr>
        <p:txBody>
          <a:bodyPr wrap="square" rtlCol="0">
            <a:spAutoFit/>
          </a:bodyPr>
          <a:lstStyle/>
          <a:p>
            <a:pPr algn="just"/>
            <a:r>
              <a:rPr lang="bn-BD" sz="3600" dirty="0" smtClean="0">
                <a:latin typeface="Nikosh" pitchFamily="2" charset="0"/>
                <a:cs typeface="Nikosh" pitchFamily="2" charset="0"/>
              </a:rPr>
              <a:t>এই পাঠ শেষে শিক্ষার্থীরা-</a:t>
            </a:r>
          </a:p>
          <a:p>
            <a:pPr algn="just">
              <a:buFont typeface="Wingdings" pitchFamily="2" charset="2"/>
              <a:buChar char="Ø"/>
            </a:pPr>
            <a:r>
              <a:rPr lang="bn-BD" sz="3600" dirty="0" smtClean="0">
                <a:latin typeface="Nikosh" pitchFamily="2" charset="0"/>
                <a:cs typeface="Nikosh" pitchFamily="2" charset="0"/>
              </a:rPr>
              <a:t> </a:t>
            </a:r>
            <a:r>
              <a:rPr lang="bn-BD" sz="3600" dirty="0" smtClean="0">
                <a:latin typeface="Nikosh" pitchFamily="2" charset="0"/>
                <a:cs typeface="Nikosh" pitchFamily="2" charset="0"/>
              </a:rPr>
              <a:t>বিভক্তির সংজ্ঞা দিতে পারবে। </a:t>
            </a:r>
            <a:endParaRPr lang="bn-BD" sz="3600" dirty="0" smtClean="0">
              <a:latin typeface="Nikosh" pitchFamily="2" charset="0"/>
              <a:cs typeface="Nikosh" pitchFamily="2" charset="0"/>
            </a:endParaRPr>
          </a:p>
          <a:p>
            <a:pPr algn="just">
              <a:buFont typeface="Wingdings" pitchFamily="2" charset="2"/>
              <a:buChar char="Ø"/>
            </a:pPr>
            <a:r>
              <a:rPr lang="bn-BD" sz="3200" dirty="0" smtClean="0">
                <a:latin typeface="Nikosh" pitchFamily="2" charset="0"/>
                <a:cs typeface="Nikosh" pitchFamily="2" charset="0"/>
              </a:rPr>
              <a:t> </a:t>
            </a:r>
            <a:r>
              <a:rPr lang="bn-BD" sz="3200" dirty="0" smtClean="0">
                <a:latin typeface="Nikosh" pitchFamily="2" charset="0"/>
                <a:cs typeface="Nikosh" pitchFamily="2" charset="0"/>
              </a:rPr>
              <a:t>বিভক্তির প্রকারভেদ বর্ণনা করতে পারবে। </a:t>
            </a:r>
            <a:endParaRPr lang="bn-BD" sz="3200" dirty="0" smtClean="0">
              <a:latin typeface="Nikosh" pitchFamily="2" charset="0"/>
              <a:cs typeface="Nikosh" pitchFamily="2" charset="0"/>
            </a:endParaRPr>
          </a:p>
          <a:p>
            <a:pPr algn="just">
              <a:buFont typeface="Wingdings" pitchFamily="2" charset="2"/>
              <a:buChar char="Ø"/>
            </a:pPr>
            <a:r>
              <a:rPr lang="bn-BD" sz="3200" dirty="0" smtClean="0">
                <a:latin typeface="Nikosh" pitchFamily="2" charset="0"/>
                <a:cs typeface="Nikosh" pitchFamily="2" charset="0"/>
              </a:rPr>
              <a:t> </a:t>
            </a:r>
            <a:r>
              <a:rPr lang="bn-BD" sz="3200" dirty="0" smtClean="0">
                <a:latin typeface="Nikosh" pitchFamily="2" charset="0"/>
                <a:cs typeface="Nikosh" pitchFamily="2" charset="0"/>
              </a:rPr>
              <a:t>সন্বদ্ধ ও সন্বোধন পদ কারক নহে উদাহরণসহ বলতে পারবে। </a:t>
            </a:r>
            <a:endParaRPr lang="bn-BD" sz="3200" dirty="0" smtClean="0">
              <a:latin typeface="Nikosh" pitchFamily="2" charset="0"/>
              <a:cs typeface="Nikosh" pitchFamily="2"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848600" cy="5016758"/>
          </a:xfrm>
          <a:prstGeom prst="rect">
            <a:avLst/>
          </a:prstGeom>
          <a:noFill/>
          <a:ln w="38100">
            <a:solidFill>
              <a:srgbClr val="C00000"/>
            </a:solidFill>
          </a:ln>
        </p:spPr>
        <p:txBody>
          <a:bodyPr wrap="square" rtlCol="0">
            <a:spAutoFit/>
          </a:bodyPr>
          <a:lstStyle/>
          <a:p>
            <a:pPr algn="just"/>
            <a:r>
              <a:rPr lang="bn-BD" sz="3200" dirty="0" smtClean="0">
                <a:latin typeface="Nikosh" pitchFamily="2" charset="0"/>
                <a:cs typeface="Nikosh" pitchFamily="2" charset="0"/>
              </a:rPr>
              <a:t>বিভক্তিঃ বাক্যের পদগুলোর একটির সাথে আরএকটির সম্পর্ক বা অন্বয় সাধনের জন্য শব্দের শেষে যেসব নর্ণ যুক্ত হয়, তাদেরকে বিভক্তি বলে। যেমন-</a:t>
            </a:r>
          </a:p>
          <a:p>
            <a:pPr algn="just"/>
            <a:r>
              <a:rPr lang="bn-BD" sz="3200" dirty="0" smtClean="0">
                <a:latin typeface="Nikosh" pitchFamily="2" charset="0"/>
                <a:cs typeface="Nikosh" pitchFamily="2" charset="0"/>
              </a:rPr>
              <a:t>বাবা শিশুকে চাঁদ দেখাচ্ছেন। </a:t>
            </a:r>
          </a:p>
          <a:p>
            <a:pPr algn="just"/>
            <a:endParaRPr lang="bn-BD" sz="3200" dirty="0" smtClean="0">
              <a:latin typeface="Nikosh" pitchFamily="2" charset="0"/>
              <a:cs typeface="Nikosh" pitchFamily="2" charset="0"/>
            </a:endParaRPr>
          </a:p>
          <a:p>
            <a:pPr algn="just"/>
            <a:endParaRPr lang="bn-BD" sz="3200" dirty="0" smtClean="0">
              <a:latin typeface="Nikosh" pitchFamily="2" charset="0"/>
              <a:cs typeface="Nikosh" pitchFamily="2" charset="0"/>
            </a:endParaRPr>
          </a:p>
          <a:p>
            <a:pPr algn="just"/>
            <a:endParaRPr lang="bn-BD" sz="3200" dirty="0" smtClean="0">
              <a:latin typeface="Nikosh" pitchFamily="2" charset="0"/>
              <a:cs typeface="Nikosh" pitchFamily="2" charset="0"/>
            </a:endParaRPr>
          </a:p>
          <a:p>
            <a:pPr algn="just"/>
            <a:endParaRPr lang="bn-BD" sz="3200" dirty="0" smtClean="0">
              <a:latin typeface="Nikosh" pitchFamily="2" charset="0"/>
              <a:cs typeface="Nikosh" pitchFamily="2" charset="0"/>
            </a:endParaRPr>
          </a:p>
          <a:p>
            <a:pPr algn="just"/>
            <a:endParaRPr lang="bn-BD" sz="3200" dirty="0" smtClean="0">
              <a:latin typeface="Nikosh" pitchFamily="2" charset="0"/>
              <a:cs typeface="Nikosh" pitchFamily="2" charset="0"/>
            </a:endParaRPr>
          </a:p>
          <a:p>
            <a:pPr algn="just"/>
            <a:endParaRPr lang="bn-BD" sz="3200" dirty="0" smtClean="0">
              <a:latin typeface="Nikosh" pitchFamily="2" charset="0"/>
              <a:cs typeface="Nikosh" pitchFamily="2" charset="0"/>
            </a:endParaRPr>
          </a:p>
        </p:txBody>
      </p:sp>
      <p:pic>
        <p:nvPicPr>
          <p:cNvPr id="3" name="Picture 2" descr="C:\Users\Dell\Desktop\চাঁদ দেখাচ্ছেন.jpg"/>
          <p:cNvPicPr>
            <a:picLocks noChangeAspect="1" noChangeArrowheads="1"/>
          </p:cNvPicPr>
          <p:nvPr/>
        </p:nvPicPr>
        <p:blipFill>
          <a:blip r:embed="rId2"/>
          <a:srcRect/>
          <a:stretch>
            <a:fillRect/>
          </a:stretch>
        </p:blipFill>
        <p:spPr bwMode="auto">
          <a:xfrm>
            <a:off x="2971800" y="2743200"/>
            <a:ext cx="3886200" cy="2667000"/>
          </a:xfrm>
          <a:prstGeom prst="rect">
            <a:avLst/>
          </a:prstGeom>
          <a:noFill/>
          <a:ln w="38100">
            <a:solidFill>
              <a:srgbClr val="C00000"/>
            </a:solidFill>
          </a:ln>
        </p:spPr>
      </p:pic>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TotalTime>
  <Words>464</Words>
  <Application>Microsoft Office PowerPoint</Application>
  <PresentationFormat>On-screen Show (4:3)</PresentationFormat>
  <Paragraphs>87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Solstice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13</cp:revision>
  <dcterms:created xsi:type="dcterms:W3CDTF">2006-08-16T00:00:00Z</dcterms:created>
  <dcterms:modified xsi:type="dcterms:W3CDTF">2020-01-27T15:10:09Z</dcterms:modified>
</cp:coreProperties>
</file>