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mailto:malaybkg0202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কদম ফুল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2624137"/>
            <a:ext cx="5334000" cy="2786063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  <p:sp>
        <p:nvSpPr>
          <p:cNvPr id="3" name="Rounded Rectangle 2"/>
          <p:cNvSpPr/>
          <p:nvPr/>
        </p:nvSpPr>
        <p:spPr>
          <a:xfrm>
            <a:off x="2133600" y="685800"/>
            <a:ext cx="4572000" cy="12192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স্বাগতম</a:t>
            </a:r>
            <a:endParaRPr lang="en-US" sz="80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diamond/>
    <p:sndAc>
      <p:stSnd>
        <p:snd r:embed="rId2" name="applause.wav" builtIn="1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457200"/>
            <a:ext cx="7467600" cy="609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আজ আমরা কর্তৃকারক সম্পর্কে বিস্তারিত জানব  </a:t>
            </a:r>
            <a:endParaRPr lang="en-US" sz="40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541580"/>
            <a:ext cx="8229600" cy="5016758"/>
          </a:xfrm>
          <a:prstGeom prst="rect">
            <a:avLst/>
          </a:prstGeom>
          <a:solidFill>
            <a:schemeClr val="accent5"/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" pitchFamily="2" charset="0"/>
                <a:cs typeface="Nikosh" pitchFamily="2" charset="0"/>
              </a:rPr>
              <a:t>সংজ্ঞাঃ ক্রিয়াকে ‘কে’ বা ‘কারা/কার’ দ্বারা প্রশ্ন করলে যে উত্তর পাওয়া যায়, তাই কর্তৃকারক। যেমন-</a:t>
            </a:r>
          </a:p>
          <a:p>
            <a:pPr marL="514350" indent="-514350"/>
            <a:endParaRPr lang="bn-BD" sz="3200" dirty="0" smtClean="0">
              <a:latin typeface="Nikosh" pitchFamily="2" charset="0"/>
              <a:cs typeface="Nikosh" pitchFamily="2" charset="0"/>
            </a:endParaRPr>
          </a:p>
          <a:p>
            <a:pPr marL="514350" indent="-514350"/>
            <a:r>
              <a:rPr lang="bn-BD" sz="3200" dirty="0" smtClean="0">
                <a:latin typeface="Nikosh" pitchFamily="2" charset="0"/>
                <a:cs typeface="Nikosh" pitchFamily="2" charset="0"/>
              </a:rPr>
              <a:t>               ১. বাবা কুরআন পড়েন।</a:t>
            </a:r>
          </a:p>
          <a:p>
            <a:pPr marL="514350" indent="-514350"/>
            <a:r>
              <a:rPr lang="bn-BD" sz="3200" dirty="0" smtClean="0">
                <a:latin typeface="Nikosh" pitchFamily="2" charset="0"/>
                <a:cs typeface="Nikosh" pitchFamily="2" charset="0"/>
              </a:rPr>
              <a:t>              প্রশ্নঃ কে কুরাআন পড়েন? </a:t>
            </a:r>
          </a:p>
          <a:p>
            <a:pPr marL="514350" indent="-514350"/>
            <a:r>
              <a:rPr lang="bn-BD" sz="3200" dirty="0" smtClean="0">
                <a:latin typeface="Nikosh" pitchFamily="2" charset="0"/>
                <a:cs typeface="Nikosh" pitchFamily="2" charset="0"/>
              </a:rPr>
              <a:t>                     উত্তরঃ বাবা</a:t>
            </a:r>
          </a:p>
          <a:p>
            <a:pPr marL="514350" indent="-514350"/>
            <a:r>
              <a:rPr lang="bn-BD" sz="3200" dirty="0" smtClean="0">
                <a:latin typeface="Nikosh" pitchFamily="2" charset="0"/>
                <a:cs typeface="Nikosh" pitchFamily="2" charset="0"/>
              </a:rPr>
              <a:t>                 ২. ছেলেরা বল খেলে। </a:t>
            </a:r>
          </a:p>
          <a:p>
            <a:pPr marL="514350" indent="-514350"/>
            <a:r>
              <a:rPr lang="bn-BD" sz="3200" dirty="0" smtClean="0">
                <a:latin typeface="Nikosh" pitchFamily="2" charset="0"/>
                <a:cs typeface="Nikosh" pitchFamily="2" charset="0"/>
              </a:rPr>
              <a:t>               প্রশ্নঃ কারা বল খেলে?</a:t>
            </a:r>
          </a:p>
          <a:p>
            <a:pPr marL="514350" indent="-514350"/>
            <a:r>
              <a:rPr lang="bn-BD" sz="3200" dirty="0" smtClean="0">
                <a:latin typeface="Nikosh" pitchFamily="2" charset="0"/>
                <a:cs typeface="Nikosh" pitchFamily="2" charset="0"/>
              </a:rPr>
              <a:t>                       উত্তরঃ ছেলেরা </a:t>
            </a:r>
          </a:p>
          <a:p>
            <a:pPr marL="514350" indent="-514350"/>
            <a:endParaRPr lang="bn-BD" sz="3200" dirty="0" smtClean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Picture 3" descr="কর্তৃকারক.১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4800600"/>
            <a:ext cx="2857500" cy="1600200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pic>
        <p:nvPicPr>
          <p:cNvPr id="5" name="Picture 4" descr="কর্তৃকারক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2743200"/>
            <a:ext cx="2828925" cy="1619250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71968"/>
            <a:ext cx="8001000" cy="618630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2800" dirty="0" smtClean="0">
                <a:latin typeface="Nikosh" pitchFamily="2" charset="0"/>
                <a:cs typeface="Nikosh" pitchFamily="2" charset="0"/>
              </a:rPr>
              <a:t>কর্তৃকারকের প্রকারভেদঃ কর্তৃকারক চার প্রকার হয়ে থাকে। যথা-</a:t>
            </a:r>
          </a:p>
          <a:p>
            <a:pPr algn="just"/>
            <a:r>
              <a:rPr lang="bn-BD" sz="2800" dirty="0" smtClean="0">
                <a:latin typeface="Nikosh" pitchFamily="2" charset="0"/>
                <a:cs typeface="Nikosh" pitchFamily="2" charset="0"/>
              </a:rPr>
              <a:t>১.মুখ্য কর্তাঃ যে কর্তা নিজেই ক্রিয়া সম্পাদন করে, তাকে মুখ্য কর্তা বলে। যেমন- </a:t>
            </a:r>
            <a:r>
              <a:rPr lang="bn-BD" sz="2800" u="sng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জেলেরা</a:t>
            </a:r>
            <a:r>
              <a:rPr lang="bn-BD" sz="28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মাছ ধরে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। এখানে মাছ ধরা কাজটি কর্তা জেলেরা সম্পন্ন করছে।</a:t>
            </a:r>
          </a:p>
          <a:p>
            <a:pPr algn="just"/>
            <a:endParaRPr lang="bn-BD" sz="2800" dirty="0" smtClean="0">
              <a:latin typeface="Nikosh" pitchFamily="2" charset="0"/>
              <a:cs typeface="Nikosh" pitchFamily="2" charset="0"/>
            </a:endParaRPr>
          </a:p>
          <a:p>
            <a:pPr algn="just"/>
            <a:endParaRPr lang="bn-BD" sz="2800" dirty="0" smtClean="0">
              <a:latin typeface="Nikosh" pitchFamily="2" charset="0"/>
              <a:cs typeface="Nikosh" pitchFamily="2" charset="0"/>
            </a:endParaRPr>
          </a:p>
          <a:p>
            <a:pPr algn="just"/>
            <a:endParaRPr lang="bn-BD" sz="2800" dirty="0" smtClean="0">
              <a:latin typeface="Nikosh" pitchFamily="2" charset="0"/>
              <a:cs typeface="Nikosh" pitchFamily="2" charset="0"/>
            </a:endParaRPr>
          </a:p>
          <a:p>
            <a:pPr algn="just"/>
            <a:r>
              <a:rPr lang="bn-BD" sz="2800" dirty="0" smtClean="0">
                <a:latin typeface="Nikosh" pitchFamily="2" charset="0"/>
                <a:cs typeface="Nikosh" pitchFamily="2" charset="0"/>
              </a:rPr>
              <a:t>২.প্রযোজক কর্তাঃ যে কর্তা অন্যকে দেয়ে কার্য সম্পাদন করে, তাকে প্রযোজক কর্তা বলে। যেমন- </a:t>
            </a:r>
            <a:r>
              <a:rPr lang="bn-BD" sz="2800" u="sng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মা</a:t>
            </a:r>
            <a:r>
              <a:rPr lang="bn-BD" sz="28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শিশুকে চাঁদ দেখাচ্ছেন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। এখানে শিশুকে চাঁদ দেখানো কাজটি মা সম্পন্ন করছে ‘মা’ প্রযোজক কর্তা। </a:t>
            </a:r>
          </a:p>
          <a:p>
            <a:pPr algn="just"/>
            <a:endParaRPr lang="bn-BD" sz="2800" dirty="0" smtClean="0">
              <a:latin typeface="Nikosh" pitchFamily="2" charset="0"/>
              <a:cs typeface="Nikosh" pitchFamily="2" charset="0"/>
            </a:endParaRPr>
          </a:p>
          <a:p>
            <a:pPr algn="just"/>
            <a:endParaRPr lang="bn-BD" sz="2800" dirty="0" smtClean="0">
              <a:latin typeface="Nikosh" pitchFamily="2" charset="0"/>
              <a:cs typeface="Nikosh" pitchFamily="2" charset="0"/>
            </a:endParaRPr>
          </a:p>
          <a:p>
            <a:pPr algn="just"/>
            <a:endParaRPr lang="en-US" sz="2800" dirty="0" smtClean="0">
              <a:latin typeface="Nikosh" pitchFamily="2" charset="0"/>
              <a:cs typeface="Nikosh" pitchFamily="2" charset="0"/>
            </a:endParaRPr>
          </a:p>
          <a:p>
            <a:pPr algn="just"/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3" name="Picture 2" descr="কর্তৃকারক.২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1676400"/>
            <a:ext cx="2743200" cy="16668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Picture 3" descr="কর্তৃকারক.৪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0" y="4648200"/>
            <a:ext cx="2486025" cy="18383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32576"/>
            <a:ext cx="8153400" cy="612475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2800" dirty="0" smtClean="0">
                <a:latin typeface="Nikosh" pitchFamily="2" charset="0"/>
                <a:cs typeface="Nikosh" pitchFamily="2" charset="0"/>
              </a:rPr>
              <a:t>৩.প্রযোজ্য কর্তাঃ প্রযোজক কর্তা যাকে দিয়ে ক্রিয়া সম্পাদন করায় তাকে প্রযোজ্য কর্তা বলে। যেমন- </a:t>
            </a:r>
            <a:r>
              <a:rPr lang="bn-BD" sz="2800" u="sng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মা</a:t>
            </a:r>
            <a:r>
              <a:rPr lang="bn-BD" sz="28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শিশুকে চাঁদ দেখাচ্ছেন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। এখানে ‘শিশু’ প্রযোজ্য কর্তা। </a:t>
            </a:r>
          </a:p>
          <a:p>
            <a:pPr algn="just"/>
            <a:endParaRPr lang="bn-BD" sz="2800" dirty="0" smtClean="0">
              <a:latin typeface="Nikosh" pitchFamily="2" charset="0"/>
              <a:cs typeface="Nikosh" pitchFamily="2" charset="0"/>
            </a:endParaRPr>
          </a:p>
          <a:p>
            <a:pPr algn="just"/>
            <a:endParaRPr lang="bn-BD" sz="2800" dirty="0" smtClean="0">
              <a:latin typeface="Nikosh" pitchFamily="2" charset="0"/>
              <a:cs typeface="Nikosh" pitchFamily="2" charset="0"/>
            </a:endParaRPr>
          </a:p>
          <a:p>
            <a:pPr algn="just"/>
            <a:endParaRPr lang="bn-BD" sz="2800" dirty="0" smtClean="0">
              <a:latin typeface="Nikosh" pitchFamily="2" charset="0"/>
              <a:cs typeface="Nikosh" pitchFamily="2" charset="0"/>
            </a:endParaRPr>
          </a:p>
          <a:p>
            <a:pPr algn="just"/>
            <a:r>
              <a:rPr lang="bn-BD" sz="2800" dirty="0" smtClean="0">
                <a:latin typeface="Nikosh" pitchFamily="2" charset="0"/>
                <a:cs typeface="Nikosh" pitchFamily="2" charset="0"/>
              </a:rPr>
              <a:t>৪. ব্যতিহার কর্তাঃ কোন বাক্যে দুটি কর্তা একত্রে এক জাতীয় ক্রিয়া সম্পাদন করে, তাকে ব্যতিহার কর্তা বলে। যেমন- </a:t>
            </a:r>
            <a:r>
              <a:rPr lang="bn-BD" sz="2800" u="sng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বাঘে</a:t>
            </a:r>
            <a:r>
              <a:rPr lang="bn-BD" sz="28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BD" sz="2800" u="sng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মহিষে</a:t>
            </a:r>
            <a:r>
              <a:rPr lang="bn-BD" sz="28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এক ঘাটে </a:t>
            </a:r>
            <a:r>
              <a:rPr lang="bn-BD" sz="2800" u="sng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জল খায়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। এখানে বাঘ ও মহিষ দুটি কর্তা তারা একই কাজ অর্থাৎ জল খাওয়া কাজটি সম্পন্ন করছে, তাই এটি ব্যতিহার কর্তা। </a:t>
            </a:r>
          </a:p>
          <a:p>
            <a:pPr algn="just"/>
            <a:endParaRPr lang="bn-BD" sz="2800" dirty="0" smtClean="0">
              <a:latin typeface="Nikosh" pitchFamily="2" charset="0"/>
              <a:cs typeface="Nikosh" pitchFamily="2" charset="0"/>
            </a:endParaRPr>
          </a:p>
          <a:p>
            <a:pPr algn="just"/>
            <a:endParaRPr lang="bn-BD" sz="2800" dirty="0" smtClean="0">
              <a:latin typeface="Nikosh" pitchFamily="2" charset="0"/>
              <a:cs typeface="Nikosh" pitchFamily="2" charset="0"/>
            </a:endParaRPr>
          </a:p>
          <a:p>
            <a:pPr algn="just"/>
            <a:endParaRPr lang="bn-BD" sz="2800" dirty="0" smtClean="0">
              <a:latin typeface="Nikosh" pitchFamily="2" charset="0"/>
              <a:cs typeface="Nikosh" pitchFamily="2" charset="0"/>
            </a:endParaRPr>
          </a:p>
          <a:p>
            <a:endParaRPr lang="en-US" sz="2800" dirty="0"/>
          </a:p>
        </p:txBody>
      </p:sp>
      <p:pic>
        <p:nvPicPr>
          <p:cNvPr id="3" name="Picture 2" descr="কর্তৃকারক.৪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0712" y="1437244"/>
            <a:ext cx="2486025" cy="1524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Picture 3" descr="কর্তৃকারক.৫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4710332"/>
            <a:ext cx="2619375" cy="1828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533400"/>
            <a:ext cx="3505200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" pitchFamily="2" charset="0"/>
                <a:cs typeface="Nikosh" pitchFamily="2" charset="0"/>
              </a:rPr>
              <a:t>একক কাজ </a:t>
            </a:r>
            <a:endParaRPr lang="en-US" sz="6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590800"/>
            <a:ext cx="7772400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3600" dirty="0" smtClean="0">
                <a:latin typeface="Nikosh" pitchFamily="2" charset="0"/>
                <a:cs typeface="Nikosh" pitchFamily="2" charset="0"/>
              </a:rPr>
              <a:t> কারক শব্দের অর্থ কি? </a:t>
            </a:r>
          </a:p>
          <a:p>
            <a:pPr>
              <a:buFont typeface="Wingdings" pitchFamily="2" charset="2"/>
              <a:buChar char="Ø"/>
            </a:pPr>
            <a:r>
              <a:rPr lang="bn-BD" sz="3600" dirty="0" smtClean="0">
                <a:latin typeface="Nikosh" pitchFamily="2" charset="0"/>
                <a:cs typeface="Nikosh" pitchFamily="2" charset="0"/>
              </a:rPr>
              <a:t> কারক কত প্রকার কী কী? উদাহরণসহ ব্যাখ্যা কর।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304800"/>
            <a:ext cx="7467600" cy="1143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কর্তৃকারকে বিভিন্ন বিভক্তির প্রয়োগ দেখানো হলঃ </a:t>
            </a:r>
          </a:p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(আমরা পূর্বের ক্লাশে বিভক্তি সম্পর্কে জেনেছি)</a:t>
            </a:r>
            <a:endParaRPr lang="en-US" sz="28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981200"/>
            <a:ext cx="8153400" cy="397031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" pitchFamily="2" charset="0"/>
                <a:cs typeface="Nikosh" pitchFamily="2" charset="0"/>
              </a:rPr>
              <a:t>প্রথমা বিভক্তিঃ </a:t>
            </a:r>
            <a:r>
              <a:rPr lang="bn-BD" sz="3600" u="sng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গরু </a:t>
            </a:r>
            <a:r>
              <a:rPr lang="bn-BD" sz="3600" dirty="0" smtClean="0">
                <a:latin typeface="Nikosh" pitchFamily="2" charset="0"/>
                <a:cs typeface="Nikosh" pitchFamily="2" charset="0"/>
              </a:rPr>
              <a:t>ঘাস খায়। </a:t>
            </a:r>
          </a:p>
          <a:p>
            <a:r>
              <a:rPr lang="bn-BD" sz="3600" dirty="0" smtClean="0">
                <a:latin typeface="Nikosh" pitchFamily="2" charset="0"/>
                <a:cs typeface="Nikosh" pitchFamily="2" charset="0"/>
              </a:rPr>
              <a:t>দ্বিতীয়া বিভক্তিঃ </a:t>
            </a:r>
            <a:r>
              <a:rPr lang="bn-BD" sz="3600" u="sng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আমাকে</a:t>
            </a:r>
            <a:r>
              <a:rPr lang="bn-BD" sz="3600" dirty="0" smtClean="0">
                <a:latin typeface="Nikosh" pitchFamily="2" charset="0"/>
                <a:cs typeface="Nikosh" pitchFamily="2" charset="0"/>
              </a:rPr>
              <a:t> যেতে হবে।</a:t>
            </a:r>
          </a:p>
          <a:p>
            <a:r>
              <a:rPr lang="bn-BD" sz="3600" dirty="0" smtClean="0">
                <a:latin typeface="Nikosh" pitchFamily="2" charset="0"/>
                <a:cs typeface="Nikosh" pitchFamily="2" charset="0"/>
              </a:rPr>
              <a:t>তৃতীয়া বিভক্তিঃ নজরুল </a:t>
            </a:r>
            <a:r>
              <a:rPr lang="bn-BD" sz="3600" u="sng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কর্তৃক</a:t>
            </a:r>
            <a:r>
              <a:rPr lang="bn-BD" sz="3600" dirty="0" smtClean="0">
                <a:latin typeface="Nikosh" pitchFamily="2" charset="0"/>
                <a:cs typeface="Nikosh" pitchFamily="2" charset="0"/>
              </a:rPr>
              <a:t> অগ্নিবীণা রচিত হয়েছে।</a:t>
            </a:r>
          </a:p>
          <a:p>
            <a:r>
              <a:rPr lang="bn-BD" sz="3600" dirty="0" smtClean="0">
                <a:latin typeface="Nikosh" pitchFamily="2" charset="0"/>
                <a:cs typeface="Nikosh" pitchFamily="2" charset="0"/>
              </a:rPr>
              <a:t>চতুর্থী বিভক্তিঃ </a:t>
            </a:r>
            <a:r>
              <a:rPr lang="bn-BD" sz="3600" u="sng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সকলকে</a:t>
            </a:r>
            <a:r>
              <a:rPr lang="bn-BD" sz="3600" dirty="0" smtClean="0">
                <a:latin typeface="Nikosh" pitchFamily="2" charset="0"/>
                <a:cs typeface="Nikosh" pitchFamily="2" charset="0"/>
              </a:rPr>
              <a:t> কর্মের ফল ভোগ করতে হবে।</a:t>
            </a:r>
          </a:p>
          <a:p>
            <a:r>
              <a:rPr lang="bn-BD" sz="3600" dirty="0" smtClean="0">
                <a:latin typeface="Nikosh" pitchFamily="2" charset="0"/>
                <a:cs typeface="Nikosh" pitchFamily="2" charset="0"/>
              </a:rPr>
              <a:t>পঞ্চমী বিভক্তিঃ তোমা </a:t>
            </a:r>
            <a:r>
              <a:rPr lang="bn-BD" sz="3600" u="sng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হতে</a:t>
            </a:r>
            <a:r>
              <a:rPr lang="bn-BD" sz="3600" dirty="0" smtClean="0">
                <a:latin typeface="Nikosh" pitchFamily="2" charset="0"/>
                <a:cs typeface="Nikosh" pitchFamily="2" charset="0"/>
              </a:rPr>
              <a:t> এ কাজ হবে না।</a:t>
            </a:r>
          </a:p>
          <a:p>
            <a:r>
              <a:rPr lang="bn-BD" sz="3600" dirty="0" smtClean="0">
                <a:latin typeface="Nikosh" pitchFamily="2" charset="0"/>
                <a:cs typeface="Nikosh" pitchFamily="2" charset="0"/>
              </a:rPr>
              <a:t>ষষ্ঠী বিভক্তিঃ </a:t>
            </a:r>
            <a:r>
              <a:rPr lang="bn-BD" sz="3600" u="sng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আমার</a:t>
            </a:r>
            <a:r>
              <a:rPr lang="bn-BD" sz="3600" dirty="0" smtClean="0">
                <a:latin typeface="Nikosh" pitchFamily="2" charset="0"/>
                <a:cs typeface="Nikosh" pitchFamily="2" charset="0"/>
              </a:rPr>
              <a:t> খাওয়া হয়নি।</a:t>
            </a:r>
          </a:p>
          <a:p>
            <a:r>
              <a:rPr lang="bn-BD" sz="3600" dirty="0" smtClean="0">
                <a:latin typeface="Nikosh" pitchFamily="2" charset="0"/>
                <a:cs typeface="Nikosh" pitchFamily="2" charset="0"/>
              </a:rPr>
              <a:t>সপ্তমী বিভক্তিঃ </a:t>
            </a:r>
            <a:r>
              <a:rPr lang="bn-BD" sz="3600" u="sng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ছাগলে</a:t>
            </a:r>
            <a:r>
              <a:rPr lang="bn-BD" sz="3600" dirty="0" smtClean="0">
                <a:latin typeface="Nikosh" pitchFamily="2" charset="0"/>
                <a:cs typeface="Nikosh" pitchFamily="2" charset="0"/>
              </a:rPr>
              <a:t> কিনা খায়।</a:t>
            </a: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838200"/>
            <a:ext cx="3505200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" pitchFamily="2" charset="0"/>
                <a:cs typeface="Nikosh" pitchFamily="2" charset="0"/>
              </a:rPr>
              <a:t>দলগত কাজ </a:t>
            </a:r>
            <a:endParaRPr lang="en-US" sz="6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895600"/>
            <a:ext cx="7772400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3600" dirty="0" smtClean="0">
                <a:latin typeface="Nikosh" pitchFamily="2" charset="0"/>
                <a:cs typeface="Nikosh" pitchFamily="2" charset="0"/>
              </a:rPr>
              <a:t> কর্তৃকারক দ্বারা (প্রথমা-সপ্তমী বিভক্তি) প্রয়োগ দেখাও। </a:t>
            </a: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381000"/>
            <a:ext cx="2667000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" pitchFamily="2" charset="0"/>
                <a:cs typeface="Nikosh" pitchFamily="2" charset="0"/>
              </a:rPr>
              <a:t>মুল্যায়ন</a:t>
            </a:r>
            <a:endParaRPr lang="en-US" sz="5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057400"/>
            <a:ext cx="8001000" cy="286232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bn-BD" sz="3600" dirty="0" smtClean="0">
                <a:latin typeface="Nikosh" pitchFamily="2" charset="0"/>
                <a:cs typeface="Nikosh" pitchFamily="2" charset="0"/>
              </a:rPr>
              <a:t> কর্তৃকারক কত প্রকার কী কী?</a:t>
            </a:r>
          </a:p>
          <a:p>
            <a:pPr>
              <a:buFont typeface="Wingdings" pitchFamily="2" charset="2"/>
              <a:buChar char="§"/>
            </a:pPr>
            <a:r>
              <a:rPr lang="bn-BD" sz="3600" dirty="0" smtClean="0">
                <a:latin typeface="Nikosh" pitchFamily="2" charset="0"/>
                <a:cs typeface="Nikosh" pitchFamily="2" charset="0"/>
              </a:rPr>
              <a:t> মুখ্য, প্রযোজক, প্রযোজ্য ও ব্যতিহার কর্তা কাকে বলে?</a:t>
            </a:r>
          </a:p>
          <a:p>
            <a:pPr>
              <a:buFont typeface="Wingdings" pitchFamily="2" charset="2"/>
              <a:buChar char="§"/>
            </a:pPr>
            <a:r>
              <a:rPr lang="bn-BD" sz="3600" dirty="0" smtClean="0">
                <a:latin typeface="Nikosh" pitchFamily="2" charset="0"/>
                <a:cs typeface="Nikosh" pitchFamily="2" charset="0"/>
              </a:rPr>
              <a:t>  ব্যতিহার কর্তার একটি উদাহরণ দাও।</a:t>
            </a:r>
          </a:p>
          <a:p>
            <a:pPr>
              <a:buFont typeface="Wingdings" pitchFamily="2" charset="2"/>
              <a:buChar char="§"/>
            </a:pPr>
            <a:r>
              <a:rPr lang="bn-BD" sz="3600" dirty="0" smtClean="0">
                <a:latin typeface="Nikosh" pitchFamily="2" charset="0"/>
                <a:cs typeface="Nikosh" pitchFamily="2" charset="0"/>
              </a:rPr>
              <a:t> কর্তৃকারকের তৃতীয়া বিভক্তির একটি উদাহরণ দাও।</a:t>
            </a:r>
          </a:p>
          <a:p>
            <a:pPr>
              <a:buFont typeface="Wingdings" pitchFamily="2" charset="2"/>
              <a:buChar char="§"/>
            </a:pPr>
            <a:r>
              <a:rPr lang="bn-BD" sz="3600" dirty="0" smtClean="0">
                <a:latin typeface="Nikosh" pitchFamily="2" charset="0"/>
                <a:cs typeface="Nikosh" pitchFamily="2" charset="0"/>
              </a:rPr>
              <a:t> প্রযোজ্য কর্তার একটি উদাহরণ দাও। 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381000"/>
            <a:ext cx="3810000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" pitchFamily="2" charset="0"/>
                <a:cs typeface="Nikosh" pitchFamily="2" charset="0"/>
              </a:rPr>
              <a:t>বাড়ির কাজ </a:t>
            </a:r>
            <a:endParaRPr lang="en-US" sz="4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438400"/>
            <a:ext cx="7620000" cy="107721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3200" dirty="0" smtClean="0">
                <a:latin typeface="Nikosh" pitchFamily="2" charset="0"/>
                <a:cs typeface="Nikosh" pitchFamily="2" charset="0"/>
              </a:rPr>
              <a:t>কর্তৃকারকের সমস্ত বিভক্তির প্রয়োগ দেখিয়ে ০৭ টি বাক্য তৈরী করে নিয়ে আসবে।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914400"/>
            <a:ext cx="6400800" cy="4634754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590800" y="2399708"/>
            <a:ext cx="3886200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" pitchFamily="2" charset="0"/>
                <a:cs typeface="Nikosh" pitchFamily="2" charset="0"/>
              </a:rPr>
              <a:t>সকলকে ধন্যবাদ, ভাল থাক।  </a:t>
            </a:r>
            <a:endParaRPr lang="en-US" sz="54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0" y="457200"/>
            <a:ext cx="3810000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শিক্ষক পরিচিতি</a:t>
            </a:r>
            <a:endParaRPr lang="bn-BD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752600"/>
            <a:ext cx="7086600" cy="45243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" pitchFamily="2" charset="0"/>
                <a:cs typeface="Nikosh" pitchFamily="2" charset="0"/>
              </a:rPr>
              <a:t>মলয় বল্লভ</a:t>
            </a:r>
          </a:p>
          <a:p>
            <a:pPr algn="ctr"/>
            <a:r>
              <a:rPr lang="bn-BD" sz="4800" dirty="0" smtClean="0">
                <a:latin typeface="Nikosh" pitchFamily="2" charset="0"/>
                <a:cs typeface="Nikosh" pitchFamily="2" charset="0"/>
              </a:rPr>
              <a:t>সহকারী শিক্ষক (কম্পিউটার শিক্ষা)</a:t>
            </a:r>
          </a:p>
          <a:p>
            <a:pPr algn="ctr"/>
            <a:r>
              <a:rPr lang="bn-BD" sz="4800" dirty="0" smtClean="0">
                <a:latin typeface="Nikosh" pitchFamily="2" charset="0"/>
                <a:cs typeface="Nikosh" pitchFamily="2" charset="0"/>
              </a:rPr>
              <a:t>বি,ডি,সি,এইচ,মাধ্যমিক বিদ্যালয়</a:t>
            </a:r>
          </a:p>
          <a:p>
            <a:pPr algn="ctr"/>
            <a:r>
              <a:rPr lang="bn-BD" sz="4800" dirty="0" smtClean="0">
                <a:latin typeface="Nikosh" pitchFamily="2" charset="0"/>
                <a:cs typeface="Nikosh" pitchFamily="2" charset="0"/>
              </a:rPr>
              <a:t>মুলাদী,বরিশাল।</a:t>
            </a:r>
          </a:p>
          <a:p>
            <a:pPr algn="ctr"/>
            <a:r>
              <a:rPr lang="en-US" sz="28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Email Address: </a:t>
            </a:r>
            <a:r>
              <a:rPr lang="en-US" sz="2800" dirty="0" smtClean="0">
                <a:solidFill>
                  <a:srgbClr val="33CC33"/>
                </a:solidFill>
                <a:latin typeface="Nikosh" pitchFamily="2" charset="0"/>
                <a:cs typeface="Nikosh" pitchFamily="2" charset="0"/>
              </a:rPr>
              <a:t>malayballav1981</a:t>
            </a:r>
            <a:r>
              <a:rPr lang="en-US" sz="2800" dirty="0" smtClean="0">
                <a:solidFill>
                  <a:srgbClr val="33CC33"/>
                </a:solidFill>
                <a:latin typeface="Nikosh" pitchFamily="2" charset="0"/>
                <a:cs typeface="Nikosh" pitchFamily="2" charset="0"/>
                <a:hlinkClick r:id="rId2"/>
              </a:rPr>
              <a:t>@gmail.com</a:t>
            </a:r>
            <a:endParaRPr lang="en-US" sz="2800" dirty="0" smtClean="0">
              <a:solidFill>
                <a:srgbClr val="33CC33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Cell No. 01725671171.</a:t>
            </a:r>
          </a:p>
        </p:txBody>
      </p:sp>
      <p:pic>
        <p:nvPicPr>
          <p:cNvPr id="4" name="Picture 3" descr="0172567117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200" y="304800"/>
            <a:ext cx="2057400" cy="2286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743200" y="1295400"/>
            <a:ext cx="3810000" cy="9906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পাঠ পরিচিতি</a:t>
            </a:r>
            <a:endParaRPr lang="bn-BD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3352800"/>
            <a:ext cx="6858000" cy="19389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" pitchFamily="2" charset="0"/>
                <a:cs typeface="Nikosh" pitchFamily="2" charset="0"/>
              </a:rPr>
              <a:t>বিষয়ঃ বাংলা ব্যাকরণ</a:t>
            </a:r>
          </a:p>
          <a:p>
            <a:r>
              <a:rPr lang="bn-BD" sz="4000" dirty="0" smtClean="0">
                <a:latin typeface="Nikosh" pitchFamily="2" charset="0"/>
                <a:cs typeface="Nikosh" pitchFamily="2" charset="0"/>
              </a:rPr>
              <a:t>শ্রেণীঃ নবম ও দশম  </a:t>
            </a:r>
            <a:endParaRPr lang="en-US" sz="4000" dirty="0" smtClean="0">
              <a:latin typeface="Nikosh" pitchFamily="2" charset="0"/>
              <a:cs typeface="Nikosh" pitchFamily="2" charset="0"/>
            </a:endParaRPr>
          </a:p>
          <a:p>
            <a:r>
              <a:rPr lang="bn-BD" sz="4000" dirty="0" smtClean="0">
                <a:latin typeface="Nikosh" pitchFamily="2" charset="0"/>
                <a:cs typeface="Nikosh" pitchFamily="2" charset="0"/>
              </a:rPr>
              <a:t>অধ্যায়ঃ ০৪ (চার)</a:t>
            </a: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কর্তৃকারক.১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228600"/>
            <a:ext cx="2857500" cy="1600200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pic>
        <p:nvPicPr>
          <p:cNvPr id="3" name="Picture 2" descr="কর্তৃকারক.৭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2209800"/>
            <a:ext cx="2847975" cy="1600200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pic>
        <p:nvPicPr>
          <p:cNvPr id="4" name="Picture 3" descr="কর্তৃকারক.৮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4267200"/>
            <a:ext cx="2876550" cy="1590675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pic>
        <p:nvPicPr>
          <p:cNvPr id="5" name="Picture 4" descr="কর্তৃকারক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00" y="152400"/>
            <a:ext cx="2828925" cy="1619250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457200" y="1905000"/>
            <a:ext cx="228600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" pitchFamily="2" charset="0"/>
                <a:cs typeface="Nikosh" pitchFamily="2" charset="0"/>
              </a:rPr>
              <a:t>বাবা কুরআন পড়েন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9800" y="1981200"/>
            <a:ext cx="228600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" pitchFamily="2" charset="0"/>
                <a:cs typeface="Nikosh" pitchFamily="2" charset="0"/>
              </a:rPr>
              <a:t>ছেলেরা বল খেলে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6019800"/>
            <a:ext cx="441960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" pitchFamily="2" charset="0"/>
                <a:cs typeface="Nikosh" pitchFamily="2" charset="0"/>
              </a:rPr>
              <a:t>নজরুল কর্তৃক অগ্নিবিণা রচিত হয়েছে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6096000"/>
            <a:ext cx="228600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" pitchFamily="2" charset="0"/>
                <a:cs typeface="Nikosh" pitchFamily="2" charset="0"/>
              </a:rPr>
              <a:t>আমাকে যেতে হবে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10" name="Picture 9" descr="কর্তৃকারক.৯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67400" y="3733800"/>
            <a:ext cx="2819400" cy="2143125"/>
          </a:xfrm>
          <a:prstGeom prst="rect">
            <a:avLst/>
          </a:prstGeom>
          <a:ln w="28575">
            <a:solidFill>
              <a:srgbClr val="C00000"/>
            </a:solidFill>
          </a:ln>
        </p:spPr>
      </p:pic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কর্তৃকারক.১০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81000"/>
            <a:ext cx="2143125" cy="1752600"/>
          </a:xfrm>
          <a:prstGeom prst="rect">
            <a:avLst/>
          </a:prstGeom>
          <a:ln w="28575">
            <a:solidFill>
              <a:srgbClr val="C00000"/>
            </a:solidFill>
          </a:ln>
        </p:spPr>
      </p:pic>
      <p:pic>
        <p:nvPicPr>
          <p:cNvPr id="3" name="Picture 2" descr="কর্তৃকারক.১১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457200"/>
            <a:ext cx="2857500" cy="1600200"/>
          </a:xfrm>
          <a:prstGeom prst="rect">
            <a:avLst/>
          </a:prstGeom>
          <a:ln w="28575">
            <a:solidFill>
              <a:srgbClr val="C00000"/>
            </a:solidFill>
          </a:ln>
        </p:spPr>
      </p:pic>
      <p:pic>
        <p:nvPicPr>
          <p:cNvPr id="4" name="Picture 3" descr="কর্তৃকারক.১২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886200"/>
            <a:ext cx="2619375" cy="1743075"/>
          </a:xfrm>
          <a:prstGeom prst="rect">
            <a:avLst/>
          </a:prstGeom>
          <a:ln w="28575">
            <a:solidFill>
              <a:srgbClr val="C00000"/>
            </a:solidFill>
          </a:ln>
        </p:spPr>
      </p:pic>
      <p:pic>
        <p:nvPicPr>
          <p:cNvPr id="5" name="Picture 4" descr="কর্তৃকারক.১৩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29200" y="3657600"/>
            <a:ext cx="2857500" cy="1600200"/>
          </a:xfrm>
          <a:prstGeom prst="rect">
            <a:avLst/>
          </a:prstGeom>
          <a:ln w="28575">
            <a:solidFill>
              <a:srgbClr val="C0000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533400" y="2438400"/>
            <a:ext cx="2438400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" pitchFamily="2" charset="0"/>
                <a:cs typeface="Nikosh" pitchFamily="2" charset="0"/>
              </a:rPr>
              <a:t>সকলকে কর্মের ফল ভোগ করতে হবে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2286000"/>
            <a:ext cx="2438400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" pitchFamily="2" charset="0"/>
                <a:cs typeface="Nikosh" pitchFamily="2" charset="0"/>
              </a:rPr>
              <a:t>তোমা হতে এ কাজ হবে না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5638800"/>
            <a:ext cx="243840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" pitchFamily="2" charset="0"/>
                <a:cs typeface="Nikosh" pitchFamily="2" charset="0"/>
              </a:rPr>
              <a:t>আমার খাওয়া হয়নি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0" y="5486400"/>
            <a:ext cx="243840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" pitchFamily="2" charset="0"/>
                <a:cs typeface="Nikosh" pitchFamily="2" charset="0"/>
              </a:rPr>
              <a:t>ছাগলে কিনা খায়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কর্তৃকারক.২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609600"/>
            <a:ext cx="2743200" cy="1666875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pic>
        <p:nvPicPr>
          <p:cNvPr id="3" name="Picture 2" descr="কর্তৃকারক.৩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4648200"/>
            <a:ext cx="2905125" cy="1571625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pic>
        <p:nvPicPr>
          <p:cNvPr id="4" name="Picture 3" descr="কর্তৃকারক.৪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762000"/>
            <a:ext cx="2486025" cy="1838325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pic>
        <p:nvPicPr>
          <p:cNvPr id="5" name="Picture 4" descr="কর্তৃকারক.৫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5000" y="4495800"/>
            <a:ext cx="2619375" cy="1743075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pic>
        <p:nvPicPr>
          <p:cNvPr id="6" name="Picture 5" descr="কর্তৃকারক.৬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6600" y="2590800"/>
            <a:ext cx="2438400" cy="1562100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457200"/>
            <a:ext cx="4419600" cy="13234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" pitchFamily="2" charset="0"/>
                <a:cs typeface="Nikosh" pitchFamily="2" charset="0"/>
              </a:rPr>
              <a:t>আজকের পাঠ </a:t>
            </a:r>
            <a:endParaRPr lang="en-US" sz="8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Left-Right Arrow 2"/>
          <p:cNvSpPr/>
          <p:nvPr/>
        </p:nvSpPr>
        <p:spPr>
          <a:xfrm>
            <a:off x="990600" y="2286000"/>
            <a:ext cx="7010400" cy="3429000"/>
          </a:xfrm>
          <a:prstGeom prst="leftRightArrow">
            <a:avLst>
              <a:gd name="adj1" fmla="val 53820"/>
              <a:gd name="adj2" fmla="val 62096"/>
            </a:avLst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কারক (কর্তিকারক) </a:t>
            </a:r>
            <a:endParaRPr lang="en-US" sz="72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990600"/>
            <a:ext cx="3352800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" pitchFamily="2" charset="0"/>
                <a:cs typeface="Nikosh" pitchFamily="2" charset="0"/>
              </a:rPr>
              <a:t>শিক্ষণ ফল </a:t>
            </a:r>
            <a:endParaRPr lang="en-US" sz="7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3276600"/>
            <a:ext cx="6877928" cy="218521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3600" dirty="0" smtClean="0">
                <a:latin typeface="Nikosh" pitchFamily="2" charset="0"/>
                <a:cs typeface="Nikosh" pitchFamily="2" charset="0"/>
              </a:rPr>
              <a:t>এই পাঠ শেষে শিক্ষার্থীরা-</a:t>
            </a:r>
          </a:p>
          <a:p>
            <a:pPr algn="just">
              <a:buFont typeface="Wingdings" pitchFamily="2" charset="2"/>
              <a:buChar char="Ø"/>
            </a:pPr>
            <a:r>
              <a:rPr lang="bn-BD" sz="3600" dirty="0" smtClean="0">
                <a:latin typeface="Nikosh" pitchFamily="2" charset="0"/>
                <a:cs typeface="Nikosh" pitchFamily="2" charset="0"/>
              </a:rPr>
              <a:t> কর্তিকারকের সংজ্ঞা বলতে পারবে। </a:t>
            </a:r>
          </a:p>
          <a:p>
            <a:pPr algn="just">
              <a:buFont typeface="Wingdings" pitchFamily="2" charset="2"/>
              <a:buChar char="Ø"/>
            </a:pPr>
            <a:r>
              <a:rPr lang="bn-BD" sz="3200" dirty="0" smtClean="0">
                <a:latin typeface="Nikosh" pitchFamily="2" charset="0"/>
                <a:cs typeface="Nikosh" pitchFamily="2" charset="0"/>
              </a:rPr>
              <a:t> কর্তিকারক নির্ণয় করতে পারবে। </a:t>
            </a:r>
          </a:p>
          <a:p>
            <a:pPr algn="just">
              <a:buFont typeface="Wingdings" pitchFamily="2" charset="2"/>
              <a:buChar char="Ø"/>
            </a:pPr>
            <a:r>
              <a:rPr lang="bn-BD" sz="3200" smtClean="0">
                <a:latin typeface="Nikosh" pitchFamily="2" charset="0"/>
                <a:cs typeface="Nikosh" pitchFamily="2" charset="0"/>
              </a:rPr>
              <a:t> কর্তিকারকসহ </a:t>
            </a:r>
            <a:r>
              <a:rPr lang="bn-BD" sz="3200" dirty="0" smtClean="0">
                <a:latin typeface="Nikosh" pitchFamily="2" charset="0"/>
                <a:cs typeface="Nikosh" pitchFamily="2" charset="0"/>
              </a:rPr>
              <a:t>বিভক্তি নির্ণয় করতে পারবে। 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2743200" y="457200"/>
            <a:ext cx="3657600" cy="1143000"/>
          </a:xfrm>
          <a:prstGeom prst="downArrowCallout">
            <a:avLst>
              <a:gd name="adj1" fmla="val 32384"/>
              <a:gd name="adj2" fmla="val 43462"/>
              <a:gd name="adj3" fmla="val 43461"/>
              <a:gd name="adj4" fmla="val 47746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কারকের প্রকার ভেদ </a:t>
            </a:r>
            <a:endParaRPr lang="en-US" sz="40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3048000" y="1676400"/>
            <a:ext cx="3124200" cy="6096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১.কর্তৃকারক </a:t>
            </a:r>
            <a:endParaRPr lang="en-US" sz="32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048000" y="2373920"/>
            <a:ext cx="3200400" cy="6096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২.কর্মকারক  </a:t>
            </a:r>
            <a:endParaRPr lang="en-US" sz="32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048000" y="3048000"/>
            <a:ext cx="3276600" cy="6096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৩.করণকারক  </a:t>
            </a:r>
            <a:endParaRPr lang="en-US" sz="32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048000" y="3810000"/>
            <a:ext cx="3352800" cy="6096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৪.সম্প্রদান কারক  </a:t>
            </a:r>
            <a:endParaRPr lang="en-US" sz="32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048000" y="4572000"/>
            <a:ext cx="3352800" cy="6096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৫.অপাদান কারক  </a:t>
            </a:r>
            <a:endParaRPr lang="en-US" sz="32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963592" y="5257800"/>
            <a:ext cx="3581400" cy="6096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৬.অধিকরণ কারক  </a:t>
            </a:r>
            <a:endParaRPr lang="en-US" sz="32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</TotalTime>
  <Words>478</Words>
  <Application>Microsoft Office PowerPoint</Application>
  <PresentationFormat>On-screen Show (4:3)</PresentationFormat>
  <Paragraphs>81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Solstice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10</cp:revision>
  <dcterms:created xsi:type="dcterms:W3CDTF">2006-08-16T00:00:00Z</dcterms:created>
  <dcterms:modified xsi:type="dcterms:W3CDTF">2020-01-28T05:04:40Z</dcterms:modified>
</cp:coreProperties>
</file>