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alaybkg020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ircle/>
    <p:sndAc>
      <p:stSnd>
        <p:snd r:embed="rId2" name="applause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33400"/>
            <a:ext cx="35052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90800"/>
            <a:ext cx="77724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কর্মকারক কাকে বলে?  </a:t>
            </a:r>
          </a:p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কর্ম কারকের দুটি বাক্য বল বিভক্তিসহ।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838200"/>
            <a:ext cx="3505200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দলগত কাজ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895600"/>
            <a:ext cx="777240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কর্ম কারকের ষষ্ঠী ও সপ্তমী বিভক্তি ব্যবহার করে দুটি করে বাক্য লিখ। 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381000"/>
            <a:ext cx="26670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" pitchFamily="2" charset="0"/>
                <a:cs typeface="Nikosh" pitchFamily="2" charset="0"/>
              </a:rPr>
              <a:t>মুল্যায়ন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200400"/>
            <a:ext cx="82296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3600" u="sng" dirty="0" smtClean="0">
                <a:latin typeface="Nikosh" pitchFamily="2" charset="0"/>
                <a:cs typeface="Nikosh" pitchFamily="2" charset="0"/>
              </a:rPr>
              <a:t>পুলিশ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ডাক, আমি </a:t>
            </a:r>
            <a:r>
              <a:rPr lang="bn-BD" sz="3600" u="sng" dirty="0" smtClean="0">
                <a:latin typeface="Nikosh" pitchFamily="2" charset="0"/>
                <a:cs typeface="Nikosh" pitchFamily="2" charset="0"/>
              </a:rPr>
              <a:t>বই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পড়ি, অমর </a:t>
            </a:r>
            <a:r>
              <a:rPr lang="bn-BD" sz="3600" u="sng" dirty="0" smtClean="0">
                <a:latin typeface="Nikosh" pitchFamily="2" charset="0"/>
                <a:cs typeface="Nikosh" pitchFamily="2" charset="0"/>
              </a:rPr>
              <a:t>সমরকে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টাকা দিয়েছে, </a:t>
            </a:r>
            <a:r>
              <a:rPr lang="bn-BD" sz="3600" u="sng" dirty="0" smtClean="0">
                <a:latin typeface="Nikosh" pitchFamily="2" charset="0"/>
                <a:cs typeface="Nikosh" pitchFamily="2" charset="0"/>
              </a:rPr>
              <a:t>খোদার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আদেশ পালন কর, জিজ্ঞাসিব </a:t>
            </a:r>
            <a:r>
              <a:rPr lang="bn-BD" sz="3600" u="sng" dirty="0" smtClean="0">
                <a:latin typeface="Nikosh" pitchFamily="2" charset="0"/>
                <a:cs typeface="Nikosh" pitchFamily="2" charset="0"/>
              </a:rPr>
              <a:t>জনে জনে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।   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905000"/>
            <a:ext cx="64770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নিচের বাক্যগুলো দ্বারা বিভক্তি নির্ণয় কর 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066800"/>
            <a:ext cx="3810000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4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276600"/>
            <a:ext cx="7620000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" pitchFamily="2" charset="0"/>
                <a:cs typeface="Nikosh" pitchFamily="2" charset="0"/>
              </a:rPr>
              <a:t>কর্ম কারকের বিভিন্ন বিভক্তির প্রয়োগ দেখিয়ে ০৫ টি বাক্য তৈরী করে নিয়ে আসবে।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914400"/>
            <a:ext cx="6400800" cy="4634754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590800" y="2667000"/>
            <a:ext cx="38862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5400" smtClean="0">
                <a:latin typeface="Nikosh" pitchFamily="2" charset="0"/>
                <a:cs typeface="Nikosh" pitchFamily="2" charset="0"/>
              </a:rPr>
              <a:t>সবাইকে </a:t>
            </a:r>
            <a:r>
              <a:rPr lang="bn-BD" sz="5400" dirty="0" smtClean="0">
                <a:latin typeface="Nikosh" pitchFamily="2" charset="0"/>
                <a:cs typeface="Nikosh" pitchFamily="2" charset="0"/>
              </a:rPr>
              <a:t>ধন্যবাদ </a:t>
            </a:r>
            <a:endParaRPr lang="en-US" sz="5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Address: 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2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12954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352800"/>
            <a:ext cx="6858000" cy="19389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বাংলা ব্যাকরণ</a:t>
            </a: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নবম ও দশম  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০৪ (চার)</a:t>
            </a: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র্মকার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04800"/>
            <a:ext cx="2743200" cy="214312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3" name="Picture 2" descr="কর্মকারক-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04800"/>
            <a:ext cx="2847975" cy="21336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4" name="Picture 3" descr="কর্মকারক-২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581400"/>
            <a:ext cx="2895600" cy="21336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Picture 4" descr="কর্মকারক-৩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3581400"/>
            <a:ext cx="2971800" cy="200977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457200" y="2667000"/>
            <a:ext cx="27432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ছেলেটিকে বিছানায় শোয়াও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2590800"/>
            <a:ext cx="28956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পাপকে ঘৃণা কর পাপীকে নয়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867400"/>
            <a:ext cx="27432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" pitchFamily="2" charset="0"/>
                <a:cs typeface="Nikosh" pitchFamily="2" charset="0"/>
              </a:rPr>
              <a:t>আমি বই পড়ি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5715000"/>
            <a:ext cx="27432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" pitchFamily="2" charset="0"/>
                <a:cs typeface="Nikosh" pitchFamily="2" charset="0"/>
              </a:rPr>
              <a:t>আমাকে একটি কলম দাও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র্মকারক-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685800"/>
            <a:ext cx="2409825" cy="189547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3" name="Picture 2" descr="কর্মকারক-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838200"/>
            <a:ext cx="2857500" cy="18288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4" name="Picture 3" descr="কর্মকারক-৬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4038600"/>
            <a:ext cx="2619375" cy="174307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066800" y="2819400"/>
            <a:ext cx="27432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" pitchFamily="2" charset="0"/>
                <a:cs typeface="Nikosh" pitchFamily="2" charset="0"/>
              </a:rPr>
              <a:t>আমি তাকে চিনি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819400"/>
            <a:ext cx="27432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" pitchFamily="2" charset="0"/>
                <a:cs typeface="Nikosh" pitchFamily="2" charset="0"/>
              </a:rPr>
              <a:t>দেশের সেবা কর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5943600"/>
            <a:ext cx="274320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" pitchFamily="2" charset="0"/>
                <a:cs typeface="Nikosh" pitchFamily="2" charset="0"/>
              </a:rPr>
              <a:t>আমায় ক্ষমা কর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914400"/>
            <a:ext cx="3505200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219200" y="2438400"/>
            <a:ext cx="6705600" cy="3657600"/>
          </a:xfrm>
          <a:prstGeom prst="leftRightArrow">
            <a:avLst>
              <a:gd name="adj1" fmla="val 53820"/>
              <a:gd name="adj2" fmla="val 62096"/>
            </a:avLst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কারক  (কর্মকারক)</a:t>
            </a:r>
            <a:endParaRPr lang="en-US" sz="72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990600"/>
            <a:ext cx="335280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" pitchFamily="2" charset="0"/>
                <a:cs typeface="Nikosh" pitchFamily="2" charset="0"/>
              </a:rPr>
              <a:t>শিক্ষণ ফল </a:t>
            </a:r>
            <a:endParaRPr lang="en-US" sz="7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276600"/>
            <a:ext cx="6877928" cy="218521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BD" sz="3600" dirty="0" smtClean="0">
                <a:latin typeface="Nikosh" pitchFamily="2" charset="0"/>
                <a:cs typeface="Nikosh" pitchFamily="2" charset="0"/>
              </a:rPr>
              <a:t>এই পাঠ শেষে শিক্ষার্থীরা-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 কর্মকারকের সংজ্ঞা বলতে পারবে।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কর্মকারক নির্ণয় করতে পারবে। </a:t>
            </a:r>
          </a:p>
          <a:p>
            <a:pPr algn="just">
              <a:buFont typeface="Wingdings" pitchFamily="2" charset="2"/>
              <a:buChar char="Ø"/>
            </a:pPr>
            <a:r>
              <a:rPr lang="bn-BD" sz="3200" dirty="0" smtClean="0">
                <a:latin typeface="Nikosh" pitchFamily="2" charset="0"/>
                <a:cs typeface="Nikosh" pitchFamily="2" charset="0"/>
              </a:rPr>
              <a:t> কর্মকারকসহ বিভক্তি নির্ণয় করতে পারবে। </a:t>
            </a: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457200"/>
            <a:ext cx="7467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আজ আমরা কর্মকারক সম্পর্কে বিস্তারিত জানব  </a:t>
            </a:r>
            <a:endParaRPr lang="en-US" sz="4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41580"/>
            <a:ext cx="8229600" cy="5016758"/>
          </a:xfrm>
          <a:prstGeom prst="rect">
            <a:avLst/>
          </a:prstGeom>
          <a:solidFill>
            <a:schemeClr val="accent5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" pitchFamily="2" charset="0"/>
                <a:cs typeface="Nikosh" pitchFamily="2" charset="0"/>
              </a:rPr>
              <a:t>সংজ্ঞাঃ ক্রিয়াকে ‘কি’ বা ‘কাকে’ দ্বারা প্রশ্ন করলে যে উত্তর পাওয়া যায়, তাই কর্তৃকারক। যেমন-</a:t>
            </a:r>
          </a:p>
          <a:p>
            <a:pPr marL="514350" indent="-514350"/>
            <a:endParaRPr lang="bn-BD" sz="3200" dirty="0" smtClean="0">
              <a:latin typeface="Nikosh" pitchFamily="2" charset="0"/>
              <a:cs typeface="Nikosh" pitchFamily="2" charset="0"/>
            </a:endParaRP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১. ছেলেটিকে বিছানায় শোয়াও।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  প্রশ্নঃ কাকে বিছানায় শোয়াও? 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         উত্তরঃ ছেলেটিকে 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২. পাপকে ঘৃণা কর পাপীকে নয়। 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    প্রশ্নঃ কাকে ঘৃণা কর</a:t>
            </a:r>
          </a:p>
          <a:p>
            <a:pPr marL="514350" indent="-514350"/>
            <a:r>
              <a:rPr lang="bn-BD" sz="3200" dirty="0" smtClean="0">
                <a:latin typeface="Nikosh" pitchFamily="2" charset="0"/>
                <a:cs typeface="Nikosh" pitchFamily="2" charset="0"/>
              </a:rPr>
              <a:t>                  উত্তরঃ পাপকে  </a:t>
            </a:r>
          </a:p>
          <a:p>
            <a:pPr marL="514350" indent="-514350"/>
            <a:endParaRPr lang="bn-BD" sz="3200" dirty="0" smtClean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কর্মকারক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2522808"/>
            <a:ext cx="2286000" cy="176212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Picture 4" descr="কর্মকারক-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572000"/>
            <a:ext cx="2438400" cy="18288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28600"/>
            <a:ext cx="7467600" cy="838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কর্ম কারকে বিভিন্ন বিভক্তির প্রয়োগ দেখানো হলঃ </a:t>
            </a:r>
          </a:p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(আমরা পূর্বের ক্লাশে বিভক্তি সম্পর্কে জেনেছি)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0704"/>
            <a:ext cx="8153400" cy="538609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প্রথমা শূন্য বিভক্তিঃ আমাকে একটি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কলম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দাও। 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(‘অ’ বা শূণ্য বিভক্তি) 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দ্বিতীয়া বিভক্তিঃ আমি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তাকে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চিনি।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(‘কে’ দ্বিতীয় বেভক্তি) </a:t>
            </a:r>
          </a:p>
          <a:p>
            <a:endParaRPr lang="bn-BD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ষষ্ঠী বিভক্তিঃ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দেশের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সেবা কর। 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(‘র’ ষষ্ঠী বিভক্তি) </a:t>
            </a:r>
          </a:p>
          <a:p>
            <a:endParaRPr lang="bn-BD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সপ্তমী বিভক্তঃ </a:t>
            </a:r>
            <a:r>
              <a:rPr lang="bn-BD" sz="3600" u="sng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আমায়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 ক্ষমা কর।</a:t>
            </a:r>
          </a:p>
          <a:p>
            <a:r>
              <a:rPr lang="bn-BD" sz="3600" dirty="0" smtClean="0">
                <a:latin typeface="Nikosh" pitchFamily="2" charset="0"/>
                <a:cs typeface="Nikosh" pitchFamily="2" charset="0"/>
              </a:rPr>
              <a:t>(‘য়’ সপ্তমী বিভক্তি) </a:t>
            </a:r>
          </a:p>
        </p:txBody>
      </p:sp>
      <p:pic>
        <p:nvPicPr>
          <p:cNvPr id="4" name="Picture 3" descr="কর্মকারক-৪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2362200"/>
            <a:ext cx="1571625" cy="9906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5" name="Picture 4" descr="কর্মকারক-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810000"/>
            <a:ext cx="1562100" cy="9906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6" name="Picture 5" descr="কর্মকারক-৬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5334000"/>
            <a:ext cx="1600200" cy="990600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  <p:pic>
        <p:nvPicPr>
          <p:cNvPr id="7" name="Picture 6" descr="কর্মকারক-৩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1295400"/>
            <a:ext cx="1295400" cy="1323975"/>
          </a:xfrm>
          <a:prstGeom prst="rect">
            <a:avLst/>
          </a:prstGeo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</TotalTime>
  <Words>297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5</cp:revision>
  <dcterms:created xsi:type="dcterms:W3CDTF">2006-08-16T00:00:00Z</dcterms:created>
  <dcterms:modified xsi:type="dcterms:W3CDTF">2020-01-27T09:25:29Z</dcterms:modified>
</cp:coreProperties>
</file>