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malaybkg0202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কদম ফু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624137"/>
            <a:ext cx="5334000" cy="2786063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2133600" y="685800"/>
            <a:ext cx="45720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sz="8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zoom/>
    <p:sndAc>
      <p:stSnd>
        <p:snd r:embed="rId2" name="applause.wav" builtIn="1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229600" cy="6247864"/>
          </a:xfrm>
          <a:prstGeom prst="rect">
            <a:avLst/>
          </a:prstGeom>
          <a:solidFill>
            <a:schemeClr val="accent5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bn-BD" sz="2800" dirty="0" smtClean="0">
                <a:latin typeface="Nikosh" pitchFamily="2" charset="0"/>
                <a:cs typeface="Nikosh" pitchFamily="2" charset="0"/>
              </a:rPr>
              <a:t>১.কালাধিকরণঃ যে সময়ে বা কালে ক্রিয়া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সম্পাদিত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হয়, তাকে কালাধিকরণ বলে। যেমন-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বসন্তে কোকিল ডাকে </a:t>
            </a:r>
          </a:p>
          <a:p>
            <a:pPr marL="514350" indent="-514350" algn="just"/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pPr marL="514350" indent="-514350" algn="just"/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pPr marL="514350" indent="-514350" algn="just"/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pPr marL="514350" indent="-514350" algn="just"/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pPr marL="514350" indent="-514350" algn="just"/>
            <a:r>
              <a:rPr lang="bn-BD" sz="2800" dirty="0" smtClean="0">
                <a:latin typeface="Nikosh" pitchFamily="2" charset="0"/>
                <a:cs typeface="Nikosh" pitchFamily="2" charset="0"/>
              </a:rPr>
              <a:t>২. স্থানাধিকরণঃ ক্রিয়া যে স্থানে সম্পন্ন হয়, তাকে স্থানাধিকরণ বলে। যেমন-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বাংলাদেশের লোকসংখ্যা অন্যান্য দেশের তুলনায় বেশি। </a:t>
            </a:r>
          </a:p>
          <a:p>
            <a:pPr marL="514350" indent="-514350" algn="just"/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pPr marL="514350" indent="-514350" algn="just"/>
            <a:endParaRPr lang="bn-BD" sz="3200" dirty="0" smtClean="0">
              <a:latin typeface="Nikosh" pitchFamily="2" charset="0"/>
              <a:cs typeface="Nikosh" pitchFamily="2" charset="0"/>
            </a:endParaRPr>
          </a:p>
          <a:p>
            <a:pPr marL="514350" indent="-514350" algn="just"/>
            <a:endParaRPr lang="bn-BD" sz="3200" dirty="0" smtClean="0">
              <a:latin typeface="Nikosh" pitchFamily="2" charset="0"/>
              <a:cs typeface="Nikosh" pitchFamily="2" charset="0"/>
            </a:endParaRPr>
          </a:p>
          <a:p>
            <a:pPr marL="514350" indent="-514350" algn="just"/>
            <a:endParaRPr lang="bn-BD" sz="2800" dirty="0" smtClean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অধিকরণ কারক বসন্তে কোকি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447800"/>
            <a:ext cx="2466975" cy="18478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Picture 3" descr="স্থানাধিকরণ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724400"/>
            <a:ext cx="2762250" cy="16573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229600" cy="6124754"/>
          </a:xfrm>
          <a:prstGeom prst="rect">
            <a:avLst/>
          </a:prstGeom>
          <a:solidFill>
            <a:schemeClr val="accent5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514350" indent="-514350" algn="just">
              <a:buFont typeface="Wingdings" pitchFamily="2" charset="2"/>
              <a:buChar char="Ø"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স্থানাধিকরণ তিন ভাগে বিভক্ত। যথাঃ (ক) ঐকদেশিক (খ) অভিব্যপন (গ) বৈষয়িক </a:t>
            </a:r>
          </a:p>
          <a:p>
            <a:pPr marL="514350" indent="-514350" algn="just"/>
            <a:r>
              <a:rPr lang="bn-BD" sz="2400" dirty="0" smtClean="0">
                <a:latin typeface="Nikosh" pitchFamily="2" charset="0"/>
                <a:cs typeface="Nikosh" pitchFamily="2" charset="0"/>
              </a:rPr>
              <a:t>(ক) ঐকদেশিয়ঃ বিরাট স্থানের যেকোন অংশে ক্রিয়া সংগঠিত হলে, তাকে ঐকদেশিক অধিকরণ কারক বলে। যেমন- 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নদীতে মাছ আছে।  </a:t>
            </a:r>
          </a:p>
          <a:p>
            <a:pPr marL="514350" indent="-514350" algn="just"/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 marL="514350" indent="-514350" algn="just"/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 marL="514350" indent="-514350" algn="just"/>
            <a:r>
              <a:rPr lang="bn-BD" sz="2400" dirty="0" smtClean="0">
                <a:latin typeface="Nikosh" pitchFamily="2" charset="0"/>
                <a:cs typeface="Nikosh" pitchFamily="2" charset="0"/>
              </a:rPr>
              <a:t>(খ) অভিব্যাপনঃ ক্রিয়া সব স্থানে বা জায়গাতে অবস্থান করলে তাকে অভিব্যাপন বলে। যেমন-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 তিলে তৈল আছে। </a:t>
            </a:r>
          </a:p>
          <a:p>
            <a:pPr marL="514350" indent="-514350" algn="just"/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 marL="514350" indent="-514350" algn="just"/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 marL="514350" indent="-514350" algn="just"/>
            <a:r>
              <a:rPr lang="bn-BD" sz="2400" dirty="0" smtClean="0">
                <a:latin typeface="Nikosh" pitchFamily="2" charset="0"/>
                <a:cs typeface="Nikosh" pitchFamily="2" charset="0"/>
              </a:rPr>
              <a:t>(গ) বৈষয়িকঃ কোন বিষয়ে বিশেষ গুন, কোন দক্ষতা বা ক্ষমতা থাকলে সেখানে বৈষয়িক আধারাধিকরণ হয়। যেমন- 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 মিতু ইংরেজিতে ভাল। </a:t>
            </a:r>
          </a:p>
          <a:p>
            <a:pPr marL="514350" indent="-514350" algn="just"/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pPr marL="514350" indent="-514350" algn="just"/>
            <a:endParaRPr lang="bn-BD" sz="2800" dirty="0" smtClean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অধিকরণ কারক-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219200"/>
            <a:ext cx="2562225" cy="13716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Picture 3" descr="অধিকরণ কারক মিতু ইংরেজিতে ভা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012" y="4953000"/>
            <a:ext cx="2543175" cy="141922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Picture 4" descr="অপাদান কারক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971800"/>
            <a:ext cx="2619375" cy="136207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752600"/>
            <a:ext cx="7696200" cy="4278094"/>
          </a:xfrm>
          <a:prstGeom prst="rect">
            <a:avLst/>
          </a:prstGeom>
          <a:solidFill>
            <a:schemeClr val="accent5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bn-BD" sz="3600" dirty="0" smtClean="0">
                <a:latin typeface="Nikosh" pitchFamily="2" charset="0"/>
                <a:cs typeface="Nikosh" pitchFamily="2" charset="0"/>
              </a:rPr>
              <a:t>৩. ভাবাধিকরণঃ  একটি ক্রিয়া অন্য ক্রিয়ার ওপর নির্ভর করলে তাকে ভাবাধিকরণ কারক বলে। যেমন- 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 সূর্যোদয়ে অন্ধকার দূরীভূত হয়। </a:t>
            </a:r>
          </a:p>
          <a:p>
            <a:pPr marL="514350" indent="-514350" algn="just"/>
            <a:endParaRPr lang="bn-BD" sz="3600" dirty="0" smtClean="0">
              <a:latin typeface="Nikosh" pitchFamily="2" charset="0"/>
              <a:cs typeface="Nikosh" pitchFamily="2" charset="0"/>
            </a:endParaRPr>
          </a:p>
          <a:p>
            <a:pPr marL="514350" indent="-514350" algn="just"/>
            <a:endParaRPr lang="bn-BD" sz="3600" dirty="0" smtClean="0">
              <a:latin typeface="Nikosh" pitchFamily="2" charset="0"/>
              <a:cs typeface="Nikosh" pitchFamily="2" charset="0"/>
            </a:endParaRPr>
          </a:p>
          <a:p>
            <a:pPr marL="514350" indent="-514350" algn="just"/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pPr marL="514350" indent="-514350" algn="just"/>
            <a:endParaRPr lang="bn-BD" sz="2800" dirty="0" smtClean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কালাধিকরণ-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038600"/>
            <a:ext cx="3276600" cy="172402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8600"/>
            <a:ext cx="74676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অধিকরণ কারকে বিভিন্ন বিভক্তির প্রয়োগ দেখানো হলঃ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(আমরা পূর্বের ক্লাশে বিভক্তি সম্পর্কে জেনেছি)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92228"/>
            <a:ext cx="8153400" cy="5509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bn-BD" sz="36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প্রথমা শূন্য বিভক্তিঃ বাবা </a:t>
            </a:r>
            <a:r>
              <a:rPr lang="bn-BD" sz="2800" b="1" u="sng" dirty="0" smtClean="0">
                <a:latin typeface="Nikosh" pitchFamily="2" charset="0"/>
                <a:cs typeface="Nikosh" pitchFamily="2" charset="0"/>
              </a:rPr>
              <a:t>বাড়ি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নেই।  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(‘ই’ বা শূণ্য বিভক্তি) </a:t>
            </a:r>
          </a:p>
          <a:p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দ্বিতীয়া বিভক্তিঃ হৃদয় আমার নাচিছে </a:t>
            </a:r>
            <a:r>
              <a:rPr lang="bn-BD" sz="2800" b="1" u="sng" dirty="0" smtClean="0">
                <a:latin typeface="Nikosh" pitchFamily="2" charset="0"/>
                <a:cs typeface="Nikosh" pitchFamily="2" charset="0"/>
              </a:rPr>
              <a:t>আজিকে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(‘কে’ দ্বিতীয়া বিভক্তি) 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তৃতীয়া বিভক্তিঃ </a:t>
            </a:r>
            <a:r>
              <a:rPr lang="bn-BD" sz="2800" b="1" u="sng" dirty="0" smtClean="0">
                <a:latin typeface="Nikosh" pitchFamily="2" charset="0"/>
                <a:cs typeface="Nikosh" pitchFamily="2" charset="0"/>
              </a:rPr>
              <a:t>বাড়ির পাশ দিয়ে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রাস্তাটি গেছে। 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(‘দিয়ে’ তৃতীয়া বিভক্তি)   </a:t>
            </a:r>
            <a:endParaRPr lang="bn-BD" sz="3600" dirty="0" smtClean="0">
              <a:latin typeface="Nikosh" pitchFamily="2" charset="0"/>
              <a:cs typeface="Nikosh" pitchFamily="2" charset="0"/>
            </a:endParaRPr>
          </a:p>
          <a:p>
            <a:endParaRPr lang="bn-BD" sz="3600" dirty="0" smtClean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2" descr="C:\Users\Dell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495800"/>
            <a:ext cx="2857500" cy="1828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5" name="Picture 3" descr="C:\Users\Dell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057401"/>
            <a:ext cx="2619375" cy="1676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92228"/>
            <a:ext cx="8153400" cy="46474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bn-BD" sz="3600" dirty="0" smtClean="0">
              <a:latin typeface="Nikosh" pitchFamily="2" charset="0"/>
              <a:cs typeface="Nikosh" pitchFamily="2" charset="0"/>
            </a:endParaRPr>
          </a:p>
          <a:p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পঞ্চমী বিভক্তিঃ </a:t>
            </a:r>
            <a:r>
              <a:rPr lang="bn-BD" sz="2800" b="1" u="sng" dirty="0" smtClean="0">
                <a:latin typeface="Nikosh" pitchFamily="2" charset="0"/>
                <a:cs typeface="Nikosh" pitchFamily="2" charset="0"/>
              </a:rPr>
              <a:t>বাড়ি হতে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স্টেশন দেখা যায়।  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(‘হতে’ তৃতীয়া বিভক্তি) </a:t>
            </a:r>
          </a:p>
          <a:p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সপ্তমী বিভক্তিঃ </a:t>
            </a:r>
            <a:r>
              <a:rPr lang="bn-BD" sz="2800" b="1" u="sng" dirty="0" smtClean="0">
                <a:latin typeface="Nikosh" pitchFamily="2" charset="0"/>
                <a:cs typeface="Nikosh" pitchFamily="2" charset="0"/>
              </a:rPr>
              <a:t>পুকুরে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মাছ আছে। 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(‘র’ সপ্তমী বিভক্তি)  </a:t>
            </a:r>
            <a:endParaRPr lang="bn-BD" sz="3600" dirty="0" smtClean="0">
              <a:latin typeface="Nikosh" pitchFamily="2" charset="0"/>
              <a:cs typeface="Nikosh" pitchFamily="2" charset="0"/>
            </a:endParaRPr>
          </a:p>
          <a:p>
            <a:endParaRPr lang="bn-BD" sz="3600" dirty="0" smtClean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4" descr="C:\Users\Dell\Desktop\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133600"/>
            <a:ext cx="2952750" cy="15525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4" name="Picture 5" descr="C:\Users\Dell\Desktop\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038600"/>
            <a:ext cx="2971800" cy="1524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33400"/>
            <a:ext cx="35052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" pitchFamily="2" charset="0"/>
                <a:cs typeface="Nikosh" pitchFamily="2" charset="0"/>
              </a:rPr>
              <a:t>একক কাজ 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743200"/>
            <a:ext cx="77724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 অধিকরণ কারক কাকে বলে?  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  অধিকরণ কারক কতপ্রকার ও কী কী? 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838200"/>
            <a:ext cx="35052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" pitchFamily="2" charset="0"/>
                <a:cs typeface="Nikosh" pitchFamily="2" charset="0"/>
              </a:rPr>
              <a:t>দলগত কাজ 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95600"/>
            <a:ext cx="77724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 কালাধিকরণ, আধারাধিকরণ, ভাবাধিকরণ কারকের একটি করে উদাহরণ দাও। 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381000"/>
            <a:ext cx="2667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" pitchFamily="2" charset="0"/>
                <a:cs typeface="Nikosh" pitchFamily="2" charset="0"/>
              </a:rPr>
              <a:t>মুল্যায়ন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200400"/>
            <a:ext cx="8229600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 শুক্রবার স্কুল ছুটি থাকে, ঘরেতে ভ্রমর এল, বনে বাঘ থাকে, তিলে তৈল আছে, পড়াশুনায় তার জুড়ি নেই, কান্নায় শোক মন্দীভূত হয়।  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0010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নিচের বাক্যগুলো দ্বারা কারক ও বিভক্তি নির্ণয় কর 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914400"/>
            <a:ext cx="3810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" pitchFamily="2" charset="0"/>
                <a:cs typeface="Nikosh" pitchFamily="2" charset="0"/>
              </a:rPr>
              <a:t>বাড়ির কাজ 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352800"/>
            <a:ext cx="76200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" pitchFamily="2" charset="0"/>
                <a:cs typeface="Nikosh" pitchFamily="2" charset="0"/>
              </a:rPr>
              <a:t>অধিকরণ কারকের সমস্ত বিভক্তির প্রয়োগ </a:t>
            </a:r>
            <a:r>
              <a:rPr lang="bn-BD" sz="3200" smtClean="0">
                <a:latin typeface="Nikosh" pitchFamily="2" charset="0"/>
                <a:cs typeface="Nikosh" pitchFamily="2" charset="0"/>
              </a:rPr>
              <a:t>দেখিয়ে ০৭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টি বাক্য তৈরী করে নিয়ে আসবে।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914400"/>
            <a:ext cx="6400800" cy="4634754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90800" y="2667000"/>
            <a:ext cx="38862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" pitchFamily="2" charset="0"/>
                <a:cs typeface="Nikosh" pitchFamily="2" charset="0"/>
              </a:rPr>
              <a:t>সবাইকে </a:t>
            </a:r>
            <a:r>
              <a:rPr lang="bn-BD" sz="5400" dirty="0" smtClean="0">
                <a:latin typeface="Nikosh" pitchFamily="2" charset="0"/>
                <a:cs typeface="Nikosh" pitchFamily="2" charset="0"/>
              </a:rPr>
              <a:t>ধন্যবাদ 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457200"/>
            <a:ext cx="381000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শিক্ষক পরিচিতি</a:t>
            </a:r>
            <a:endParaRPr lang="bn-BD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7086600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" pitchFamily="2" charset="0"/>
                <a:cs typeface="Nikosh" pitchFamily="2" charset="0"/>
              </a:rPr>
              <a:t>মলয় বল্লভ</a:t>
            </a:r>
          </a:p>
          <a:p>
            <a:pPr algn="ctr"/>
            <a:r>
              <a:rPr lang="bn-BD" sz="4800" dirty="0" smtClean="0">
                <a:latin typeface="Nikosh" pitchFamily="2" charset="0"/>
                <a:cs typeface="Nikosh" pitchFamily="2" charset="0"/>
              </a:rPr>
              <a:t>সহকারী শিক্ষক (কম্পিউটার শিক্ষা)</a:t>
            </a:r>
          </a:p>
          <a:p>
            <a:pPr algn="ctr"/>
            <a:r>
              <a:rPr lang="bn-BD" sz="4800" dirty="0" smtClean="0">
                <a:latin typeface="Nikosh" pitchFamily="2" charset="0"/>
                <a:cs typeface="Nikosh" pitchFamily="2" charset="0"/>
              </a:rPr>
              <a:t>বি,ডি,সি,এইচ,মাধ্যমিক বিদ্যালয়</a:t>
            </a:r>
          </a:p>
          <a:p>
            <a:pPr algn="ctr"/>
            <a:r>
              <a:rPr lang="bn-BD" sz="4800" dirty="0" smtClean="0">
                <a:latin typeface="Nikosh" pitchFamily="2" charset="0"/>
                <a:cs typeface="Nikosh" pitchFamily="2" charset="0"/>
              </a:rPr>
              <a:t>মুলাদী,বরিশাল।</a:t>
            </a:r>
          </a:p>
          <a:p>
            <a:pPr algn="ctr"/>
            <a:r>
              <a:rPr lang="en-US" sz="28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Email Address: </a:t>
            </a:r>
            <a:r>
              <a:rPr lang="en-US" sz="2800" dirty="0" smtClean="0">
                <a:solidFill>
                  <a:srgbClr val="33CC33"/>
                </a:solidFill>
                <a:latin typeface="Nikosh" pitchFamily="2" charset="0"/>
                <a:cs typeface="Nikosh" pitchFamily="2" charset="0"/>
              </a:rPr>
              <a:t>malayballav1981</a:t>
            </a:r>
            <a:r>
              <a:rPr lang="en-US" sz="2800" dirty="0" smtClean="0">
                <a:solidFill>
                  <a:srgbClr val="33CC33"/>
                </a:solidFill>
                <a:latin typeface="Nikosh" pitchFamily="2" charset="0"/>
                <a:cs typeface="Nikosh" pitchFamily="2" charset="0"/>
                <a:hlinkClick r:id="rId2"/>
              </a:rPr>
              <a:t>@gmail.com</a:t>
            </a:r>
            <a:endParaRPr lang="en-US" sz="2800" dirty="0" smtClean="0">
              <a:solidFill>
                <a:srgbClr val="33CC33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Cell No. 01725671171.</a:t>
            </a:r>
          </a:p>
        </p:txBody>
      </p:sp>
      <p:pic>
        <p:nvPicPr>
          <p:cNvPr id="4" name="Picture 3" descr="017256711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04800"/>
            <a:ext cx="20574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1295400"/>
            <a:ext cx="3810000" cy="990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 পরিচিতি</a:t>
            </a:r>
            <a:endParaRPr lang="bn-BD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352800"/>
            <a:ext cx="6858000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বিষয়ঃ বাংলা ব্যাকরণ</a:t>
            </a:r>
          </a:p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শ্রেণীঃ নবম ও দশম  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অধ্যায়ঃ ০৪ (চার)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অধিকরণ কার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2762250" cy="16573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 descr="অধিকরণ কারক-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8600"/>
            <a:ext cx="2619375" cy="174307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Picture 3" descr="কালাধিকরণ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343400"/>
            <a:ext cx="2847975" cy="16002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Picture 4" descr="ভাবাধিকরণ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4484916"/>
            <a:ext cx="2876550" cy="159067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8600" y="2035632"/>
            <a:ext cx="28194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সন্ধায় সূর্য অস্ত যায়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2137230"/>
            <a:ext cx="28194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বাগানে ফুল ফুটেছে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172200"/>
            <a:ext cx="28194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বসন্তকালে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ফুল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ফোটে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6218668"/>
            <a:ext cx="28194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সন্ধায় সূর্য অস্ত যায়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 descr="অধিকরণ কারক বসন্তে কোকিল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2362200"/>
            <a:ext cx="2466975" cy="18478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791200" y="3276600"/>
            <a:ext cx="28194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বসন্তে কোকিল ডাকে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অধিকরণ কারক-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04800"/>
            <a:ext cx="2943225" cy="155257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 descr="কালাধিকরণ-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343400"/>
            <a:ext cx="2771775" cy="164782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Picture 3" descr="স্থানাধিকরণ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04800"/>
            <a:ext cx="2762250" cy="16573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Picture 4" descr="স্থানাধিকরণ-১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419600"/>
            <a:ext cx="2857500" cy="16002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Picture 5" descr="অধিকরণ কারক মিতু ইংরেজিতে ভাল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2438400"/>
            <a:ext cx="2543175" cy="180022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8600" y="2133600"/>
            <a:ext cx="3048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বাংলাদেশের লোকসংখ্যা বেশি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2015196"/>
            <a:ext cx="28194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" pitchFamily="2" charset="0"/>
                <a:cs typeface="Nikosh" pitchFamily="2" charset="0"/>
              </a:rPr>
              <a:t>নদীতে মাছ আছে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172200"/>
            <a:ext cx="3048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এশিয়া মহাদেশ সবচেয়ে বড়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6172200"/>
            <a:ext cx="3048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সূর্যোদয়ে অন্ধকার দূরীভূত হয়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3124200"/>
            <a:ext cx="27432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মিতু ইংরেজিতে ভাল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09600"/>
            <a:ext cx="43434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" pitchFamily="2" charset="0"/>
                <a:cs typeface="Nikosh" pitchFamily="2" charset="0"/>
              </a:rPr>
              <a:t>আজকের পাঠ </a:t>
            </a:r>
            <a:endParaRPr lang="en-US" sz="7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838200" y="2057400"/>
            <a:ext cx="7620000" cy="3733800"/>
          </a:xfrm>
          <a:prstGeom prst="leftRightArrow">
            <a:avLst>
              <a:gd name="adj1" fmla="val 53820"/>
              <a:gd name="adj2" fmla="val 62096"/>
            </a:avLst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কারক (অধিকরণ কারক)  </a:t>
            </a:r>
            <a:endParaRPr lang="en-US" sz="7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990600"/>
            <a:ext cx="33528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" pitchFamily="2" charset="0"/>
                <a:cs typeface="Nikosh" pitchFamily="2" charset="0"/>
              </a:rPr>
              <a:t>শিক্ষণ ফল </a:t>
            </a:r>
            <a:endParaRPr lang="en-US" sz="7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276600"/>
            <a:ext cx="6877928" cy="21852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" pitchFamily="2" charset="0"/>
                <a:cs typeface="Nikosh" pitchFamily="2" charset="0"/>
              </a:rPr>
              <a:t>এই পাঠ শেষে শিক্ষার্থীরা-</a:t>
            </a:r>
          </a:p>
          <a:p>
            <a:pPr algn="just">
              <a:buFont typeface="Wingdings" pitchFamily="2" charset="2"/>
              <a:buChar char="Ø"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অধিকরণ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কারকের সংজ্ঞা বলতে পারবে। </a:t>
            </a:r>
          </a:p>
          <a:p>
            <a:pPr algn="just">
              <a:buFont typeface="Wingdings" pitchFamily="2" charset="2"/>
              <a:buChar char="Ø"/>
            </a:pP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অধিকরণ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কারক নির্ণয় করতে পারবে। </a:t>
            </a:r>
          </a:p>
          <a:p>
            <a:pPr algn="just">
              <a:buFont typeface="Wingdings" pitchFamily="2" charset="2"/>
              <a:buChar char="Ø"/>
            </a:pP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অধিকরণ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কারকসহ বিভক্তি নির্ণয় করতে পারবে। 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57200"/>
            <a:ext cx="7467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আজ আমরা অধিকরণ কারক সম্পর্কে বিস্তারিত জানব  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8229600" cy="5016758"/>
          </a:xfrm>
          <a:prstGeom prst="rect">
            <a:avLst/>
          </a:prstGeom>
          <a:solidFill>
            <a:schemeClr val="accent5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" pitchFamily="2" charset="0"/>
                <a:cs typeface="Nikosh" pitchFamily="2" charset="0"/>
              </a:rPr>
              <a:t>সংজ্ঞাঃ ক্রিয়া সম্পন্ন হওয়ার জন্য স্থান, কাল ও বিষয়ের প্রয়োজন হয়। যে স্থানে, যে সময়ে বা যে বিষয়ে ক্রিয়া সম্পন্ন হয়, তাকে অধিকরণ কারক বলে। যেমন-  </a:t>
            </a:r>
          </a:p>
          <a:p>
            <a:pPr marL="514350" indent="-514350" algn="just"/>
            <a:r>
              <a:rPr lang="bn-BD" sz="3200" dirty="0" smtClean="0">
                <a:latin typeface="Nikosh" pitchFamily="2" charset="0"/>
                <a:cs typeface="Nikosh" pitchFamily="2" charset="0"/>
              </a:rPr>
              <a:t>১. সন্ধ্যায় সূর্য অস্ত যায়।  </a:t>
            </a:r>
          </a:p>
          <a:p>
            <a:pPr marL="514350" indent="-514350" algn="just"/>
            <a:r>
              <a:rPr lang="bn-BD" sz="3200" dirty="0" smtClean="0">
                <a:latin typeface="Nikosh" pitchFamily="2" charset="0"/>
                <a:cs typeface="Nikosh" pitchFamily="2" charset="0"/>
              </a:rPr>
              <a:t>(এখানে ‘কাল বা সমকে’ বোঝানো হয়েছে)  </a:t>
            </a:r>
          </a:p>
          <a:p>
            <a:pPr marL="514350" indent="-514350" algn="just"/>
            <a:endParaRPr lang="bn-BD" sz="3200" dirty="0" smtClean="0">
              <a:latin typeface="Nikosh" pitchFamily="2" charset="0"/>
              <a:cs typeface="Nikosh" pitchFamily="2" charset="0"/>
            </a:endParaRPr>
          </a:p>
          <a:p>
            <a:pPr marL="514350" indent="-514350" algn="just"/>
            <a:endParaRPr lang="bn-BD" sz="3200" dirty="0" smtClean="0">
              <a:latin typeface="Nikosh" pitchFamily="2" charset="0"/>
              <a:cs typeface="Nikosh" pitchFamily="2" charset="0"/>
            </a:endParaRPr>
          </a:p>
          <a:p>
            <a:pPr marL="514350" indent="-514350" algn="just"/>
            <a:r>
              <a:rPr lang="bn-BD" sz="3200" dirty="0" smtClean="0">
                <a:latin typeface="Nikosh" pitchFamily="2" charset="0"/>
                <a:cs typeface="Nikosh" pitchFamily="2" charset="0"/>
              </a:rPr>
              <a:t>২. বাগানে ফুল ফোটে।  </a:t>
            </a:r>
          </a:p>
          <a:p>
            <a:pPr marL="514350" indent="-514350" algn="just"/>
            <a:r>
              <a:rPr lang="bn-BD" sz="3200" dirty="0" smtClean="0">
                <a:latin typeface="Nikosh" pitchFamily="2" charset="0"/>
                <a:cs typeface="Nikosh" pitchFamily="2" charset="0"/>
              </a:rPr>
              <a:t>(এখানে ‘আধার বা স্থান’ বোঝানো হয়েছে)  </a:t>
            </a:r>
          </a:p>
          <a:p>
            <a:pPr marL="514350" indent="-514350" algn="just"/>
            <a:endParaRPr lang="bn-BD" sz="3200" dirty="0" smtClean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অধিকরণ কার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438400"/>
            <a:ext cx="2609850" cy="16573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Picture 4" descr="অধিকরণ কারক-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343400"/>
            <a:ext cx="2619375" cy="174307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514600" y="1371600"/>
            <a:ext cx="4191000" cy="1143000"/>
          </a:xfrm>
          <a:prstGeom prst="downArrowCallout">
            <a:avLst>
              <a:gd name="adj1" fmla="val 32384"/>
              <a:gd name="adj2" fmla="val 43462"/>
              <a:gd name="adj3" fmla="val 43461"/>
              <a:gd name="adj4" fmla="val 47746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অধিকরণ কারকের প্রকার ভেদ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0" y="2590800"/>
            <a:ext cx="3124200" cy="609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১.কালাধিকরণ 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971800" y="3352800"/>
            <a:ext cx="3200400" cy="609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২.আধারাধিকরণ  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95600" y="4114800"/>
            <a:ext cx="3276600" cy="609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৩.ভাবাধিকরণ  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</TotalTime>
  <Words>499</Words>
  <Application>Microsoft Office PowerPoint</Application>
  <PresentationFormat>On-screen Show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7</cp:revision>
  <dcterms:created xsi:type="dcterms:W3CDTF">2006-08-16T00:00:00Z</dcterms:created>
  <dcterms:modified xsi:type="dcterms:W3CDTF">2020-01-27T14:36:11Z</dcterms:modified>
</cp:coreProperties>
</file>