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59" r:id="rId4"/>
    <p:sldId id="260" r:id="rId5"/>
    <p:sldId id="261" r:id="rId6"/>
    <p:sldId id="262" r:id="rId7"/>
    <p:sldId id="263" r:id="rId8"/>
    <p:sldId id="276" r:id="rId9"/>
    <p:sldId id="277" r:id="rId10"/>
    <p:sldId id="264" r:id="rId11"/>
    <p:sldId id="265" r:id="rId12"/>
    <p:sldId id="266" r:id="rId13"/>
    <p:sldId id="267" r:id="rId14"/>
    <p:sldId id="268" r:id="rId15"/>
    <p:sldId id="269" r:id="rId16"/>
    <p:sldId id="270" r:id="rId17"/>
    <p:sldId id="271" r:id="rId18"/>
    <p:sldId id="273"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4476" autoAdjust="0"/>
  </p:normalViewPr>
  <p:slideViewPr>
    <p:cSldViewPr>
      <p:cViewPr varScale="1">
        <p:scale>
          <a:sx n="72" d="100"/>
          <a:sy n="72" d="100"/>
        </p:scale>
        <p:origin x="7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E103F4-41C5-48D7-A8E3-980B3DB52831}"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F75F-FE2F-4F7B-8A8F-C58553B91673}" type="slidenum">
              <a:rPr lang="en-US" smtClean="0"/>
              <a:t>‹#›</a:t>
            </a:fld>
            <a:endParaRPr lang="en-US"/>
          </a:p>
        </p:txBody>
      </p:sp>
    </p:spTree>
    <p:extLst>
      <p:ext uri="{BB962C8B-B14F-4D97-AF65-F5344CB8AC3E}">
        <p14:creationId xmlns:p14="http://schemas.microsoft.com/office/powerpoint/2010/main" val="425691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103F4-41C5-48D7-A8E3-980B3DB52831}"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F75F-FE2F-4F7B-8A8F-C58553B91673}" type="slidenum">
              <a:rPr lang="en-US" smtClean="0"/>
              <a:t>‹#›</a:t>
            </a:fld>
            <a:endParaRPr lang="en-US"/>
          </a:p>
        </p:txBody>
      </p:sp>
    </p:spTree>
    <p:extLst>
      <p:ext uri="{BB962C8B-B14F-4D97-AF65-F5344CB8AC3E}">
        <p14:creationId xmlns:p14="http://schemas.microsoft.com/office/powerpoint/2010/main" val="331660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103F4-41C5-48D7-A8E3-980B3DB52831}"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F75F-FE2F-4F7B-8A8F-C58553B91673}" type="slidenum">
              <a:rPr lang="en-US" smtClean="0"/>
              <a:t>‹#›</a:t>
            </a:fld>
            <a:endParaRPr lang="en-US"/>
          </a:p>
        </p:txBody>
      </p:sp>
    </p:spTree>
    <p:extLst>
      <p:ext uri="{BB962C8B-B14F-4D97-AF65-F5344CB8AC3E}">
        <p14:creationId xmlns:p14="http://schemas.microsoft.com/office/powerpoint/2010/main" val="2109232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103F4-41C5-48D7-A8E3-980B3DB52831}"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F75F-FE2F-4F7B-8A8F-C58553B91673}" type="slidenum">
              <a:rPr lang="en-US" smtClean="0"/>
              <a:t>‹#›</a:t>
            </a:fld>
            <a:endParaRPr lang="en-US"/>
          </a:p>
        </p:txBody>
      </p:sp>
    </p:spTree>
    <p:extLst>
      <p:ext uri="{BB962C8B-B14F-4D97-AF65-F5344CB8AC3E}">
        <p14:creationId xmlns:p14="http://schemas.microsoft.com/office/powerpoint/2010/main" val="85967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103F4-41C5-48D7-A8E3-980B3DB52831}"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F75F-FE2F-4F7B-8A8F-C58553B91673}" type="slidenum">
              <a:rPr lang="en-US" smtClean="0"/>
              <a:t>‹#›</a:t>
            </a:fld>
            <a:endParaRPr lang="en-US"/>
          </a:p>
        </p:txBody>
      </p:sp>
    </p:spTree>
    <p:extLst>
      <p:ext uri="{BB962C8B-B14F-4D97-AF65-F5344CB8AC3E}">
        <p14:creationId xmlns:p14="http://schemas.microsoft.com/office/powerpoint/2010/main" val="114374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E103F4-41C5-48D7-A8E3-980B3DB52831}"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F75F-FE2F-4F7B-8A8F-C58553B91673}" type="slidenum">
              <a:rPr lang="en-US" smtClean="0"/>
              <a:t>‹#›</a:t>
            </a:fld>
            <a:endParaRPr lang="en-US"/>
          </a:p>
        </p:txBody>
      </p:sp>
    </p:spTree>
    <p:extLst>
      <p:ext uri="{BB962C8B-B14F-4D97-AF65-F5344CB8AC3E}">
        <p14:creationId xmlns:p14="http://schemas.microsoft.com/office/powerpoint/2010/main" val="199359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E103F4-41C5-48D7-A8E3-980B3DB52831}"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1F75F-FE2F-4F7B-8A8F-C58553B91673}" type="slidenum">
              <a:rPr lang="en-US" smtClean="0"/>
              <a:t>‹#›</a:t>
            </a:fld>
            <a:endParaRPr lang="en-US"/>
          </a:p>
        </p:txBody>
      </p:sp>
    </p:spTree>
    <p:extLst>
      <p:ext uri="{BB962C8B-B14F-4D97-AF65-F5344CB8AC3E}">
        <p14:creationId xmlns:p14="http://schemas.microsoft.com/office/powerpoint/2010/main" val="1944160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E103F4-41C5-48D7-A8E3-980B3DB52831}"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1F75F-FE2F-4F7B-8A8F-C58553B91673}" type="slidenum">
              <a:rPr lang="en-US" smtClean="0"/>
              <a:t>‹#›</a:t>
            </a:fld>
            <a:endParaRPr lang="en-US"/>
          </a:p>
        </p:txBody>
      </p:sp>
    </p:spTree>
    <p:extLst>
      <p:ext uri="{BB962C8B-B14F-4D97-AF65-F5344CB8AC3E}">
        <p14:creationId xmlns:p14="http://schemas.microsoft.com/office/powerpoint/2010/main" val="207326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103F4-41C5-48D7-A8E3-980B3DB52831}"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1F75F-FE2F-4F7B-8A8F-C58553B91673}" type="slidenum">
              <a:rPr lang="en-US" smtClean="0"/>
              <a:t>‹#›</a:t>
            </a:fld>
            <a:endParaRPr lang="en-US"/>
          </a:p>
        </p:txBody>
      </p:sp>
    </p:spTree>
    <p:extLst>
      <p:ext uri="{BB962C8B-B14F-4D97-AF65-F5344CB8AC3E}">
        <p14:creationId xmlns:p14="http://schemas.microsoft.com/office/powerpoint/2010/main" val="411934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103F4-41C5-48D7-A8E3-980B3DB52831}"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F75F-FE2F-4F7B-8A8F-C58553B91673}" type="slidenum">
              <a:rPr lang="en-US" smtClean="0"/>
              <a:t>‹#›</a:t>
            </a:fld>
            <a:endParaRPr lang="en-US"/>
          </a:p>
        </p:txBody>
      </p:sp>
    </p:spTree>
    <p:extLst>
      <p:ext uri="{BB962C8B-B14F-4D97-AF65-F5344CB8AC3E}">
        <p14:creationId xmlns:p14="http://schemas.microsoft.com/office/powerpoint/2010/main" val="345037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103F4-41C5-48D7-A8E3-980B3DB52831}"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F75F-FE2F-4F7B-8A8F-C58553B91673}" type="slidenum">
              <a:rPr lang="en-US" smtClean="0"/>
              <a:t>‹#›</a:t>
            </a:fld>
            <a:endParaRPr lang="en-US"/>
          </a:p>
        </p:txBody>
      </p:sp>
    </p:spTree>
    <p:extLst>
      <p:ext uri="{BB962C8B-B14F-4D97-AF65-F5344CB8AC3E}">
        <p14:creationId xmlns:p14="http://schemas.microsoft.com/office/powerpoint/2010/main" val="4123456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103F4-41C5-48D7-A8E3-980B3DB52831}" type="datetimeFigureOut">
              <a:rPr lang="en-US" smtClean="0"/>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1F75F-FE2F-4F7B-8A8F-C58553B91673}" type="slidenum">
              <a:rPr lang="en-US" smtClean="0"/>
              <a:t>‹#›</a:t>
            </a:fld>
            <a:endParaRPr lang="en-US"/>
          </a:p>
        </p:txBody>
      </p:sp>
    </p:spTree>
    <p:extLst>
      <p:ext uri="{BB962C8B-B14F-4D97-AF65-F5344CB8AC3E}">
        <p14:creationId xmlns:p14="http://schemas.microsoft.com/office/powerpoint/2010/main" val="2832716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bn.wikipedia.org/w/index.php?title=%E0%A6%AE%E0%A7%87%E0%A6%9F%E0%A6%BE%E0%A6%AE%E0%A6%B0%E0%A7%8D%E0%A6%AB%E0%A6%BF%E0%A6%95_%E0%A6%AD%E0%A6%BE%E0%A6%87%E0%A6%B0%E0%A6%BE%E0%A6%B8%E0%A7%87&amp;action=edit&amp;redlink=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3248" y="1147815"/>
            <a:ext cx="7442762"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6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 name="Rectangle 1"/>
          <p:cNvSpPr/>
          <p:nvPr/>
        </p:nvSpPr>
        <p:spPr>
          <a:xfrm>
            <a:off x="743755" y="547650"/>
            <a:ext cx="8021748" cy="1200329"/>
          </a:xfrm>
          <a:prstGeom prst="rect">
            <a:avLst/>
          </a:prstGeom>
        </p:spPr>
        <p:txBody>
          <a:bodyPr wrap="none">
            <a:spAutoFit/>
          </a:bodyPr>
          <a:lstStyle/>
          <a:p>
            <a:pPr algn="ctr"/>
            <a:r>
              <a:rPr lang="bn-BD" sz="7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মাল্টিমিডিয়া </a:t>
            </a:r>
            <a:r>
              <a:rPr lang="en-US" sz="7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ক্লাসে</a:t>
            </a:r>
            <a:r>
              <a:rPr lang="bn-BD" sz="7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স্বাগত</a:t>
            </a:r>
            <a:r>
              <a:rPr lang="en-US" sz="7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ম </a:t>
            </a:r>
          </a:p>
        </p:txBody>
      </p:sp>
      <p:pic>
        <p:nvPicPr>
          <p:cNvPr id="5" name="Picture 4">
            <a:extLst>
              <a:ext uri="{FF2B5EF4-FFF2-40B4-BE49-F238E27FC236}">
                <a16:creationId xmlns:a16="http://schemas.microsoft.com/office/drawing/2014/main" id="{077B5459-28CA-421B-B070-7746E2F07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086" y="1701813"/>
            <a:ext cx="6617828" cy="4812966"/>
          </a:xfrm>
          <a:prstGeom prst="rect">
            <a:avLst/>
          </a:prstGeom>
        </p:spPr>
      </p:pic>
    </p:spTree>
    <p:extLst>
      <p:ext uri="{BB962C8B-B14F-4D97-AF65-F5344CB8AC3E}">
        <p14:creationId xmlns:p14="http://schemas.microsoft.com/office/powerpoint/2010/main" val="3004338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848" y="4750558"/>
            <a:ext cx="8403609" cy="914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bn-IN" sz="2800" b="1" dirty="0">
                <a:solidFill>
                  <a:srgbClr val="002060"/>
                </a:solidFill>
                <a:latin typeface="NikoshBAN" panose="02000000000000000000" pitchFamily="2" charset="0"/>
                <a:cs typeface="NikoshBAN" panose="02000000000000000000" pitchFamily="2" charset="0"/>
              </a:rPr>
              <a:t>একজন ভালো মানুষের দেহে যেভাবে ভাইরাস যায় এক কম্পিউটার থেকে অন্য কম্পিউটারে ও সেভাবে ভাইরাস প্রবেশ করে।</a:t>
            </a:r>
            <a:endParaRPr lang="en-US" sz="2800" b="1" dirty="0">
              <a:solidFill>
                <a:srgbClr val="002060"/>
              </a:solidFill>
              <a:latin typeface="NikoshBAN" panose="02000000000000000000" pitchFamily="2" charset="0"/>
              <a:cs typeface="NikoshBAN" panose="02000000000000000000" pitchFamily="2" charset="0"/>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770" y="704953"/>
            <a:ext cx="4196687" cy="3148447"/>
          </a:xfrm>
          <a:prstGeom prst="rect">
            <a:avLst/>
          </a:prstGeom>
          <a:solidFill>
            <a:srgbClr val="002060"/>
          </a:solidFill>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520" y="2668945"/>
            <a:ext cx="2407444" cy="1419225"/>
          </a:xfrm>
          <a:prstGeom prst="rect">
            <a:avLst/>
          </a:prstGeom>
        </p:spPr>
      </p:pic>
    </p:spTree>
    <p:extLst>
      <p:ext uri="{BB962C8B-B14F-4D97-AF65-F5344CB8AC3E}">
        <p14:creationId xmlns:p14="http://schemas.microsoft.com/office/powerpoint/2010/main" val="33451258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13896305">
            <a:off x="1880896" y="3148025"/>
            <a:ext cx="2391797" cy="128072"/>
          </a:xfrm>
          <a:prstGeom prst="rightArrow">
            <a:avLst>
              <a:gd name="adj1" fmla="val 50000"/>
              <a:gd name="adj2" fmla="val 65448"/>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ight Arrow 2"/>
          <p:cNvSpPr/>
          <p:nvPr/>
        </p:nvSpPr>
        <p:spPr>
          <a:xfrm rot="3260948">
            <a:off x="1977869" y="2641782"/>
            <a:ext cx="2125210" cy="151346"/>
          </a:xfrm>
          <a:prstGeom prst="rightArrow">
            <a:avLst>
              <a:gd name="adj1" fmla="val 50000"/>
              <a:gd name="adj2" fmla="val 65448"/>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4" name="Right Arrow 3"/>
          <p:cNvSpPr/>
          <p:nvPr/>
        </p:nvSpPr>
        <p:spPr>
          <a:xfrm rot="8884619">
            <a:off x="4572130" y="2943715"/>
            <a:ext cx="1400937" cy="230818"/>
          </a:xfrm>
          <a:prstGeom prst="rightArrow">
            <a:avLst>
              <a:gd name="adj1" fmla="val 50000"/>
              <a:gd name="adj2" fmla="val 65448"/>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Arrow 4"/>
          <p:cNvSpPr/>
          <p:nvPr/>
        </p:nvSpPr>
        <p:spPr>
          <a:xfrm rot="19672881" flipV="1">
            <a:off x="4696314" y="3321985"/>
            <a:ext cx="1292934" cy="222755"/>
          </a:xfrm>
          <a:prstGeom prst="rightArrow">
            <a:avLst>
              <a:gd name="adj1" fmla="val 50000"/>
              <a:gd name="adj2" fmla="val 65448"/>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451" y="1394833"/>
            <a:ext cx="1028700" cy="1371600"/>
          </a:xfrm>
          <a:prstGeom prst="rect">
            <a:avLst/>
          </a:prstGeom>
        </p:spPr>
        <p:style>
          <a:lnRef idx="2">
            <a:schemeClr val="accent6"/>
          </a:lnRef>
          <a:fillRef idx="1">
            <a:schemeClr val="lt1"/>
          </a:fillRef>
          <a:effectRef idx="0">
            <a:schemeClr val="accent6"/>
          </a:effectRef>
          <a:fontRef idx="minor">
            <a:schemeClr val="dk1"/>
          </a:fontRef>
        </p:style>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098" y="3339874"/>
            <a:ext cx="1552095" cy="1667393"/>
          </a:xfrm>
          <a:prstGeom prst="ellipse">
            <a:avLst/>
          </a:prstGeom>
          <a:ln/>
        </p:spPr>
        <p:style>
          <a:lnRef idx="2">
            <a:schemeClr val="accent6"/>
          </a:lnRef>
          <a:fillRef idx="1">
            <a:schemeClr val="lt1"/>
          </a:fillRef>
          <a:effectRef idx="0">
            <a:schemeClr val="accent6"/>
          </a:effectRef>
          <a:fontRef idx="minor">
            <a:schemeClr val="dk1"/>
          </a:fontRef>
        </p:style>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584" y="1394833"/>
            <a:ext cx="1485900" cy="1955338"/>
          </a:xfrm>
          <a:prstGeom prst="ellipse">
            <a:avLst/>
          </a:prstGeom>
        </p:spPr>
        <p:style>
          <a:lnRef idx="2">
            <a:schemeClr val="accent6"/>
          </a:lnRef>
          <a:fillRef idx="1">
            <a:schemeClr val="lt1"/>
          </a:fillRef>
          <a:effectRef idx="0">
            <a:schemeClr val="accent6"/>
          </a:effectRef>
          <a:fontRef idx="minor">
            <a:schemeClr val="dk1"/>
          </a:fontRef>
        </p:style>
      </p:pic>
      <p:sp>
        <p:nvSpPr>
          <p:cNvPr id="9" name="TextBox 8"/>
          <p:cNvSpPr txBox="1"/>
          <p:nvPr/>
        </p:nvSpPr>
        <p:spPr>
          <a:xfrm rot="19792453">
            <a:off x="1490649" y="1231753"/>
            <a:ext cx="1038270"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2800" dirty="0">
                <a:latin typeface="NikoshBAN" panose="02000000000000000000" pitchFamily="2" charset="0"/>
                <a:cs typeface="NikoshBAN" panose="02000000000000000000" pitchFamily="2" charset="0"/>
              </a:rPr>
              <a:t>পেনড্রাইভ</a:t>
            </a:r>
            <a:endParaRPr lang="en-US" sz="2800" dirty="0">
              <a:latin typeface="NikoshBAN" panose="02000000000000000000" pitchFamily="2" charset="0"/>
              <a:cs typeface="NikoshBAN" panose="02000000000000000000" pitchFamily="2" charset="0"/>
            </a:endParaRPr>
          </a:p>
        </p:txBody>
      </p:sp>
      <p:sp>
        <p:nvSpPr>
          <p:cNvPr id="10" name="TextBox 9"/>
          <p:cNvSpPr txBox="1"/>
          <p:nvPr/>
        </p:nvSpPr>
        <p:spPr>
          <a:xfrm>
            <a:off x="2469546" y="431843"/>
            <a:ext cx="4306388" cy="120032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3600" b="1" dirty="0">
                <a:solidFill>
                  <a:srgbClr val="0070C0"/>
                </a:solidFill>
                <a:latin typeface="NikoshBAN" panose="02000000000000000000" pitchFamily="2" charset="0"/>
                <a:cs typeface="NikoshBAN" panose="02000000000000000000" pitchFamily="2" charset="0"/>
              </a:rPr>
              <a:t>কপি করার সময় ভাইরাস ছড়িয়ে প</a:t>
            </a:r>
            <a:r>
              <a:rPr lang="en-US" sz="3600" b="1" dirty="0" err="1">
                <a:solidFill>
                  <a:srgbClr val="0070C0"/>
                </a:solidFill>
                <a:latin typeface="NikoshBAN" panose="02000000000000000000" pitchFamily="2" charset="0"/>
                <a:cs typeface="NikoshBAN" panose="02000000000000000000" pitchFamily="2" charset="0"/>
              </a:rPr>
              <a:t>রে</a:t>
            </a:r>
            <a:endParaRPr lang="en-US" sz="3600" b="1" dirty="0">
              <a:solidFill>
                <a:srgbClr val="0070C0"/>
              </a:solidFill>
              <a:latin typeface="NikoshBAN" panose="02000000000000000000" pitchFamily="2" charset="0"/>
              <a:cs typeface="NikoshBAN" panose="02000000000000000000" pitchFamily="2" charset="0"/>
            </a:endParaRPr>
          </a:p>
        </p:txBody>
      </p:sp>
      <p:sp>
        <p:nvSpPr>
          <p:cNvPr id="11" name="Rectangular Callout 10"/>
          <p:cNvSpPr/>
          <p:nvPr/>
        </p:nvSpPr>
        <p:spPr>
          <a:xfrm>
            <a:off x="3741193" y="5535075"/>
            <a:ext cx="1828800" cy="540142"/>
          </a:xfrm>
          <a:prstGeom prst="wedgeRectCallout">
            <a:avLst>
              <a:gd name="adj1" fmla="val 105040"/>
              <a:gd name="adj2" fmla="val -450116"/>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bn-BD" sz="2800" b="1" dirty="0">
                <a:solidFill>
                  <a:schemeClr val="tx1"/>
                </a:solidFill>
                <a:latin typeface="NikoshBAN" panose="02000000000000000000" pitchFamily="2" charset="0"/>
                <a:cs typeface="NikoshBAN" panose="02000000000000000000" pitchFamily="2" charset="0"/>
              </a:rPr>
              <a:t>সিডি  রমের মাধ্যমে</a:t>
            </a:r>
            <a:endParaRPr lang="en-US" sz="2800" b="1" dirty="0">
              <a:solidFill>
                <a:schemeClr val="tx1"/>
              </a:solidFill>
              <a:latin typeface="NikoshBAN" panose="02000000000000000000" pitchFamily="2" charset="0"/>
              <a:cs typeface="NikoshBAN" panose="02000000000000000000" pitchFamily="2" charset="0"/>
            </a:endParaRPr>
          </a:p>
        </p:txBody>
      </p:sp>
      <p:sp>
        <p:nvSpPr>
          <p:cNvPr id="12" name="Right Arrow 11"/>
          <p:cNvSpPr/>
          <p:nvPr/>
        </p:nvSpPr>
        <p:spPr>
          <a:xfrm rot="10800000">
            <a:off x="2103752" y="4123976"/>
            <a:ext cx="1369613" cy="222110"/>
          </a:xfrm>
          <a:prstGeom prst="rightArrow">
            <a:avLst>
              <a:gd name="adj1" fmla="val 50000"/>
              <a:gd name="adj2" fmla="val 65448"/>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a:off x="816564" y="4056565"/>
            <a:ext cx="1721946" cy="523220"/>
          </a:xfrm>
          <a:prstGeom prst="rect">
            <a:avLst/>
          </a:prstGeom>
          <a:noFill/>
        </p:spPr>
        <p:txBody>
          <a:bodyPr wrap="none" rtlCol="0">
            <a:spAutoFit/>
          </a:bodyPr>
          <a:lstStyle/>
          <a:p>
            <a:r>
              <a:rPr lang="bn-IN" sz="2800" dirty="0">
                <a:latin typeface="NikoshBAN" panose="02000000000000000000" pitchFamily="2" charset="0"/>
                <a:cs typeface="NikoshBAN" panose="02000000000000000000" pitchFamily="2" charset="0"/>
              </a:rPr>
              <a:t>মেমোরি কার্ড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238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2" presetClass="entr" presetSubtype="1" repeatCount="3000" fill="hold" grpId="1"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2000"/>
                                        <p:tgtEl>
                                          <p:spTgt spid="4"/>
                                        </p:tgtEl>
                                      </p:cBhvr>
                                    </p:animEffect>
                                  </p:childTnLst>
                                </p:cTn>
                              </p:par>
                              <p:par>
                                <p:cTn id="33" presetID="22" presetClass="entr" presetSubtype="4" repeatCount="300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2000"/>
                                        <p:tgtEl>
                                          <p:spTgt spid="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up)">
                                      <p:cBhvr>
                                        <p:cTn id="38" dur="500"/>
                                        <p:tgtEl>
                                          <p:spTgt spid="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par>
                                <p:cTn id="42" presetID="22" presetClass="entr" presetSubtype="1" repeatCount="3000" fill="hold" grpId="1"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up)">
                                      <p:cBhvr>
                                        <p:cTn id="44" dur="2000"/>
                                        <p:tgtEl>
                                          <p:spTgt spid="3"/>
                                        </p:tgtEl>
                                      </p:cBhvr>
                                    </p:animEffect>
                                  </p:childTnLst>
                                </p:cTn>
                              </p:par>
                              <p:par>
                                <p:cTn id="45" presetID="22" presetClass="entr" presetSubtype="4" repeatCount="3000" fill="hold" grpId="1"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2000"/>
                                        <p:tgtEl>
                                          <p:spTgt spid="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22" presetClass="entr" presetSubtype="4" repeatCount="3000" fill="hold" grpId="1"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9" grpId="0" animBg="1"/>
      <p:bldP spid="11" grpId="0" animBg="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36528" y="2522919"/>
            <a:ext cx="6558228" cy="2958152"/>
            <a:chOff x="228600" y="685800"/>
            <a:chExt cx="7987990" cy="2667000"/>
          </a:xfrm>
        </p:grpSpPr>
        <p:pic>
          <p:nvPicPr>
            <p:cNvPr id="3" name="Picture 2" descr="computer.jpg"/>
            <p:cNvPicPr>
              <a:picLocks noChangeAspect="1"/>
            </p:cNvPicPr>
            <p:nvPr/>
          </p:nvPicPr>
          <p:blipFill>
            <a:blip r:embed="rId2" cstate="print"/>
            <a:srcRect l="39434" t="11400" b="11081"/>
            <a:stretch>
              <a:fillRect/>
            </a:stretch>
          </p:blipFill>
          <p:spPr>
            <a:xfrm>
              <a:off x="5517685" y="762000"/>
              <a:ext cx="2698905" cy="2590800"/>
            </a:xfrm>
            <a:prstGeom prst="rect">
              <a:avLst/>
            </a:prstGeom>
          </p:spPr>
        </p:pic>
        <p:pic>
          <p:nvPicPr>
            <p:cNvPr id="4" name="Picture 3" descr="computer.jpg"/>
            <p:cNvPicPr>
              <a:picLocks noChangeAspect="1"/>
            </p:cNvPicPr>
            <p:nvPr/>
          </p:nvPicPr>
          <p:blipFill>
            <a:blip r:embed="rId3" cstate="print"/>
            <a:srcRect l="1804" t="12500" b="9375"/>
            <a:stretch>
              <a:fillRect/>
            </a:stretch>
          </p:blipFill>
          <p:spPr>
            <a:xfrm>
              <a:off x="228600" y="685800"/>
              <a:ext cx="2971800" cy="2209800"/>
            </a:xfrm>
            <a:prstGeom prst="rect">
              <a:avLst/>
            </a:prstGeom>
          </p:spPr>
        </p:pic>
        <p:pic>
          <p:nvPicPr>
            <p:cNvPr id="5" name="Picture 4" descr="copy  animated.gif"/>
            <p:cNvPicPr>
              <a:picLocks noChangeAspect="1"/>
            </p:cNvPicPr>
            <p:nvPr/>
          </p:nvPicPr>
          <p:blipFill>
            <a:blip r:embed="rId4" cstate="print"/>
            <a:stretch>
              <a:fillRect/>
            </a:stretch>
          </p:blipFill>
          <p:spPr>
            <a:xfrm>
              <a:off x="838200" y="838200"/>
              <a:ext cx="6400800" cy="1047750"/>
            </a:xfrm>
            <a:prstGeom prst="rect">
              <a:avLst/>
            </a:prstGeom>
          </p:spPr>
        </p:pic>
      </p:grpSp>
      <p:sp>
        <p:nvSpPr>
          <p:cNvPr id="6" name="Rectangle 5"/>
          <p:cNvSpPr/>
          <p:nvPr/>
        </p:nvSpPr>
        <p:spPr>
          <a:xfrm>
            <a:off x="1325486" y="767403"/>
            <a:ext cx="6980313" cy="99059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b="1" dirty="0">
                <a:solidFill>
                  <a:schemeClr val="tx1"/>
                </a:solidFill>
                <a:latin typeface="NikoshBAN" panose="02000000000000000000" pitchFamily="2" charset="0"/>
                <a:cs typeface="NikoshBAN" panose="02000000000000000000" pitchFamily="2" charset="0"/>
              </a:rPr>
              <a:t>এক কম্পিউটার থেকে অন্য কম্পিউটারে কিছু কপি করার সময় ভাইরাসও কপি হয়ে যেতে পারে।</a:t>
            </a:r>
            <a:endParaRPr lang="en-US"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0913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57250" y="5003312"/>
            <a:ext cx="7224749" cy="86408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bn-BD" sz="2800" b="1" dirty="0">
                <a:solidFill>
                  <a:schemeClr val="tx1"/>
                </a:solidFill>
                <a:latin typeface="NikoshBAN" panose="02000000000000000000" pitchFamily="2" charset="0"/>
                <a:cs typeface="NikoshBAN" panose="02000000000000000000" pitchFamily="2" charset="0"/>
              </a:rPr>
              <a:t>ইন্টারনেটের মাধ্যমে এক কম্পিউটার থেকে অন্য কম্পিউটারে ভাইরাস যেতে পারে।</a:t>
            </a:r>
            <a:endParaRPr lang="en-US" sz="2800" b="1" dirty="0">
              <a:solidFill>
                <a:schemeClr val="tx1"/>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577" y="282977"/>
            <a:ext cx="4098265" cy="4488576"/>
          </a:xfrm>
          <a:prstGeom prst="rect">
            <a:avLst/>
          </a:prstGeom>
        </p:spPr>
      </p:pic>
      <p:pic>
        <p:nvPicPr>
          <p:cNvPr id="7" name="Picture 6" descr="computer-virus.png"/>
          <p:cNvPicPr>
            <a:picLocks noChangeAspect="1"/>
          </p:cNvPicPr>
          <p:nvPr/>
        </p:nvPicPr>
        <p:blipFill>
          <a:blip r:embed="rId3" cstate="print"/>
          <a:stretch>
            <a:fillRect/>
          </a:stretch>
        </p:blipFill>
        <p:spPr>
          <a:xfrm>
            <a:off x="2114200" y="519977"/>
            <a:ext cx="642191" cy="689857"/>
          </a:xfrm>
          <a:prstGeom prst="rect">
            <a:avLst/>
          </a:prstGeom>
        </p:spPr>
      </p:pic>
      <p:pic>
        <p:nvPicPr>
          <p:cNvPr id="3" name="Picture 2" descr="07620657.png"/>
          <p:cNvPicPr>
            <a:picLocks noChangeAspect="1"/>
          </p:cNvPicPr>
          <p:nvPr/>
        </p:nvPicPr>
        <p:blipFill>
          <a:blip r:embed="rId4" cstate="print"/>
          <a:stretch>
            <a:fillRect/>
          </a:stretch>
        </p:blipFill>
        <p:spPr>
          <a:xfrm>
            <a:off x="829955" y="2781977"/>
            <a:ext cx="594005" cy="792007"/>
          </a:xfrm>
          <a:prstGeom prst="rect">
            <a:avLst/>
          </a:prstGeom>
        </p:spPr>
      </p:pic>
      <p:pic>
        <p:nvPicPr>
          <p:cNvPr id="6" name="Picture 5" descr="Virus+Alive+Warning.png"/>
          <p:cNvPicPr>
            <a:picLocks noChangeAspect="1"/>
          </p:cNvPicPr>
          <p:nvPr/>
        </p:nvPicPr>
        <p:blipFill>
          <a:blip r:embed="rId5" cstate="print"/>
          <a:stretch>
            <a:fillRect/>
          </a:stretch>
        </p:blipFill>
        <p:spPr>
          <a:xfrm>
            <a:off x="1683675" y="3603009"/>
            <a:ext cx="575804" cy="767738"/>
          </a:xfrm>
          <a:prstGeom prst="rect">
            <a:avLst/>
          </a:prstGeom>
        </p:spPr>
      </p:pic>
    </p:spTree>
    <p:extLst>
      <p:ext uri="{BB962C8B-B14F-4D97-AF65-F5344CB8AC3E}">
        <p14:creationId xmlns:p14="http://schemas.microsoft.com/office/powerpoint/2010/main" val="141006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2343 -4.44444E-6 C 0.025 -0.00069 0.02656 -0.00092 0.02799 -0.00208 C 0.02916 -0.003 0.02968 -0.00532 0.03112 -0.00625 C 0.04531 -0.01319 0.06159 -0.01597 0.07656 -0.01805 C 0.09023 -0.02453 0.10508 -0.02592 0.11888 -0.0324 C 0.12552 -0.03541 0.12799 -0.04444 0.13242 -0.05046 C 0.13476 -0.05347 0.13789 -0.05555 0.1401 -0.05856 L 0.16445 -0.08287 L 0.14323 -0.09282 L 0.13854 -0.14537 L 0.15377 -0.21412 L 0.16445 -0.24027 L 0.19166 -0.27268 L 0.20989 -0.29282 L 0.26575 -0.32731 L 0.30521 -0.32916 L 0.35833 -0.33333 L 0.3901 -0.31921 L 0.42799 -0.28888 L 0.46106 -0.24838 L 0.475 -0.21018 L 0.4901 -0.16967 L 0.49153 -0.0949 L 0.46875 -0.0324 L 0.44909 -4.44444E-6 L 0.42044 0.03426 L 0.37955 0.05047 L 0.3401 0.06459 L 0.30833 0.06065 L 0.27656 0.05857 L 0.24622 0.04862 L 0.22187 0.03033 L 0.18242 -0.00625 L 0.16445 -0.04236 L 0.15677 -0.0625 L 0.15377 -0.07685 " pathEditMode="relative" rAng="0" ptsTypes="AAAAAAAAAAAAAAAAAAAAAAAAAAAAAAAAAAAA">
                                      <p:cBhvr>
                                        <p:cTn id="6" dur="3000" fill="hold"/>
                                        <p:tgtEl>
                                          <p:spTgt spid="3"/>
                                        </p:tgtEl>
                                        <p:attrNameLst>
                                          <p:attrName>ppt_x</p:attrName>
                                          <p:attrName>ppt_y</p:attrName>
                                        </p:attrNameLst>
                                      </p:cBhvr>
                                      <p:rCtr x="23398" y="-13449"/>
                                    </p:animMotion>
                                  </p:childTnLst>
                                  <p:subTnLst>
                                    <p:set>
                                      <p:cBhvr override="childStyle">
                                        <p:cTn dur="1" fill="hold" display="0" masterRel="sameClick" afterEffect="1">
                                          <p:stCondLst>
                                            <p:cond evt="end" delay="0">
                                              <p:tn val="5"/>
                                            </p:cond>
                                          </p:stCondLst>
                                        </p:cTn>
                                        <p:tgtEl>
                                          <p:spTgt spid="3"/>
                                        </p:tgtEl>
                                        <p:attrNameLst>
                                          <p:attrName>style.visibility</p:attrName>
                                        </p:attrNameLst>
                                      </p:cBhvr>
                                      <p:to>
                                        <p:strVal val="hidden"/>
                                      </p:to>
                                    </p:set>
                                  </p:subTnLst>
                                </p:cTn>
                              </p:par>
                              <p:par>
                                <p:cTn id="7" presetID="64" presetClass="path" presetSubtype="0" accel="50000" decel="50000" fill="hold" nodeType="withEffect">
                                  <p:stCondLst>
                                    <p:cond delay="0"/>
                                  </p:stCondLst>
                                  <p:childTnLst>
                                    <p:animMotion origin="layout" path="M 0.26341 0.19629 L 0.3556 0.03194 " pathEditMode="relative" rAng="0" ptsTypes="AA">
                                      <p:cBhvr>
                                        <p:cTn id="8" dur="2000" fill="hold"/>
                                        <p:tgtEl>
                                          <p:spTgt spid="7"/>
                                        </p:tgtEl>
                                        <p:attrNameLst>
                                          <p:attrName>ppt_x</p:attrName>
                                          <p:attrName>ppt_y</p:attrName>
                                        </p:attrNameLst>
                                      </p:cBhvr>
                                      <p:rCtr x="4609" y="-8218"/>
                                    </p:animMotion>
                                  </p:childTnLst>
                                  <p:subTnLst>
                                    <p:set>
                                      <p:cBhvr override="childStyle">
                                        <p:cTn dur="1" fill="hold" display="0" masterRel="sameClick" afterEffect="1">
                                          <p:stCondLst>
                                            <p:cond evt="end" delay="0">
                                              <p:tn val="7"/>
                                            </p:cond>
                                          </p:stCondLst>
                                        </p:cTn>
                                        <p:tgtEl>
                                          <p:spTgt spid="7"/>
                                        </p:tgtEl>
                                        <p:attrNameLst>
                                          <p:attrName>style.visibility</p:attrName>
                                        </p:attrNameLst>
                                      </p:cBhvr>
                                      <p:to>
                                        <p:strVal val="hidden"/>
                                      </p:to>
                                    </p:set>
                                  </p:subTnLst>
                                </p:cTn>
                              </p:par>
                              <p:par>
                                <p:cTn id="9" presetID="63" presetClass="path" presetSubtype="0" accel="50000" decel="50000" fill="hold" nodeType="withEffect">
                                  <p:stCondLst>
                                    <p:cond delay="0"/>
                                  </p:stCondLst>
                                  <p:childTnLst>
                                    <p:animMotion origin="layout" path="M 5E-6 0 L 0.13751 -0.05 " pathEditMode="relative" rAng="0" ptsTypes="AA">
                                      <p:cBhvr>
                                        <p:cTn id="10" dur="2000" fill="hold"/>
                                        <p:tgtEl>
                                          <p:spTgt spid="6"/>
                                        </p:tgtEl>
                                        <p:attrNameLst>
                                          <p:attrName>ppt_x</p:attrName>
                                          <p:attrName>ppt_y</p:attrName>
                                        </p:attrNameLst>
                                      </p:cBhvr>
                                      <p:rCtr x="6875" y="-2500"/>
                                    </p:animMotion>
                                  </p:childTnLst>
                                  <p:subTnLst>
                                    <p:set>
                                      <p:cBhvr override="childStyle">
                                        <p:cTn dur="1" fill="hold" display="0" masterRel="sameClick" afterEffect="1">
                                          <p:stCondLst>
                                            <p:cond evt="end" delay="0">
                                              <p:tn val="9"/>
                                            </p:cond>
                                          </p:stCondLst>
                                        </p:cTn>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a.gif"/>
          <p:cNvPicPr>
            <a:picLocks noChangeAspect="1"/>
          </p:cNvPicPr>
          <p:nvPr/>
        </p:nvPicPr>
        <p:blipFill>
          <a:blip r:embed="rId2" cstate="print"/>
          <a:stretch>
            <a:fillRect/>
          </a:stretch>
        </p:blipFill>
        <p:spPr>
          <a:xfrm>
            <a:off x="1167495" y="2667000"/>
            <a:ext cx="7331890" cy="1981200"/>
          </a:xfrm>
          <a:prstGeom prst="rect">
            <a:avLst/>
          </a:prstGeom>
          <a:ln/>
        </p:spPr>
        <p:style>
          <a:lnRef idx="2">
            <a:schemeClr val="accent2"/>
          </a:lnRef>
          <a:fillRef idx="1">
            <a:schemeClr val="lt1"/>
          </a:fillRef>
          <a:effectRef idx="0">
            <a:schemeClr val="accent2"/>
          </a:effectRef>
          <a:fontRef idx="minor">
            <a:schemeClr val="dk1"/>
          </a:fontRef>
        </p:style>
      </p:pic>
      <p:sp>
        <p:nvSpPr>
          <p:cNvPr id="4" name="Rectangle 3"/>
          <p:cNvSpPr/>
          <p:nvPr/>
        </p:nvSpPr>
        <p:spPr>
          <a:xfrm>
            <a:off x="1947365" y="5335139"/>
            <a:ext cx="5772150" cy="45719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bn-BD" sz="2000" b="1" dirty="0">
                <a:solidFill>
                  <a:schemeClr val="tx1"/>
                </a:solidFill>
                <a:latin typeface="NikoshBAN" panose="02000000000000000000" pitchFamily="2" charset="0"/>
                <a:cs typeface="NikoshBAN" panose="02000000000000000000" pitchFamily="2" charset="0"/>
              </a:rPr>
              <a:t>ডাউনলোড করার  সময় ভাইরাসটাও কপি হয়ে ডাউনলোড হয়ে যায়।</a:t>
            </a:r>
            <a:endParaRPr lang="en-US" sz="2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75236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307" y="554774"/>
            <a:ext cx="5590693" cy="646331"/>
          </a:xfrm>
          <a:prstGeom prst="rect">
            <a:avLst/>
          </a:prstGeom>
          <a:noFill/>
          <a:ln>
            <a:noFill/>
          </a:ln>
        </p:spPr>
        <p:txBody>
          <a:bodyPr wrap="square" rtlCol="0">
            <a:spAutoFit/>
          </a:bodyPr>
          <a:lstStyle/>
          <a:p>
            <a:pPr algn="ctr"/>
            <a:r>
              <a:rPr lang="bn-BD" sz="3600" b="1" dirty="0">
                <a:latin typeface="NikoshBAN" panose="02000000000000000000" pitchFamily="2" charset="0"/>
                <a:cs typeface="NikoshBAN" panose="02000000000000000000" pitchFamily="2" charset="0"/>
              </a:rPr>
              <a:t>কম্পিউটার ভাইরাসমুক্ত রাখার উপায়</a:t>
            </a:r>
            <a:endParaRPr lang="en-US" sz="3600" b="1" dirty="0">
              <a:latin typeface="NikoshBAN" panose="02000000000000000000" pitchFamily="2" charset="0"/>
              <a:cs typeface="NikoshBAN" panose="02000000000000000000" pitchFamily="2" charset="0"/>
            </a:endParaRPr>
          </a:p>
        </p:txBody>
      </p:sp>
      <p:sp>
        <p:nvSpPr>
          <p:cNvPr id="3" name="Rectangle 2"/>
          <p:cNvSpPr/>
          <p:nvPr/>
        </p:nvSpPr>
        <p:spPr>
          <a:xfrm>
            <a:off x="3828022" y="1725559"/>
            <a:ext cx="4553978" cy="685800"/>
          </a:xfrm>
          <a:prstGeom prst="rect">
            <a:avLst/>
          </a:prstGeom>
          <a:noFill/>
          <a:ln>
            <a:no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marL="457200" indent="-457200">
              <a:buFont typeface="Wingdings" panose="05000000000000000000" pitchFamily="2" charset="2"/>
              <a:buChar char="§"/>
            </a:pPr>
            <a:r>
              <a:rPr lang="bn-BD" sz="2800" dirty="0">
                <a:solidFill>
                  <a:schemeClr val="tx1"/>
                </a:solidFill>
                <a:latin typeface="NikoshBAN" panose="02000000000000000000" pitchFamily="2" charset="0"/>
                <a:cs typeface="NikoshBAN" panose="02000000000000000000" pitchFamily="2" charset="0"/>
              </a:rPr>
              <a:t> এন্টিভাইরাস প্রোগ্রাম ব্যবহার করা</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3835907" y="2570386"/>
            <a:ext cx="5003293" cy="400110"/>
          </a:xfrm>
          <a:prstGeom prst="rect">
            <a:avLst/>
          </a:prstGeom>
        </p:spPr>
        <p:txBody>
          <a:bodyPr wrap="none">
            <a:spAutoFit/>
          </a:bodyPr>
          <a:lstStyle/>
          <a:p>
            <a:pPr marL="457200" indent="-457200">
              <a:buFont typeface="Wingdings" panose="05000000000000000000" pitchFamily="2" charset="2"/>
              <a:buChar char="§"/>
            </a:pPr>
            <a:r>
              <a:rPr lang="bn-BD" sz="2000" b="1" dirty="0">
                <a:latin typeface="NikoshBAN" panose="02000000000000000000" pitchFamily="2" charset="0"/>
                <a:cs typeface="NikoshBAN" panose="02000000000000000000" pitchFamily="2" charset="0"/>
              </a:rPr>
              <a:t>মুক্ত সফটওয়্যার বা ওপেনসোর্স সফটওয়্যার ব্যবহার করা</a:t>
            </a:r>
            <a:endParaRPr lang="en-US" sz="2000" b="1"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70" y="1526090"/>
            <a:ext cx="3116471" cy="3615106"/>
          </a:xfrm>
          <a:prstGeom prst="rect">
            <a:avLst/>
          </a:prstGeom>
        </p:spPr>
      </p:pic>
      <p:sp>
        <p:nvSpPr>
          <p:cNvPr id="12" name="Rectangle 11"/>
          <p:cNvSpPr/>
          <p:nvPr/>
        </p:nvSpPr>
        <p:spPr>
          <a:xfrm>
            <a:off x="3710140" y="3170167"/>
            <a:ext cx="4653838" cy="523220"/>
          </a:xfrm>
          <a:prstGeom prst="rect">
            <a:avLst/>
          </a:prstGeom>
        </p:spPr>
        <p:txBody>
          <a:bodyPr wrap="none">
            <a:spAutoFit/>
          </a:bodyPr>
          <a:lstStyle/>
          <a:p>
            <a:pPr marL="457200" lvl="0" indent="-457200" algn="ctr">
              <a:buFont typeface="Wingdings" panose="05000000000000000000" pitchFamily="2" charset="2"/>
              <a:buChar char="§"/>
            </a:pPr>
            <a:r>
              <a:rPr lang="bn-IN" sz="2800" dirty="0">
                <a:solidFill>
                  <a:prstClr val="black"/>
                </a:solidFill>
                <a:latin typeface="NikoshBAN" panose="02000000000000000000" pitchFamily="2" charset="0"/>
                <a:cs typeface="NikoshBAN" panose="02000000000000000000" pitchFamily="2" charset="0"/>
              </a:rPr>
              <a:t>ভাইরাস মুক্ত প্রেনড্রাইভ ব্যবহার করা </a:t>
            </a:r>
            <a:endParaRPr lang="en-US" sz="2800"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9810552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2207" y="642583"/>
            <a:ext cx="4261993"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4800" spc="50" dirty="0">
                <a:ln w="11430"/>
                <a:solidFill>
                  <a:schemeClr val="accent2"/>
                </a:solidFill>
                <a:latin typeface="NikoshBAN" pitchFamily="2" charset="0"/>
                <a:cs typeface="NikoshBAN" pitchFamily="2" charset="0"/>
              </a:rPr>
              <a:t>জোড়ায় </a:t>
            </a:r>
            <a:r>
              <a:rPr lang="bn-BD" sz="4800" spc="50" dirty="0">
                <a:ln w="11430"/>
                <a:solidFill>
                  <a:schemeClr val="accent2"/>
                </a:solidFill>
                <a:latin typeface="NikoshBAN" pitchFamily="2" charset="0"/>
                <a:cs typeface="NikoshBAN" pitchFamily="2" charset="0"/>
              </a:rPr>
              <a:t>কাজ</a:t>
            </a:r>
            <a:endParaRPr lang="en-US" sz="4800" spc="50" dirty="0">
              <a:ln w="11430"/>
              <a:solidFill>
                <a:schemeClr val="accent2"/>
              </a:solidFill>
              <a:latin typeface="NikoshBAN" pitchFamily="2" charset="0"/>
              <a:cs typeface="NikoshBAN" pitchFamily="2" charset="0"/>
            </a:endParaRPr>
          </a:p>
        </p:txBody>
      </p:sp>
      <p:sp>
        <p:nvSpPr>
          <p:cNvPr id="3" name="Rectangle 2"/>
          <p:cNvSpPr/>
          <p:nvPr/>
        </p:nvSpPr>
        <p:spPr>
          <a:xfrm>
            <a:off x="294698" y="2643833"/>
            <a:ext cx="8145179" cy="707886"/>
          </a:xfrm>
          <a:prstGeom prst="rect">
            <a:avLst/>
          </a:prstGeom>
        </p:spPr>
        <p:txBody>
          <a:bodyPr wrap="none">
            <a:spAutoFit/>
          </a:bodyPr>
          <a:lstStyle/>
          <a:p>
            <a:pPr algn="ctr"/>
            <a:r>
              <a:rPr lang="bn-BD" sz="4000" b="1" dirty="0">
                <a:latin typeface="NikoshBAN" panose="02000000000000000000" pitchFamily="2" charset="0"/>
                <a:cs typeface="NikoshBAN" panose="02000000000000000000" pitchFamily="2" charset="0"/>
              </a:rPr>
              <a:t>কম্পিউটার</a:t>
            </a:r>
            <a:r>
              <a:rPr lang="bn-IN" sz="4000" b="1" dirty="0">
                <a:latin typeface="NikoshBAN" panose="02000000000000000000" pitchFamily="2" charset="0"/>
                <a:cs typeface="NikoshBAN" panose="02000000000000000000" pitchFamily="2" charset="0"/>
              </a:rPr>
              <a:t>কে </a:t>
            </a:r>
            <a:r>
              <a:rPr lang="bn-BD" sz="4000" b="1" dirty="0">
                <a:latin typeface="NikoshBAN" panose="02000000000000000000" pitchFamily="2" charset="0"/>
                <a:cs typeface="NikoshBAN" panose="02000000000000000000" pitchFamily="2" charset="0"/>
              </a:rPr>
              <a:t> ভাইরাসমুক্ত রাখার উপায়</a:t>
            </a:r>
            <a:r>
              <a:rPr lang="bn-IN" sz="4000" b="1" dirty="0">
                <a:latin typeface="NikoshBAN" panose="02000000000000000000" pitchFamily="2" charset="0"/>
                <a:cs typeface="NikoshBAN" panose="02000000000000000000" pitchFamily="2" charset="0"/>
              </a:rPr>
              <a:t>গুলো লেখ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5660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3100" y="1174846"/>
            <a:ext cx="3049233" cy="1015663"/>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000" b="1" spc="50" dirty="0">
                <a:ln w="11430"/>
                <a:solidFill>
                  <a:srgbClr val="0000CC"/>
                </a:solidFill>
                <a:latin typeface="NikoshBAN" pitchFamily="2" charset="0"/>
                <a:cs typeface="NikoshBAN" pitchFamily="2" charset="0"/>
              </a:rPr>
              <a:t>দলগত কাজ</a:t>
            </a:r>
            <a:endParaRPr lang="en-US" sz="6000" b="1" spc="50" dirty="0">
              <a:ln w="11430"/>
              <a:solidFill>
                <a:srgbClr val="0000CC"/>
              </a:solidFill>
              <a:latin typeface="NikoshBAN" pitchFamily="2" charset="0"/>
              <a:cs typeface="NikoshBAN" pitchFamily="2" charset="0"/>
            </a:endParaRPr>
          </a:p>
        </p:txBody>
      </p:sp>
      <p:sp>
        <p:nvSpPr>
          <p:cNvPr id="3" name="TextBox 2"/>
          <p:cNvSpPr txBox="1"/>
          <p:nvPr/>
        </p:nvSpPr>
        <p:spPr>
          <a:xfrm>
            <a:off x="1092674" y="2876267"/>
            <a:ext cx="7822726" cy="646331"/>
          </a:xfrm>
          <a:prstGeom prst="rect">
            <a:avLst/>
          </a:prstGeom>
          <a:noFill/>
        </p:spPr>
        <p:txBody>
          <a:bodyPr wrap="square" rtlCol="0">
            <a:spAutoFit/>
          </a:bodyPr>
          <a:lstStyle/>
          <a:p>
            <a:pPr algn="ctr"/>
            <a:r>
              <a:rPr lang="bn-BD" sz="3600" b="1" dirty="0">
                <a:solidFill>
                  <a:srgbClr val="002060"/>
                </a:solidFill>
                <a:latin typeface="NikoshBAN" panose="02000000000000000000" pitchFamily="2" charset="0"/>
                <a:cs typeface="NikoshBAN" panose="02000000000000000000" pitchFamily="2" charset="0"/>
              </a:rPr>
              <a:t>ভাইরাস কীভাবে কম্পিউটারের ক্ষতি করে ব্যাখ্যা কর।</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035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473012"/>
            <a:ext cx="5041733"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000" b="1" spc="50" dirty="0">
                <a:ln w="11430"/>
                <a:solidFill>
                  <a:schemeClr val="accent6">
                    <a:lumMod val="50000"/>
                  </a:schemeClr>
                </a:solidFill>
                <a:latin typeface="NikoshBAN" pitchFamily="2" charset="0"/>
                <a:cs typeface="NikoshBAN" pitchFamily="2" charset="0"/>
              </a:rPr>
              <a:t>বাড়ির কাজ</a:t>
            </a:r>
            <a:endParaRPr lang="en-US" sz="6000" b="1" spc="50" dirty="0">
              <a:ln w="11430"/>
              <a:solidFill>
                <a:schemeClr val="accent6">
                  <a:lumMod val="50000"/>
                </a:schemeClr>
              </a:solidFill>
              <a:latin typeface="NikoshBAN" pitchFamily="2" charset="0"/>
              <a:cs typeface="NikoshBAN" pitchFamily="2" charset="0"/>
            </a:endParaRPr>
          </a:p>
        </p:txBody>
      </p:sp>
      <p:sp>
        <p:nvSpPr>
          <p:cNvPr id="4" name="Rectangle 3"/>
          <p:cNvSpPr/>
          <p:nvPr/>
        </p:nvSpPr>
        <p:spPr>
          <a:xfrm>
            <a:off x="1066800" y="3390442"/>
            <a:ext cx="7362590" cy="584775"/>
          </a:xfrm>
          <a:prstGeom prst="rect">
            <a:avLst/>
          </a:prstGeom>
        </p:spPr>
        <p:txBody>
          <a:bodyPr wrap="square">
            <a:spAutoFit/>
          </a:bodyPr>
          <a:lstStyle/>
          <a:p>
            <a:r>
              <a:rPr lang="bn-IN" sz="3200" b="1" dirty="0">
                <a:solidFill>
                  <a:schemeClr val="accent2"/>
                </a:solidFill>
                <a:latin typeface="NikoshBAN" panose="02000000000000000000" pitchFamily="2" charset="0"/>
                <a:cs typeface="NikoshBAN" panose="02000000000000000000" pitchFamily="2" charset="0"/>
              </a:rPr>
              <a:t>তুমি তোমার </a:t>
            </a:r>
            <a:r>
              <a:rPr lang="bn-BD" sz="3200" b="1" dirty="0">
                <a:solidFill>
                  <a:schemeClr val="accent2"/>
                </a:solidFill>
                <a:latin typeface="NikoshBAN" panose="02000000000000000000" pitchFamily="2" charset="0"/>
                <a:cs typeface="NikoshBAN" panose="02000000000000000000" pitchFamily="2" charset="0"/>
              </a:rPr>
              <a:t>কম্পিউটার</a:t>
            </a:r>
            <a:r>
              <a:rPr lang="bn-IN" sz="3200" b="1" dirty="0">
                <a:solidFill>
                  <a:schemeClr val="accent2"/>
                </a:solidFill>
                <a:latin typeface="NikoshBAN" panose="02000000000000000000" pitchFamily="2" charset="0"/>
                <a:cs typeface="NikoshBAN" panose="02000000000000000000" pitchFamily="2" charset="0"/>
              </a:rPr>
              <a:t>কে কিভাবে </a:t>
            </a:r>
            <a:r>
              <a:rPr lang="bn-BD" sz="3200" b="1" dirty="0">
                <a:solidFill>
                  <a:schemeClr val="accent2"/>
                </a:solidFill>
                <a:latin typeface="NikoshBAN" panose="02000000000000000000" pitchFamily="2" charset="0"/>
                <a:cs typeface="NikoshBAN" panose="02000000000000000000" pitchFamily="2" charset="0"/>
              </a:rPr>
              <a:t>ভাইরাসমুক্ত রাখ</a:t>
            </a:r>
            <a:r>
              <a:rPr lang="bn-IN" sz="3200" b="1" dirty="0">
                <a:solidFill>
                  <a:schemeClr val="accent2"/>
                </a:solidFill>
                <a:latin typeface="NikoshBAN" panose="02000000000000000000" pitchFamily="2" charset="0"/>
                <a:cs typeface="NikoshBAN" panose="02000000000000000000" pitchFamily="2" charset="0"/>
              </a:rPr>
              <a:t>বে? </a:t>
            </a:r>
            <a:endParaRPr lang="en-US" sz="3200" b="1" dirty="0">
              <a:solidFill>
                <a:schemeClr val="accent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0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4685" y="609599"/>
            <a:ext cx="4078514" cy="1015663"/>
          </a:xfrm>
          <a:prstGeom prst="rect">
            <a:avLst/>
          </a:prstGeom>
          <a:blipFill>
            <a:blip r:embed="rId2"/>
            <a:tile tx="0" ty="0" sx="100000" sy="100000" flip="none" algn="tl"/>
          </a:blipFill>
          <a:ln w="76200">
            <a:solidFill>
              <a:schemeClr val="bg1">
                <a:lumMod val="75000"/>
              </a:schemeClr>
            </a:solidFill>
          </a:ln>
        </p:spPr>
        <p:txBody>
          <a:bodyPr wrap="square">
            <a:spAutoFit/>
          </a:bodyPr>
          <a:lstStyle/>
          <a:p>
            <a:pPr algn="ctr"/>
            <a:r>
              <a:rPr lang="bn-BD" sz="6000" b="1" dirty="0">
                <a:solidFill>
                  <a:srgbClr val="FF0000"/>
                </a:solidFill>
                <a:latin typeface="NikoshBAN" pitchFamily="2" charset="0"/>
                <a:cs typeface="NikoshBAN" pitchFamily="2" charset="0"/>
              </a:rPr>
              <a:t>ধন্যবাদ</a:t>
            </a:r>
            <a:endParaRPr lang="en-US" sz="6000" b="1" dirty="0">
              <a:solidFill>
                <a:srgbClr val="FF0000"/>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id="{2FC84A28-D9F4-405F-B09D-3EE6C1704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900" y="1752600"/>
            <a:ext cx="4648199" cy="4881671"/>
          </a:xfrm>
          <a:prstGeom prst="rect">
            <a:avLst/>
          </a:prstGeom>
        </p:spPr>
      </p:pic>
    </p:spTree>
    <p:extLst>
      <p:ext uri="{BB962C8B-B14F-4D97-AF65-F5344CB8AC3E}">
        <p14:creationId xmlns:p14="http://schemas.microsoft.com/office/powerpoint/2010/main" val="238710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0" y="0"/>
            <a:ext cx="9144000" cy="6858000"/>
          </a:xfrm>
          <a:prstGeom prst="flowChart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Rectangle 2"/>
          <p:cNvSpPr/>
          <p:nvPr/>
        </p:nvSpPr>
        <p:spPr>
          <a:xfrm>
            <a:off x="424585" y="3429000"/>
            <a:ext cx="3844570" cy="2743200"/>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a:effectLst>
                  <a:outerShdw blurRad="38100" dist="38100" dir="2700000" algn="tl">
                    <a:srgbClr val="000000">
                      <a:alpha val="43137"/>
                    </a:srgbClr>
                  </a:outerShdw>
                </a:effectLst>
                <a:latin typeface="NikoshBAN" pitchFamily="2" charset="0"/>
                <a:cs typeface="NikoshBAN" pitchFamily="2" charset="0"/>
              </a:rPr>
              <a:t>মোঃ</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আনোয়ার</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হোসেন</a:t>
            </a:r>
            <a:r>
              <a:rPr lang="en-US" sz="3600" dirty="0">
                <a:effectLst>
                  <a:outerShdw blurRad="38100" dist="38100" dir="2700000" algn="tl">
                    <a:srgbClr val="000000">
                      <a:alpha val="43137"/>
                    </a:srgbClr>
                  </a:outerShdw>
                </a:effectLst>
                <a:latin typeface="NikoshBAN" pitchFamily="2" charset="0"/>
                <a:cs typeface="NikoshBAN" pitchFamily="2" charset="0"/>
              </a:rPr>
              <a:t> </a:t>
            </a:r>
          </a:p>
          <a:p>
            <a:pPr algn="ct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সহকারী</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শিক্ষক</a:t>
            </a:r>
            <a:r>
              <a:rPr lang="en-US" sz="2400" dirty="0">
                <a:effectLst>
                  <a:outerShdw blurRad="38100" dist="38100" dir="2700000" algn="tl">
                    <a:srgbClr val="000000">
                      <a:alpha val="43137"/>
                    </a:srgbClr>
                  </a:outerShdw>
                </a:effectLst>
                <a:latin typeface="NikoshBAN" pitchFamily="2" charset="0"/>
                <a:cs typeface="NikoshBAN" pitchFamily="2" charset="0"/>
              </a:rPr>
              <a:t> </a:t>
            </a:r>
          </a:p>
          <a:p>
            <a:pPr algn="ctr"/>
            <a:r>
              <a:rPr lang="en-US" sz="2800" dirty="0" err="1">
                <a:effectLst>
                  <a:outerShdw blurRad="38100" dist="38100" dir="2700000" algn="tl">
                    <a:srgbClr val="000000">
                      <a:alpha val="43137"/>
                    </a:srgbClr>
                  </a:outerShdw>
                </a:effectLst>
                <a:latin typeface="NikoshBAN" pitchFamily="2" charset="0"/>
                <a:cs typeface="NikoshBAN" pitchFamily="2" charset="0"/>
              </a:rPr>
              <a:t>ছাতক</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জালালিয়া</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ফাযিল</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মাদ্রাসা</a:t>
            </a:r>
            <a:endParaRPr lang="en-US" sz="2800" dirty="0">
              <a:effectLst>
                <a:outerShdw blurRad="38100" dist="38100" dir="2700000" algn="tl">
                  <a:srgbClr val="000000">
                    <a:alpha val="43137"/>
                  </a:srgbClr>
                </a:outerShdw>
              </a:effectLst>
              <a:latin typeface="NikoshBAN" pitchFamily="2" charset="0"/>
              <a:cs typeface="NikoshBAN" pitchFamily="2" charset="0"/>
            </a:endParaRPr>
          </a:p>
          <a:p>
            <a:pPr algn="ctr"/>
            <a:r>
              <a:rPr lang="bn-BD" sz="2400" dirty="0">
                <a:effectLst>
                  <a:outerShdw blurRad="38100" dist="38100" dir="2700000" algn="tl">
                    <a:srgbClr val="000000">
                      <a:alpha val="43137"/>
                    </a:srgbClr>
                  </a:outerShdw>
                </a:effectLst>
                <a:latin typeface="NikoshBAN" pitchFamily="2" charset="0"/>
                <a:cs typeface="NikoshBAN" pitchFamily="2" charset="0"/>
              </a:rPr>
              <a:t>ছাতক,সুনামগঞ্জ</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bn-BD" sz="2400" dirty="0">
                <a:effectLst>
                  <a:outerShdw blurRad="38100" dist="38100" dir="2700000" algn="tl">
                    <a:srgbClr val="000000">
                      <a:alpha val="43137"/>
                    </a:srgbClr>
                  </a:outerShdw>
                </a:effectLst>
                <a:latin typeface="NikoshBAN" pitchFamily="2" charset="0"/>
                <a:cs typeface="NikoshBAN" pitchFamily="2" charset="0"/>
              </a:rPr>
              <a:t> </a:t>
            </a:r>
            <a:endParaRPr lang="en-US" sz="2400" dirty="0">
              <a:effectLst>
                <a:outerShdw blurRad="38100" dist="38100" dir="2700000" algn="tl">
                  <a:srgbClr val="000000">
                    <a:alpha val="43137"/>
                  </a:srgbClr>
                </a:outerShdw>
              </a:effectLst>
              <a:latin typeface="NikoshBAN" pitchFamily="2" charset="0"/>
              <a:cs typeface="NikoshBAN" pitchFamily="2" charset="0"/>
            </a:endParaRPr>
          </a:p>
          <a:p>
            <a:pPr algn="ctr"/>
            <a:r>
              <a:rPr lang="en-US" sz="2800" dirty="0">
                <a:effectLst>
                  <a:outerShdw blurRad="38100" dist="38100" dir="2700000" algn="tl">
                    <a:srgbClr val="000000">
                      <a:alpha val="43137"/>
                    </a:srgbClr>
                  </a:outerShdw>
                </a:effectLst>
                <a:latin typeface="NikoshBAN" pitchFamily="2" charset="0"/>
                <a:cs typeface="NikoshBAN" pitchFamily="2" charset="0"/>
              </a:rPr>
              <a:t>মোবাইল-০</a:t>
            </a:r>
            <a:r>
              <a:rPr lang="bn-BD" sz="2800" dirty="0">
                <a:effectLst>
                  <a:outerShdw blurRad="38100" dist="38100" dir="2700000" algn="tl">
                    <a:srgbClr val="000000">
                      <a:alpha val="43137"/>
                    </a:srgbClr>
                  </a:outerShdw>
                </a:effectLst>
                <a:latin typeface="NikoshBAN" pitchFamily="2" charset="0"/>
                <a:cs typeface="NikoshBAN" pitchFamily="2" charset="0"/>
              </a:rPr>
              <a:t>১৭২৭ ২৩৭০৬৬</a:t>
            </a:r>
            <a:endParaRPr lang="en-US" sz="2800" dirty="0">
              <a:effectLst>
                <a:outerShdw blurRad="38100" dist="38100" dir="2700000" algn="tl">
                  <a:srgbClr val="000000">
                    <a:alpha val="43137"/>
                  </a:srgbClr>
                </a:outerShdw>
              </a:effectLst>
              <a:latin typeface="NikoshBAN" pitchFamily="2" charset="0"/>
              <a:cs typeface="NikoshBAN" pitchFamily="2" charset="0"/>
            </a:endParaRPr>
          </a:p>
          <a:p>
            <a:pPr algn="ctr"/>
            <a:r>
              <a:rPr lang="en-US" sz="1600" dirty="0">
                <a:solidFill>
                  <a:schemeClr val="tx1"/>
                </a:solidFill>
                <a:effectLst>
                  <a:outerShdw blurRad="38100" dist="38100" dir="2700000" algn="tl">
                    <a:srgbClr val="000000">
                      <a:alpha val="43137"/>
                    </a:srgbClr>
                  </a:outerShdw>
                </a:effectLst>
                <a:latin typeface="NikoshBAN" pitchFamily="2" charset="0"/>
                <a:cs typeface="NikoshBAN" pitchFamily="2" charset="0"/>
              </a:rPr>
              <a:t>E-mail- info.anowarmp@gmail.com</a:t>
            </a:r>
          </a:p>
        </p:txBody>
      </p:sp>
      <p:sp>
        <p:nvSpPr>
          <p:cNvPr id="4" name="Rectangle 3"/>
          <p:cNvSpPr/>
          <p:nvPr/>
        </p:nvSpPr>
        <p:spPr>
          <a:xfrm>
            <a:off x="4269155" y="152400"/>
            <a:ext cx="2967891" cy="923330"/>
          </a:xfrm>
          <a:prstGeom prst="rect">
            <a:avLst/>
          </a:prstGeom>
        </p:spPr>
        <p:txBody>
          <a:bodyPr wrap="square">
            <a:spAutoFit/>
          </a:bodyPr>
          <a:lstStyle/>
          <a:p>
            <a:pPr algn="ctr"/>
            <a:endParaRPr lang="en-US" sz="5400" b="1" dirty="0">
              <a:ln w="11430">
                <a:solidFill>
                  <a:schemeClr val="tx2"/>
                </a:solidFill>
              </a:ln>
              <a:solidFill>
                <a:schemeClr val="accent2"/>
              </a:solidFill>
              <a:latin typeface="NikoshBAN" pitchFamily="2" charset="0"/>
              <a:cs typeface="NikoshBAN" pitchFamily="2" charset="0"/>
              <a:sym typeface="Wingdings"/>
            </a:endParaRPr>
          </a:p>
        </p:txBody>
      </p:sp>
      <p:sp>
        <p:nvSpPr>
          <p:cNvPr id="5" name="Rectangle 4"/>
          <p:cNvSpPr/>
          <p:nvPr/>
        </p:nvSpPr>
        <p:spPr>
          <a:xfrm>
            <a:off x="4691785" y="3200400"/>
            <a:ext cx="4223615" cy="3199316"/>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dirty="0">
                <a:solidFill>
                  <a:prstClr val="black"/>
                </a:solidFill>
                <a:effectLst>
                  <a:outerShdw blurRad="38100" dist="38100" dir="2700000" algn="tl">
                    <a:srgbClr val="C0C0C0"/>
                  </a:outerShdw>
                </a:effectLst>
                <a:latin typeface="NikoshBAN" pitchFamily="2" charset="0"/>
                <a:cs typeface="NikoshBAN" pitchFamily="2" charset="0"/>
              </a:rPr>
              <a:t>6ষ্ঠ  </a:t>
            </a:r>
            <a:r>
              <a:rPr lang="bn-BD" sz="2400" b="1" dirty="0">
                <a:solidFill>
                  <a:prstClr val="black"/>
                </a:solidFill>
                <a:effectLst>
                  <a:outerShdw blurRad="38100" dist="38100" dir="2700000" algn="tl">
                    <a:srgbClr val="C0C0C0"/>
                  </a:outerShdw>
                </a:effectLst>
                <a:latin typeface="NikoshBAN" pitchFamily="2" charset="0"/>
                <a:cs typeface="NikoshBAN" pitchFamily="2" charset="0"/>
              </a:rPr>
              <a:t>-শ্রেণী।</a:t>
            </a:r>
          </a:p>
          <a:p>
            <a:pPr marL="342900" lvl="0" indent="-342900" algn="ctr">
              <a:spcBef>
                <a:spcPct val="20000"/>
              </a:spcBef>
              <a:defRPr/>
            </a:pPr>
            <a:r>
              <a:rPr lang="bn-BD" sz="2400" b="1" dirty="0">
                <a:ln/>
                <a:latin typeface="NikoshBAN" pitchFamily="2" charset="0"/>
                <a:cs typeface="NikoshBAN" pitchFamily="2" charset="0"/>
              </a:rPr>
              <a:t>বিষয়</a:t>
            </a:r>
            <a:r>
              <a:rPr lang="en-US" sz="2400" b="1" dirty="0">
                <a:ln/>
                <a:latin typeface="NikoshBAN" pitchFamily="2" charset="0"/>
                <a:cs typeface="NikoshBAN" pitchFamily="2" charset="0"/>
              </a:rPr>
              <a:t>:</a:t>
            </a:r>
            <a:r>
              <a:rPr lang="bn-BD" sz="2400" b="1" dirty="0">
                <a:ln/>
                <a:latin typeface="NikoshBAN" pitchFamily="2" charset="0"/>
                <a:cs typeface="NikoshBAN" pitchFamily="2" charset="0"/>
              </a:rPr>
              <a:t> </a:t>
            </a:r>
            <a:r>
              <a:rPr lang="en-US" sz="2400" b="1" dirty="0" err="1">
                <a:ln/>
                <a:latin typeface="NikoshBAN" pitchFamily="2" charset="0"/>
                <a:cs typeface="NikoshBAN" pitchFamily="2" charset="0"/>
              </a:rPr>
              <a:t>তথ্য</a:t>
            </a:r>
            <a:r>
              <a:rPr lang="en-US" sz="2400" b="1" dirty="0">
                <a:ln/>
                <a:latin typeface="NikoshBAN" pitchFamily="2" charset="0"/>
                <a:cs typeface="NikoshBAN" pitchFamily="2" charset="0"/>
              </a:rPr>
              <a:t> ও </a:t>
            </a:r>
            <a:r>
              <a:rPr lang="en-US" sz="2400" b="1" dirty="0" err="1">
                <a:ln/>
                <a:latin typeface="NikoshBAN" pitchFamily="2" charset="0"/>
                <a:cs typeface="NikoshBAN" pitchFamily="2" charset="0"/>
              </a:rPr>
              <a:t>যোগাযোগ</a:t>
            </a:r>
            <a:r>
              <a:rPr lang="en-US" sz="2400" b="1" dirty="0">
                <a:ln/>
                <a:latin typeface="NikoshBAN" pitchFamily="2" charset="0"/>
                <a:cs typeface="NikoshBAN" pitchFamily="2" charset="0"/>
              </a:rPr>
              <a:t> </a:t>
            </a:r>
            <a:r>
              <a:rPr lang="en-US" sz="2400" b="1" dirty="0" err="1">
                <a:ln/>
                <a:latin typeface="NikoshBAN" pitchFamily="2" charset="0"/>
                <a:cs typeface="NikoshBAN" pitchFamily="2" charset="0"/>
              </a:rPr>
              <a:t>প্রযুক্তি</a:t>
            </a:r>
            <a:endParaRPr lang="en-US" sz="2400" b="1" dirty="0">
              <a:ln/>
              <a:latin typeface="NikoshBAN" pitchFamily="2" charset="0"/>
              <a:cs typeface="NikoshBAN" pitchFamily="2" charset="0"/>
            </a:endParaRPr>
          </a:p>
          <a:p>
            <a:pPr marL="342900" lvl="0" indent="-342900" algn="ctr">
              <a:spcBef>
                <a:spcPct val="20000"/>
              </a:spcBef>
              <a:defRPr/>
            </a:pPr>
            <a:r>
              <a:rPr lang="en-US" sz="2400" b="1" dirty="0" err="1">
                <a:ln/>
                <a:latin typeface="NikoshBAN" pitchFamily="2" charset="0"/>
                <a:cs typeface="NikoshBAN" pitchFamily="2" charset="0"/>
              </a:rPr>
              <a:t>অধ্যায়</a:t>
            </a:r>
            <a:r>
              <a:rPr lang="en-US" sz="2400" b="1" dirty="0">
                <a:ln/>
                <a:latin typeface="NikoshBAN" pitchFamily="2" charset="0"/>
                <a:cs typeface="NikoshBAN" pitchFamily="2" charset="0"/>
              </a:rPr>
              <a:t>: </a:t>
            </a:r>
            <a:r>
              <a:rPr lang="en-US" sz="2400" b="1" dirty="0" err="1">
                <a:ln/>
                <a:latin typeface="NikoshBAN" pitchFamily="2" charset="0"/>
                <a:cs typeface="NikoshBAN" pitchFamily="2" charset="0"/>
              </a:rPr>
              <a:t>তৃতীয়</a:t>
            </a:r>
            <a:endParaRPr lang="bn-IN" sz="2400" b="1" dirty="0">
              <a:ln/>
              <a:latin typeface="NikoshBAN" pitchFamily="2" charset="0"/>
              <a:cs typeface="NikoshBAN" pitchFamily="2" charset="0"/>
            </a:endParaRPr>
          </a:p>
          <a:p>
            <a:pPr algn="ctr"/>
            <a:r>
              <a:rPr lang="en-US" sz="2400" b="1" dirty="0">
                <a:latin typeface="NikoshBAN" pitchFamily="2" charset="0"/>
                <a:cs typeface="NikoshBAN" pitchFamily="2" charset="0"/>
              </a:rPr>
              <a:t>(</a:t>
            </a:r>
            <a:r>
              <a:rPr lang="bn-BD" sz="2400" b="1" dirty="0">
                <a:latin typeface="NikoshBAN" pitchFamily="2" charset="0"/>
                <a:cs typeface="NikoshBAN" pitchFamily="2" charset="0"/>
              </a:rPr>
              <a:t>সফটওয়্যার রক্ষণাবেক্ষণ)</a:t>
            </a:r>
          </a:p>
          <a:p>
            <a:pPr algn="ctr"/>
            <a:r>
              <a:rPr lang="bn-BD" sz="2400" b="1" dirty="0">
                <a:latin typeface="NikoshBAN" pitchFamily="2" charset="0"/>
                <a:cs typeface="NikoshBAN" pitchFamily="2" charset="0"/>
              </a:rPr>
              <a:t>সময়   : ৫০ মিনিট</a:t>
            </a:r>
            <a:endParaRPr lang="en-US" sz="2400" b="1" dirty="0">
              <a:ln/>
              <a:latin typeface="NikoshBAN" pitchFamily="2" charset="0"/>
              <a:cs typeface="NikoshBAN" pitchFamily="2" charset="0"/>
            </a:endParaRPr>
          </a:p>
          <a:p>
            <a:pPr algn="ctr">
              <a:defRPr/>
            </a:pPr>
            <a:r>
              <a:rPr lang="en-US" sz="2400" b="1" dirty="0" err="1">
                <a:solidFill>
                  <a:prstClr val="black"/>
                </a:solidFill>
                <a:effectLst>
                  <a:outerShdw blurRad="38100" dist="38100" dir="2700000" algn="tl">
                    <a:srgbClr val="C0C0C0"/>
                  </a:outerShdw>
                </a:effectLst>
                <a:latin typeface="NikoshBAN" pitchFamily="2" charset="0"/>
                <a:cs typeface="NikoshBAN" pitchFamily="2" charset="0"/>
              </a:rPr>
              <a:t>তারিখঃ</a:t>
            </a:r>
            <a:r>
              <a:rPr lang="en-US" sz="2400" b="1" dirty="0">
                <a:solidFill>
                  <a:prstClr val="black"/>
                </a:solidFill>
                <a:effectLst>
                  <a:outerShdw blurRad="38100" dist="38100" dir="2700000" algn="tl">
                    <a:srgbClr val="C0C0C0"/>
                  </a:outerShdw>
                </a:effectLst>
                <a:latin typeface="NikoshBAN" pitchFamily="2" charset="0"/>
                <a:cs typeface="NikoshBAN" pitchFamily="2" charset="0"/>
              </a:rPr>
              <a:t> </a:t>
            </a:r>
            <a:r>
              <a:rPr lang="bn-IN" sz="2400" b="1" dirty="0">
                <a:solidFill>
                  <a:prstClr val="black"/>
                </a:solidFill>
                <a:effectLst>
                  <a:outerShdw blurRad="38100" dist="38100" dir="2700000" algn="tl">
                    <a:srgbClr val="C0C0C0"/>
                  </a:outerShdw>
                </a:effectLst>
                <a:latin typeface="NikoshBAN" pitchFamily="2" charset="0"/>
                <a:cs typeface="NikoshBAN" pitchFamily="2" charset="0"/>
              </a:rPr>
              <a:t>২০</a:t>
            </a:r>
            <a:r>
              <a:rPr lang="en-US" sz="2400" b="1" dirty="0">
                <a:solidFill>
                  <a:prstClr val="black"/>
                </a:solidFill>
                <a:effectLst>
                  <a:outerShdw blurRad="38100" dist="38100" dir="2700000" algn="tl">
                    <a:srgbClr val="C0C0C0"/>
                  </a:outerShdw>
                </a:effectLst>
                <a:latin typeface="NikoshBAN" pitchFamily="2" charset="0"/>
                <a:cs typeface="NikoshBAN" pitchFamily="2" charset="0"/>
              </a:rPr>
              <a:t>-</a:t>
            </a:r>
            <a:r>
              <a:rPr lang="bn-BD" sz="2400" b="1" dirty="0">
                <a:solidFill>
                  <a:prstClr val="black"/>
                </a:solidFill>
                <a:effectLst>
                  <a:outerShdw blurRad="38100" dist="38100" dir="2700000" algn="tl">
                    <a:srgbClr val="C0C0C0"/>
                  </a:outerShdw>
                </a:effectLst>
                <a:latin typeface="NikoshBAN" pitchFamily="2" charset="0"/>
                <a:cs typeface="NikoshBAN" pitchFamily="2" charset="0"/>
              </a:rPr>
              <a:t>০১</a:t>
            </a:r>
            <a:r>
              <a:rPr lang="en-US" sz="2400" b="1" dirty="0">
                <a:solidFill>
                  <a:prstClr val="black"/>
                </a:solidFill>
                <a:effectLst>
                  <a:outerShdw blurRad="38100" dist="38100" dir="2700000" algn="tl">
                    <a:srgbClr val="C0C0C0"/>
                  </a:outerShdw>
                </a:effectLst>
                <a:latin typeface="NikoshBAN" pitchFamily="2" charset="0"/>
                <a:cs typeface="NikoshBAN" pitchFamily="2" charset="0"/>
              </a:rPr>
              <a:t>-</a:t>
            </a:r>
            <a:r>
              <a:rPr lang="bn-BD" sz="2400" b="1" dirty="0">
                <a:solidFill>
                  <a:prstClr val="black"/>
                </a:solidFill>
                <a:effectLst>
                  <a:outerShdw blurRad="38100" dist="38100" dir="2700000" algn="tl">
                    <a:srgbClr val="C0C0C0"/>
                  </a:outerShdw>
                </a:effectLst>
                <a:latin typeface="NikoshBAN" pitchFamily="2" charset="0"/>
                <a:cs typeface="NikoshBAN" pitchFamily="2" charset="0"/>
              </a:rPr>
              <a:t>২০২০  </a:t>
            </a:r>
            <a:endParaRPr lang="bn-IN" sz="2400" b="1" dirty="0">
              <a:solidFill>
                <a:prstClr val="black"/>
              </a:solidFill>
              <a:effectLst>
                <a:outerShdw blurRad="38100" dist="38100" dir="2700000" algn="tl">
                  <a:srgbClr val="C0C0C0"/>
                </a:outerShdw>
              </a:effectLst>
              <a:latin typeface="NikoshBAN" pitchFamily="2" charset="0"/>
              <a:cs typeface="NikoshBAN" pitchFamily="2" charset="0"/>
            </a:endParaRPr>
          </a:p>
        </p:txBody>
      </p:sp>
      <p:sp>
        <p:nvSpPr>
          <p:cNvPr id="6" name="Rectangle 5"/>
          <p:cNvSpPr/>
          <p:nvPr/>
        </p:nvSpPr>
        <p:spPr>
          <a:xfrm>
            <a:off x="424585" y="304800"/>
            <a:ext cx="4495800" cy="693712"/>
          </a:xfrm>
          <a:prstGeom prst="rect">
            <a:avLst/>
          </a:prstGeom>
        </p:spPr>
        <p:txBody>
          <a:bodyPr wrap="square">
            <a:spAutoFit/>
          </a:bodyPr>
          <a:lstStyle/>
          <a:p>
            <a:pPr algn="ctr"/>
            <a:r>
              <a:rPr lang="en-US" sz="5400" b="1" spc="150" dirty="0" err="1">
                <a:ln w="11430">
                  <a:solidFill>
                    <a:srgbClr val="002060"/>
                  </a:solidFill>
                </a:ln>
                <a:solidFill>
                  <a:schemeClr val="accent2"/>
                </a:solidFill>
                <a:effectLst>
                  <a:glow rad="101600">
                    <a:srgbClr val="FFFF00">
                      <a:alpha val="60000"/>
                    </a:srgbClr>
                  </a:glow>
                  <a:outerShdw blurRad="25400" algn="tl" rotWithShape="0">
                    <a:srgbClr val="000000">
                      <a:alpha val="43000"/>
                    </a:srgbClr>
                  </a:outerShdw>
                </a:effectLst>
                <a:latin typeface="NikoshLightBAN" panose="02000000000000000000" pitchFamily="2" charset="0"/>
                <a:cs typeface="NikoshBAN" pitchFamily="2" charset="0"/>
                <a:sym typeface="Wingdings"/>
              </a:rPr>
              <a:t>শিক্ষক</a:t>
            </a:r>
            <a:r>
              <a:rPr lang="en-US" sz="5400" b="1" spc="150" dirty="0">
                <a:ln w="11430">
                  <a:solidFill>
                    <a:srgbClr val="002060"/>
                  </a:solidFill>
                </a:ln>
                <a:solidFill>
                  <a:schemeClr val="accent2"/>
                </a:solidFill>
                <a:effectLst>
                  <a:glow rad="101600">
                    <a:srgbClr val="FFFF00">
                      <a:alpha val="60000"/>
                    </a:srgbClr>
                  </a:glow>
                  <a:outerShdw blurRad="25400" algn="tl" rotWithShape="0">
                    <a:srgbClr val="000000">
                      <a:alpha val="43000"/>
                    </a:srgbClr>
                  </a:outerShdw>
                </a:effectLst>
                <a:latin typeface="NikoshLightBAN" panose="02000000000000000000" pitchFamily="2" charset="0"/>
                <a:cs typeface="NikoshBAN" pitchFamily="2" charset="0"/>
                <a:sym typeface="Wingdings"/>
              </a:rPr>
              <a:t> </a:t>
            </a:r>
            <a:r>
              <a:rPr lang="en-US" sz="5400" b="1" spc="150" dirty="0" err="1">
                <a:ln w="11430">
                  <a:solidFill>
                    <a:schemeClr val="tx2"/>
                  </a:solidFill>
                </a:ln>
                <a:solidFill>
                  <a:schemeClr val="accent2"/>
                </a:solidFill>
                <a:effectLst>
                  <a:glow rad="101600">
                    <a:srgbClr val="FFFF00">
                      <a:alpha val="60000"/>
                    </a:srgbClr>
                  </a:glow>
                  <a:outerShdw blurRad="25400" algn="tl" rotWithShape="0">
                    <a:srgbClr val="000000">
                      <a:alpha val="43000"/>
                    </a:srgbClr>
                  </a:outerShdw>
                </a:effectLst>
                <a:latin typeface="NikoshLightBAN" panose="02000000000000000000" pitchFamily="2" charset="0"/>
                <a:cs typeface="NikoshBAN" pitchFamily="2" charset="0"/>
                <a:sym typeface="Wingdings"/>
              </a:rPr>
              <a:t>পরিচিতি</a:t>
            </a:r>
            <a:endParaRPr lang="en-US" sz="5400" b="1" dirty="0">
              <a:ln w="11430">
                <a:solidFill>
                  <a:srgbClr val="002060"/>
                </a:solidFill>
              </a:ln>
              <a:solidFill>
                <a:schemeClr val="accent2"/>
              </a:solidFill>
              <a:latin typeface="NikoshBAN" pitchFamily="2" charset="0"/>
              <a:cs typeface="NikoshBAN" pitchFamily="2" charset="0"/>
              <a:sym typeface="Wingdings"/>
            </a:endParaRPr>
          </a:p>
        </p:txBody>
      </p:sp>
      <p:sp>
        <p:nvSpPr>
          <p:cNvPr id="7" name="Rectangle 6"/>
          <p:cNvSpPr/>
          <p:nvPr/>
        </p:nvSpPr>
        <p:spPr>
          <a:xfrm>
            <a:off x="4951763" y="1905000"/>
            <a:ext cx="3583874" cy="763083"/>
          </a:xfrm>
          <a:prstGeom prst="rect">
            <a:avLst/>
          </a:prstGeom>
        </p:spPr>
        <p:txBody>
          <a:bodyPr wrap="square">
            <a:spAutoFit/>
          </a:bodyPr>
          <a:lstStyle/>
          <a:p>
            <a:pPr algn="ctr"/>
            <a:r>
              <a:rPr lang="en-US" sz="5400" b="1" spc="150" dirty="0" err="1">
                <a:ln w="11430">
                  <a:solidFill>
                    <a:sysClr val="windowText" lastClr="000000"/>
                  </a:solidFill>
                </a:ln>
                <a:solidFill>
                  <a:sysClr val="windowText" lastClr="000000"/>
                </a:solidFill>
                <a:effectLst>
                  <a:glow rad="101600">
                    <a:srgbClr val="FFFF00">
                      <a:alpha val="60000"/>
                    </a:srgbClr>
                  </a:glow>
                  <a:outerShdw blurRad="25400" algn="tl" rotWithShape="0">
                    <a:srgbClr val="000000">
                      <a:alpha val="43000"/>
                    </a:srgbClr>
                  </a:outerShdw>
                </a:effectLst>
                <a:latin typeface="NikoshLightBAN" panose="02000000000000000000" pitchFamily="2" charset="0"/>
                <a:cs typeface="NikoshBAN" pitchFamily="2" charset="0"/>
                <a:sym typeface="Wingdings"/>
              </a:rPr>
              <a:t>পাঠ</a:t>
            </a:r>
            <a:r>
              <a:rPr lang="en-US" sz="5400" b="1" spc="150" dirty="0">
                <a:ln w="11430">
                  <a:solidFill>
                    <a:sysClr val="windowText" lastClr="000000"/>
                  </a:solidFill>
                </a:ln>
                <a:solidFill>
                  <a:sysClr val="windowText" lastClr="000000"/>
                </a:solidFill>
                <a:effectLst>
                  <a:glow rad="101600">
                    <a:srgbClr val="FFFF00">
                      <a:alpha val="60000"/>
                    </a:srgbClr>
                  </a:glow>
                  <a:outerShdw blurRad="25400" algn="tl" rotWithShape="0">
                    <a:srgbClr val="000000">
                      <a:alpha val="43000"/>
                    </a:srgbClr>
                  </a:outerShdw>
                </a:effectLst>
                <a:latin typeface="NikoshLightBAN" panose="02000000000000000000" pitchFamily="2" charset="0"/>
                <a:cs typeface="NikoshBAN" pitchFamily="2" charset="0"/>
                <a:sym typeface="Wingdings"/>
              </a:rPr>
              <a:t> </a:t>
            </a:r>
            <a:r>
              <a:rPr lang="en-US" sz="5400" b="1" spc="150" dirty="0" err="1">
                <a:ln w="11430">
                  <a:solidFill>
                    <a:sysClr val="windowText" lastClr="000000"/>
                  </a:solidFill>
                </a:ln>
                <a:solidFill>
                  <a:sysClr val="windowText" lastClr="000000"/>
                </a:solidFill>
                <a:effectLst>
                  <a:glow rad="101600">
                    <a:srgbClr val="FFFF00">
                      <a:alpha val="60000"/>
                    </a:srgbClr>
                  </a:glow>
                  <a:outerShdw blurRad="25400" algn="tl" rotWithShape="0">
                    <a:srgbClr val="000000">
                      <a:alpha val="43000"/>
                    </a:srgbClr>
                  </a:outerShdw>
                </a:effectLst>
                <a:latin typeface="NikoshLightBAN" panose="02000000000000000000" pitchFamily="2" charset="0"/>
                <a:cs typeface="NikoshBAN" pitchFamily="2" charset="0"/>
                <a:sym typeface="Wingdings"/>
              </a:rPr>
              <a:t>পরিচিতি</a:t>
            </a:r>
            <a:endParaRPr lang="en-US" sz="5400" b="1" dirty="0">
              <a:ln w="11430">
                <a:solidFill>
                  <a:sysClr val="windowText" lastClr="000000"/>
                </a:solidFill>
              </a:ln>
              <a:solidFill>
                <a:sysClr val="windowText" lastClr="000000"/>
              </a:solidFill>
              <a:latin typeface="NikoshBAN" pitchFamily="2" charset="0"/>
              <a:cs typeface="NikoshBAN" pitchFamily="2" charset="0"/>
              <a:sym typeface="Wingdings"/>
            </a:endParaRPr>
          </a:p>
        </p:txBody>
      </p:sp>
      <p:cxnSp>
        <p:nvCxnSpPr>
          <p:cNvPr id="8" name="Straight Connector 7"/>
          <p:cNvCxnSpPr/>
          <p:nvPr/>
        </p:nvCxnSpPr>
        <p:spPr>
          <a:xfrm>
            <a:off x="4419600" y="1447800"/>
            <a:ext cx="0" cy="4796135"/>
          </a:xfrm>
          <a:prstGeom prst="line">
            <a:avLst/>
          </a:prstGeom>
          <a:ln w="76200" cap="rnd">
            <a:solidFill>
              <a:srgbClr val="0039FF"/>
            </a:solidFill>
            <a:prstDash val="sysDash"/>
            <a:headEnd type="arrow" w="med" len="sm"/>
          </a:ln>
          <a:effectLst>
            <a:glow rad="228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9" name="Picture 2" descr="F:\photo and Another Document\family pic\905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2209800" cy="200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2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30979"/>
            <a:ext cx="1905000" cy="189523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378331"/>
            <a:ext cx="1573274" cy="1845571"/>
          </a:xfrm>
          <a:prstGeom prst="rect">
            <a:avLst/>
          </a:prstGeom>
        </p:spPr>
      </p:pic>
      <p:sp>
        <p:nvSpPr>
          <p:cNvPr id="8" name="5-Point Star 7"/>
          <p:cNvSpPr/>
          <p:nvPr/>
        </p:nvSpPr>
        <p:spPr>
          <a:xfrm>
            <a:off x="2758208" y="2026209"/>
            <a:ext cx="3627584" cy="2389256"/>
          </a:xfrm>
          <a:prstGeom prst="star5">
            <a:avLst/>
          </a:prstGeom>
          <a:solidFill>
            <a:srgbClr val="00206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3182" y="1295401"/>
            <a:ext cx="1573273" cy="212755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1425" y="4350059"/>
            <a:ext cx="1898092" cy="151734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028" y="1536357"/>
            <a:ext cx="1886601" cy="1886601"/>
          </a:xfrm>
          <a:prstGeom prst="rect">
            <a:avLst/>
          </a:prstGeom>
        </p:spPr>
      </p:pic>
      <p:sp>
        <p:nvSpPr>
          <p:cNvPr id="2" name="TextBox 1">
            <a:extLst>
              <a:ext uri="{FF2B5EF4-FFF2-40B4-BE49-F238E27FC236}">
                <a16:creationId xmlns:a16="http://schemas.microsoft.com/office/drawing/2014/main" id="{9D31EC12-DD78-4A8E-AEBC-DC0BBBD18530}"/>
              </a:ext>
            </a:extLst>
          </p:cNvPr>
          <p:cNvSpPr txBox="1"/>
          <p:nvPr/>
        </p:nvSpPr>
        <p:spPr>
          <a:xfrm>
            <a:off x="1509746" y="838200"/>
            <a:ext cx="2018502" cy="461665"/>
          </a:xfrm>
          <a:prstGeom prst="rect">
            <a:avLst/>
          </a:prstGeom>
          <a:noFill/>
        </p:spPr>
        <p:txBody>
          <a:bodyPr wrap="none" rtlCol="0">
            <a:spAutoFit/>
          </a:bodyPr>
          <a:lstStyle/>
          <a:p>
            <a:pPr algn="ctr"/>
            <a:r>
              <a:rPr lang="bn-IN" sz="2400" b="1" dirty="0"/>
              <a:t>একটু চিন্তা কর</a:t>
            </a:r>
            <a:endParaRPr lang="en-US" sz="2400" b="1" dirty="0"/>
          </a:p>
        </p:txBody>
      </p:sp>
    </p:spTree>
    <p:extLst>
      <p:ext uri="{BB962C8B-B14F-4D97-AF65-F5344CB8AC3E}">
        <p14:creationId xmlns:p14="http://schemas.microsoft.com/office/powerpoint/2010/main" val="416512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3336" y="312616"/>
            <a:ext cx="5999464"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571500" indent="-571500" algn="ctr">
              <a:buFont typeface="Wingdings" panose="05000000000000000000" pitchFamily="2" charset="2"/>
              <a:buChar char="v"/>
            </a:pPr>
            <a:r>
              <a:rPr lang="bn-BD" sz="3600" b="1" dirty="0">
                <a:solidFill>
                  <a:srgbClr val="00B050"/>
                </a:solidFill>
                <a:latin typeface="MoolBoran" pitchFamily="34" charset="0"/>
                <a:cs typeface="NikoshBAN" pitchFamily="2" charset="0"/>
              </a:rPr>
              <a:t>আজকের আলোচ্য বিষয় </a:t>
            </a:r>
          </a:p>
        </p:txBody>
      </p:sp>
      <p:pic>
        <p:nvPicPr>
          <p:cNvPr id="5" name="Picture 4">
            <a:extLst>
              <a:ext uri="{FF2B5EF4-FFF2-40B4-BE49-F238E27FC236}">
                <a16:creationId xmlns:a16="http://schemas.microsoft.com/office/drawing/2014/main" id="{29C3BB20-8A4B-4D75-8E8E-A68C8F92E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295400"/>
            <a:ext cx="3810000" cy="3294281"/>
          </a:xfrm>
          <a:prstGeom prst="rect">
            <a:avLst/>
          </a:prstGeom>
        </p:spPr>
      </p:pic>
      <p:sp>
        <p:nvSpPr>
          <p:cNvPr id="6" name="Rectangle 5">
            <a:extLst>
              <a:ext uri="{FF2B5EF4-FFF2-40B4-BE49-F238E27FC236}">
                <a16:creationId xmlns:a16="http://schemas.microsoft.com/office/drawing/2014/main" id="{D5DBD6CF-082B-4F5B-9DE2-9D66277E5743}"/>
              </a:ext>
            </a:extLst>
          </p:cNvPr>
          <p:cNvSpPr/>
          <p:nvPr/>
        </p:nvSpPr>
        <p:spPr>
          <a:xfrm>
            <a:off x="1163336" y="4926134"/>
            <a:ext cx="6705683" cy="1200329"/>
          </a:xfrm>
          <a:prstGeom prst="rect">
            <a:avLst/>
          </a:prstGeom>
        </p:spPr>
        <p:txBody>
          <a:bodyPr wrap="none">
            <a:spAutoFit/>
          </a:bodyPr>
          <a:lstStyle/>
          <a:p>
            <a:pPr marL="571500" indent="-571500" algn="ctr">
              <a:buFont typeface="Wingdings" panose="05000000000000000000" pitchFamily="2" charset="2"/>
              <a:buChar char="v"/>
            </a:pPr>
            <a:r>
              <a:rPr lang="bn-IN" sz="7200" b="1" dirty="0">
                <a:solidFill>
                  <a:srgbClr val="002060"/>
                </a:solidFill>
                <a:latin typeface="MoolBoran" pitchFamily="34" charset="0"/>
                <a:cs typeface="NikoshBAN" pitchFamily="2" charset="0"/>
              </a:rPr>
              <a:t>কম্পিউটার ভাইরাস </a:t>
            </a:r>
            <a:endParaRPr lang="bn-BD" sz="7200" b="1" dirty="0">
              <a:solidFill>
                <a:srgbClr val="002060"/>
              </a:solidFill>
              <a:latin typeface="MoolBoran" pitchFamily="34" charset="0"/>
              <a:cs typeface="NikoshBAN" pitchFamily="2" charset="0"/>
            </a:endParaRPr>
          </a:p>
        </p:txBody>
      </p:sp>
    </p:spTree>
    <p:extLst>
      <p:ext uri="{BB962C8B-B14F-4D97-AF65-F5344CB8AC3E}">
        <p14:creationId xmlns:p14="http://schemas.microsoft.com/office/powerpoint/2010/main" val="50333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679" y="1950493"/>
            <a:ext cx="7380026" cy="31085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BD" sz="2800" dirty="0">
              <a:solidFill>
                <a:srgbClr val="002060"/>
              </a:solidFill>
              <a:latin typeface="NikoshBAN" pitchFamily="2" charset="0"/>
              <a:cs typeface="NikoshBAN" pitchFamily="2" charset="0"/>
            </a:endParaRPr>
          </a:p>
          <a:p>
            <a:pPr algn="just"/>
            <a:r>
              <a:rPr lang="bn-BD" sz="2800" dirty="0">
                <a:solidFill>
                  <a:srgbClr val="00B050"/>
                </a:solidFill>
                <a:latin typeface="NikoshBAN" pitchFamily="2" charset="0"/>
                <a:cs typeface="NikoshBAN" pitchFamily="2" charset="0"/>
              </a:rPr>
              <a:t>এই পাঠ শেষে শিক্ষার্থীরা...</a:t>
            </a:r>
          </a:p>
          <a:p>
            <a:pPr marL="457200" indent="-457200" algn="just">
              <a:buFont typeface="Wingdings" panose="05000000000000000000" pitchFamily="2" charset="2"/>
              <a:buChar char="Ø"/>
            </a:pPr>
            <a:r>
              <a:rPr lang="bn-BD" sz="2800" dirty="0">
                <a:solidFill>
                  <a:srgbClr val="00B050"/>
                </a:solidFill>
                <a:latin typeface="NikoshBAN" pitchFamily="2" charset="0"/>
                <a:cs typeface="NikoshBAN" pitchFamily="2" charset="0"/>
                <a:sym typeface="Webdings"/>
              </a:rPr>
              <a:t>১।</a:t>
            </a:r>
            <a:r>
              <a:rPr lang="bn-IN" sz="2800" dirty="0">
                <a:solidFill>
                  <a:srgbClr val="00B050"/>
                </a:solidFill>
                <a:latin typeface="NikoshBAN" pitchFamily="2" charset="0"/>
                <a:cs typeface="NikoshBAN" pitchFamily="2" charset="0"/>
                <a:sym typeface="Webdings"/>
              </a:rPr>
              <a:t> </a:t>
            </a:r>
            <a:r>
              <a:rPr lang="bn-BD" sz="2800" dirty="0">
                <a:solidFill>
                  <a:srgbClr val="00B050"/>
                </a:solidFill>
                <a:latin typeface="NikoshBAN" pitchFamily="2" charset="0"/>
                <a:cs typeface="NikoshBAN" pitchFamily="2" charset="0"/>
              </a:rPr>
              <a:t>কম্পিউটার</a:t>
            </a:r>
            <a:r>
              <a:rPr lang="en-US" sz="2800" dirty="0">
                <a:solidFill>
                  <a:srgbClr val="00B050"/>
                </a:solidFill>
                <a:latin typeface="NikoshBAN" pitchFamily="2" charset="0"/>
                <a:cs typeface="NikoshBAN" pitchFamily="2" charset="0"/>
              </a:rPr>
              <a:t> </a:t>
            </a:r>
            <a:r>
              <a:rPr lang="bn-BD" sz="2800" dirty="0">
                <a:solidFill>
                  <a:srgbClr val="00B050"/>
                </a:solidFill>
                <a:latin typeface="NikoshBAN" pitchFamily="2" charset="0"/>
                <a:cs typeface="NikoshBAN" pitchFamily="2" charset="0"/>
              </a:rPr>
              <a:t>ভাইরাস </a:t>
            </a:r>
            <a:r>
              <a:rPr lang="bn-IN" sz="2800" dirty="0">
                <a:solidFill>
                  <a:srgbClr val="00B050"/>
                </a:solidFill>
                <a:latin typeface="NikoshBAN" pitchFamily="2" charset="0"/>
                <a:cs typeface="NikoshBAN" pitchFamily="2" charset="0"/>
              </a:rPr>
              <a:t>সম্পর্কে ব্যাখ্যা করতে</a:t>
            </a:r>
            <a:r>
              <a:rPr lang="en-US" sz="2800" dirty="0">
                <a:solidFill>
                  <a:srgbClr val="00B050"/>
                </a:solidFill>
                <a:latin typeface="NikoshBAN" pitchFamily="2" charset="0"/>
                <a:cs typeface="NikoshBAN" pitchFamily="2" charset="0"/>
              </a:rPr>
              <a:t> </a:t>
            </a:r>
            <a:r>
              <a:rPr lang="bn-BD" sz="2800" dirty="0">
                <a:solidFill>
                  <a:srgbClr val="00B050"/>
                </a:solidFill>
                <a:latin typeface="NikoshBAN" pitchFamily="2" charset="0"/>
                <a:cs typeface="NikoshBAN" pitchFamily="2" charset="0"/>
              </a:rPr>
              <a:t>পারবে</a:t>
            </a:r>
            <a:r>
              <a:rPr lang="bn-IN" sz="2800" dirty="0">
                <a:solidFill>
                  <a:srgbClr val="00B050"/>
                </a:solidFill>
                <a:latin typeface="NikoshBAN" pitchFamily="2" charset="0"/>
                <a:cs typeface="NikoshBAN" pitchFamily="2" charset="0"/>
              </a:rPr>
              <a:t>;</a:t>
            </a:r>
            <a:endParaRPr lang="bn-BD" sz="2800" dirty="0">
              <a:solidFill>
                <a:srgbClr val="00B050"/>
              </a:solidFill>
              <a:latin typeface="NikoshBAN" pitchFamily="2" charset="0"/>
              <a:cs typeface="NikoshBAN" pitchFamily="2" charset="0"/>
            </a:endParaRPr>
          </a:p>
          <a:p>
            <a:pPr marL="457200" indent="-457200" algn="just">
              <a:buFont typeface="Wingdings" panose="05000000000000000000" pitchFamily="2" charset="2"/>
              <a:buChar char="Ø"/>
            </a:pPr>
            <a:r>
              <a:rPr lang="bn-BD" sz="2800" dirty="0">
                <a:solidFill>
                  <a:srgbClr val="00B050"/>
                </a:solidFill>
                <a:latin typeface="NikoshBAN" pitchFamily="2" charset="0"/>
                <a:cs typeface="NikoshBAN" pitchFamily="2" charset="0"/>
                <a:sym typeface="Webdings"/>
              </a:rPr>
              <a:t>২। </a:t>
            </a:r>
            <a:r>
              <a:rPr lang="bn-BD" sz="2800" dirty="0">
                <a:solidFill>
                  <a:srgbClr val="00B050"/>
                </a:solidFill>
                <a:latin typeface="NikoshBAN" pitchFamily="2" charset="0"/>
                <a:cs typeface="NikoshBAN" pitchFamily="2" charset="0"/>
              </a:rPr>
              <a:t>কম্পিউটার কিভাবে ভাইরাস দ্বারা আক্রান্ত </a:t>
            </a:r>
            <a:r>
              <a:rPr lang="bn-IN" sz="2800" dirty="0">
                <a:solidFill>
                  <a:srgbClr val="00B050"/>
                </a:solidFill>
                <a:latin typeface="NikoshBAN" pitchFamily="2" charset="0"/>
                <a:cs typeface="NikoshBAN" pitchFamily="2" charset="0"/>
              </a:rPr>
              <a:t>হওয়ার কারণ </a:t>
            </a:r>
            <a:r>
              <a:rPr lang="bn-BD" sz="2800" dirty="0">
                <a:solidFill>
                  <a:srgbClr val="00B050"/>
                </a:solidFill>
                <a:latin typeface="NikoshBAN" pitchFamily="2" charset="0"/>
                <a:cs typeface="NikoshBAN" pitchFamily="2" charset="0"/>
              </a:rPr>
              <a:t>ব্যাখ্যা করতে পারবে</a:t>
            </a:r>
            <a:r>
              <a:rPr lang="bn-IN" sz="2800" dirty="0">
                <a:solidFill>
                  <a:srgbClr val="00B050"/>
                </a:solidFill>
                <a:latin typeface="NikoshBAN" pitchFamily="2" charset="0"/>
                <a:cs typeface="NikoshBAN" pitchFamily="2" charset="0"/>
              </a:rPr>
              <a:t>;</a:t>
            </a:r>
            <a:endParaRPr lang="bn-BD" sz="2800" dirty="0">
              <a:solidFill>
                <a:srgbClr val="00B050"/>
              </a:solidFill>
              <a:latin typeface="NikoshBAN" pitchFamily="2" charset="0"/>
              <a:cs typeface="NikoshBAN" pitchFamily="2" charset="0"/>
            </a:endParaRPr>
          </a:p>
          <a:p>
            <a:pPr marL="457200" indent="-457200" algn="just">
              <a:buFont typeface="Wingdings" panose="05000000000000000000" pitchFamily="2" charset="2"/>
              <a:buChar char="Ø"/>
            </a:pPr>
            <a:r>
              <a:rPr lang="bn-BD" sz="2800" dirty="0">
                <a:solidFill>
                  <a:srgbClr val="00B050"/>
                </a:solidFill>
                <a:latin typeface="NikoshBAN" pitchFamily="2" charset="0"/>
                <a:cs typeface="NikoshBAN" pitchFamily="2" charset="0"/>
                <a:sym typeface="Webdings"/>
              </a:rPr>
              <a:t>৩। </a:t>
            </a:r>
            <a:r>
              <a:rPr lang="bn-BD" sz="2800" dirty="0">
                <a:solidFill>
                  <a:srgbClr val="00B050"/>
                </a:solidFill>
                <a:latin typeface="NikoshBAN" pitchFamily="2" charset="0"/>
                <a:cs typeface="NikoshBAN" pitchFamily="2" charset="0"/>
              </a:rPr>
              <a:t>কম্পিউটার ভাইরাস থেকে কম্পিউটারকে রক্ষা করার উপায় ব্যাখ্যা করতে পারবে।</a:t>
            </a:r>
          </a:p>
        </p:txBody>
      </p:sp>
      <p:sp>
        <p:nvSpPr>
          <p:cNvPr id="3" name="Rectangle 2"/>
          <p:cNvSpPr/>
          <p:nvPr/>
        </p:nvSpPr>
        <p:spPr>
          <a:xfrm>
            <a:off x="675564" y="1006523"/>
            <a:ext cx="3134436"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3600" b="1" dirty="0">
                <a:solidFill>
                  <a:srgbClr val="002060"/>
                </a:solidFill>
                <a:latin typeface="MoolBoran" pitchFamily="34" charset="0"/>
                <a:cs typeface="NikoshBAN" pitchFamily="2" charset="0"/>
              </a:rPr>
              <a:t> শিখনফল</a:t>
            </a:r>
          </a:p>
        </p:txBody>
      </p:sp>
    </p:spTree>
    <p:extLst>
      <p:ext uri="{BB962C8B-B14F-4D97-AF65-F5344CB8AC3E}">
        <p14:creationId xmlns:p14="http://schemas.microsoft.com/office/powerpoint/2010/main" val="134543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3150" y="4867010"/>
            <a:ext cx="2286000" cy="7620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800" dirty="0">
                <a:solidFill>
                  <a:schemeClr val="tx1"/>
                </a:solidFill>
                <a:latin typeface="NikoshBAN" panose="02000000000000000000" pitchFamily="2" charset="0"/>
                <a:cs typeface="NikoshBAN" panose="02000000000000000000" pitchFamily="2" charset="0"/>
              </a:rPr>
              <a:t>হার্ডওয়্যার</a:t>
            </a:r>
            <a:endParaRPr lang="en-US" sz="4800" b="1" dirty="0">
              <a:ln w="18000">
                <a:solidFill>
                  <a:schemeClr val="accent2">
                    <a:satMod val="140000"/>
                  </a:schemeClr>
                </a:solidFill>
                <a:prstDash val="solid"/>
                <a:miter lim="800000"/>
              </a:ln>
              <a:solidFill>
                <a:srgbClr val="003399"/>
              </a:solidFill>
              <a:effectLst>
                <a:outerShdw blurRad="25500" dist="23000" dir="7020000" algn="tl">
                  <a:srgbClr val="000000">
                    <a:alpha val="50000"/>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5340062" y="4867010"/>
            <a:ext cx="2203738" cy="7620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000" dirty="0">
                <a:solidFill>
                  <a:schemeClr val="tx1"/>
                </a:solidFill>
                <a:latin typeface="NikoshBAN" panose="02000000000000000000" pitchFamily="2" charset="0"/>
                <a:cs typeface="NikoshBAN" panose="02000000000000000000" pitchFamily="2" charset="0"/>
              </a:rPr>
              <a:t>সফটওয়্যার</a:t>
            </a:r>
            <a:endParaRPr lang="en-US" sz="4000" b="1" dirty="0">
              <a:ln w="18000">
                <a:solidFill>
                  <a:schemeClr val="accent2">
                    <a:satMod val="140000"/>
                  </a:schemeClr>
                </a:solidFill>
                <a:prstDash val="solid"/>
                <a:miter lim="800000"/>
              </a:ln>
              <a:solidFill>
                <a:srgbClr val="003399"/>
              </a:solidFill>
              <a:effectLst>
                <a:outerShdw blurRad="25500" dist="23000" dir="7020000" algn="tl">
                  <a:srgbClr val="000000">
                    <a:alpha val="50000"/>
                  </a:srgbClr>
                </a:outerShdw>
              </a:effectLst>
              <a:latin typeface="NikoshBAN" panose="02000000000000000000" pitchFamily="2" charset="0"/>
              <a:cs typeface="NikoshBAN" panose="02000000000000000000" pitchFamily="2" charset="0"/>
            </a:endParaRPr>
          </a:p>
        </p:txBody>
      </p:sp>
      <p:pic>
        <p:nvPicPr>
          <p:cNvPr id="12" name="Picture 11" descr="aplication soft ware.jpg"/>
          <p:cNvPicPr>
            <a:picLocks noChangeAspect="1"/>
          </p:cNvPicPr>
          <p:nvPr/>
        </p:nvPicPr>
        <p:blipFill>
          <a:blip r:embed="rId2" cstate="print"/>
          <a:stretch>
            <a:fillRect/>
          </a:stretch>
        </p:blipFill>
        <p:spPr>
          <a:xfrm flipH="1">
            <a:off x="6369187" y="1792849"/>
            <a:ext cx="2165212" cy="2668139"/>
          </a:xfrm>
          <a:prstGeom prst="rect">
            <a:avLst/>
          </a:prstGeom>
          <a:ln>
            <a:noFill/>
          </a:ln>
          <a:effectLst>
            <a:softEdge rad="112500"/>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792849"/>
            <a:ext cx="2001104" cy="2668139"/>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18" y="1876455"/>
            <a:ext cx="2718482" cy="2658071"/>
          </a:xfrm>
          <a:prstGeom prst="rect">
            <a:avLst/>
          </a:prstGeom>
        </p:spPr>
      </p:pic>
    </p:spTree>
    <p:extLst>
      <p:ext uri="{BB962C8B-B14F-4D97-AF65-F5344CB8AC3E}">
        <p14:creationId xmlns:p14="http://schemas.microsoft.com/office/powerpoint/2010/main" val="392910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6803" y="562154"/>
            <a:ext cx="3498146" cy="83106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bn-BD" sz="4400" b="1" dirty="0">
                <a:ln w="18000">
                  <a:solidFill>
                    <a:schemeClr val="accent2">
                      <a:satMod val="140000"/>
                    </a:schemeClr>
                  </a:solidFill>
                  <a:prstDash val="solid"/>
                  <a:miter lim="800000"/>
                </a:ln>
                <a:solidFill>
                  <a:srgbClr val="FF0000"/>
                </a:solidFill>
                <a:latin typeface="NikoshBAN" panose="02000000000000000000" pitchFamily="2" charset="0"/>
                <a:cs typeface="NikoshBAN" panose="02000000000000000000" pitchFamily="2" charset="0"/>
              </a:rPr>
              <a:t>কম্পিউটার ভাইরাস</a:t>
            </a:r>
            <a:endParaRPr lang="en-US" sz="4400" b="1" dirty="0">
              <a:ln w="18000">
                <a:solidFill>
                  <a:schemeClr val="accent2">
                    <a:satMod val="140000"/>
                  </a:schemeClr>
                </a:solidFill>
                <a:prstDash val="solid"/>
                <a:miter lim="800000"/>
              </a:ln>
              <a:solidFill>
                <a:srgbClr val="FF0000"/>
              </a:solidFill>
              <a:latin typeface="NikoshBAN" panose="02000000000000000000" pitchFamily="2" charset="0"/>
              <a:cs typeface="NikoshBAN" panose="02000000000000000000" pitchFamily="2" charset="0"/>
            </a:endParaRPr>
          </a:p>
        </p:txBody>
      </p:sp>
      <p:sp>
        <p:nvSpPr>
          <p:cNvPr id="5" name="Rectangle 4"/>
          <p:cNvSpPr/>
          <p:nvPr/>
        </p:nvSpPr>
        <p:spPr>
          <a:xfrm>
            <a:off x="1013102" y="5070403"/>
            <a:ext cx="6858000"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BD" sz="32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কম্পিউটার ভাইরাস হচ্ছে মানুষের তৈ</a:t>
            </a:r>
            <a:r>
              <a:rPr lang="bn-IN" sz="32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bn-BD" sz="32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 ধরনের  ক্ষতিকারক ছোট প্রোগ্রাম।</a:t>
            </a:r>
            <a:endParaRPr lang="en-US" sz="3200" dirty="0">
              <a:solidFill>
                <a:srgbClr val="00B05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5462" y="1393214"/>
            <a:ext cx="4272938" cy="3462504"/>
          </a:xfrm>
          <a:prstGeom prst="rect">
            <a:avLst/>
          </a:prstGeom>
        </p:spPr>
      </p:pic>
    </p:spTree>
    <p:extLst>
      <p:ext uri="{BB962C8B-B14F-4D97-AF65-F5344CB8AC3E}">
        <p14:creationId xmlns:p14="http://schemas.microsoft.com/office/powerpoint/2010/main" val="409063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43BC7-45A6-4B00-8EC5-BA1C9EFBA03F}"/>
              </a:ext>
            </a:extLst>
          </p:cNvPr>
          <p:cNvSpPr/>
          <p:nvPr/>
        </p:nvSpPr>
        <p:spPr>
          <a:xfrm>
            <a:off x="990600" y="2057400"/>
            <a:ext cx="8001000" cy="3108543"/>
          </a:xfrm>
          <a:prstGeom prst="rect">
            <a:avLst/>
          </a:prstGeom>
        </p:spPr>
        <p:txBody>
          <a:bodyPr wrap="square">
            <a:spAutoFit/>
          </a:bodyPr>
          <a:lstStyle/>
          <a:p>
            <a:pPr algn="just"/>
            <a:r>
              <a:rPr lang="en-US" sz="2800" b="1" dirty="0" err="1">
                <a:latin typeface="NikoshBAN" panose="02000000000000000000" pitchFamily="2" charset="0"/>
                <a:cs typeface="NikoshBAN" panose="02000000000000000000" pitchFamily="2" charset="0"/>
              </a:rPr>
              <a:t>কম্পিউটার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ভাইরাস</a:t>
            </a:r>
            <a:r>
              <a:rPr lang="en-US" sz="2800" b="1"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হল এক ধরনের কম্পিউটার প্রোগ্রাম যা ব্যবহারকারীর অনুমতি বা ধারণা ছাড়াই নিজে নিজেই কপি হতে পারে। </a:t>
            </a:r>
            <a:r>
              <a:rPr lang="as-IN" sz="2800" dirty="0">
                <a:latin typeface="NikoshBAN" panose="02000000000000000000" pitchFamily="2" charset="0"/>
                <a:cs typeface="NikoshBAN" panose="02000000000000000000" pitchFamily="2" charset="0"/>
                <a:hlinkClick r:id="rId2" tooltip="মেটামর্ফিক ভাইরাসে (পাতার অস্তিত্ব নেই)"/>
              </a:rPr>
              <a:t>মেটামর্ফিক ভাইরাসের</a:t>
            </a:r>
            <a:r>
              <a:rPr lang="as-IN" sz="2800" dirty="0">
                <a:latin typeface="NikoshBAN" panose="02000000000000000000" pitchFamily="2" charset="0"/>
                <a:cs typeface="NikoshBAN" panose="02000000000000000000" pitchFamily="2" charset="0"/>
              </a:rPr>
              <a:t> মত তারা প্রকৃত ভাইরাসটি কপিগুলোকে পরিবর্তিত করতে পারে অথবা কপিগুলো নিজেরাই পরিবর্তিত হতে পারে। একটি ভাইরাস এক কম্পিউটার থেকে অপর কম্পিউটারে যেতে পারে কেবলমাত্র যখন আক্রান্ত কম্পিউটারকে স্বাভাবিক কম্পিউটারটির কাছে নিয়ে যাওয়া হয়। </a:t>
            </a:r>
            <a:endParaRPr lang="en-US" sz="28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D41E64B-A7D6-48EB-820B-43B10DF61855}"/>
              </a:ext>
            </a:extLst>
          </p:cNvPr>
          <p:cNvSpPr txBox="1"/>
          <p:nvPr/>
        </p:nvSpPr>
        <p:spPr>
          <a:xfrm>
            <a:off x="2514600" y="1066800"/>
            <a:ext cx="3750791" cy="646331"/>
          </a:xfrm>
          <a:prstGeom prst="rect">
            <a:avLst/>
          </a:prstGeom>
          <a:noFill/>
        </p:spPr>
        <p:txBody>
          <a:bodyPr wrap="square" rtlCol="0">
            <a:spAutoFit/>
          </a:bodyPr>
          <a:lstStyle/>
          <a:p>
            <a:pPr algn="ctr"/>
            <a:r>
              <a:rPr lang="en-US" sz="3600" b="1" dirty="0" err="1"/>
              <a:t>নিরব</a:t>
            </a:r>
            <a:r>
              <a:rPr lang="en-US" sz="3600" b="1" dirty="0"/>
              <a:t> </a:t>
            </a:r>
            <a:r>
              <a:rPr lang="en-US" sz="3600" b="1" dirty="0" err="1"/>
              <a:t>পাঠ</a:t>
            </a:r>
            <a:r>
              <a:rPr lang="en-US" sz="3600" b="1" dirty="0"/>
              <a:t> </a:t>
            </a:r>
          </a:p>
        </p:txBody>
      </p:sp>
      <p:pic>
        <p:nvPicPr>
          <p:cNvPr id="4" name="Picture 3">
            <a:extLst>
              <a:ext uri="{FF2B5EF4-FFF2-40B4-BE49-F238E27FC236}">
                <a16:creationId xmlns:a16="http://schemas.microsoft.com/office/drawing/2014/main" id="{C11B82A5-A36B-48E2-ABC9-B50C726EA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919" y="4728371"/>
            <a:ext cx="2440019" cy="1977229"/>
          </a:xfrm>
          <a:prstGeom prst="rect">
            <a:avLst/>
          </a:prstGeom>
        </p:spPr>
      </p:pic>
    </p:spTree>
    <p:extLst>
      <p:ext uri="{BB962C8B-B14F-4D97-AF65-F5344CB8AC3E}">
        <p14:creationId xmlns:p14="http://schemas.microsoft.com/office/powerpoint/2010/main" val="259046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42DC4D-DB67-44EC-A7F3-F359F1B1308F}"/>
              </a:ext>
            </a:extLst>
          </p:cNvPr>
          <p:cNvSpPr/>
          <p:nvPr/>
        </p:nvSpPr>
        <p:spPr>
          <a:xfrm>
            <a:off x="228600" y="2235686"/>
            <a:ext cx="8686800" cy="4585871"/>
          </a:xfrm>
          <a:prstGeom prst="rect">
            <a:avLst/>
          </a:prstGeom>
        </p:spPr>
        <p:txBody>
          <a:bodyPr wrap="square">
            <a:spAutoFit/>
          </a:bodyPr>
          <a:lstStyle/>
          <a:p>
            <a:pPr algn="ctr"/>
            <a:r>
              <a:rPr lang="bn-IN" sz="4000" b="1" dirty="0">
                <a:solidFill>
                  <a:srgbClr val="0070C0"/>
                </a:solidFill>
                <a:latin typeface="NikoshBAN" panose="02000000000000000000" pitchFamily="2" charset="0"/>
                <a:cs typeface="NikoshBAN" panose="02000000000000000000" pitchFamily="2" charset="0"/>
              </a:rPr>
              <a:t>           </a:t>
            </a:r>
            <a:r>
              <a:rPr lang="en-US" sz="4000" b="1" dirty="0" err="1">
                <a:solidFill>
                  <a:srgbClr val="0070C0"/>
                </a:solidFill>
                <a:latin typeface="NikoshBAN" panose="02000000000000000000" pitchFamily="2" charset="0"/>
                <a:cs typeface="NikoshBAN" panose="02000000000000000000" pitchFamily="2" charset="0"/>
              </a:rPr>
              <a:t>কম্পি</a:t>
            </a:r>
            <a:r>
              <a:rPr lang="as-IN" sz="4000" b="1" dirty="0">
                <a:solidFill>
                  <a:srgbClr val="0070C0"/>
                </a:solidFill>
                <a:latin typeface="NikoshBAN" panose="02000000000000000000" pitchFamily="2" charset="0"/>
                <a:cs typeface="NikoshBAN" panose="02000000000000000000" pitchFamily="2" charset="0"/>
              </a:rPr>
              <a:t>উ</a:t>
            </a:r>
            <a:r>
              <a:rPr lang="en-US" sz="4000" b="1" dirty="0" err="1">
                <a:solidFill>
                  <a:srgbClr val="0070C0"/>
                </a:solidFill>
                <a:latin typeface="NikoshBAN" panose="02000000000000000000" pitchFamily="2" charset="0"/>
                <a:cs typeface="NikoshBAN" panose="02000000000000000000" pitchFamily="2" charset="0"/>
              </a:rPr>
              <a:t>টার</a:t>
            </a:r>
            <a:r>
              <a:rPr lang="en-US" sz="4000" b="1" dirty="0">
                <a:solidFill>
                  <a:srgbClr val="0070C0"/>
                </a:solidFill>
                <a:latin typeface="NikoshBAN" panose="02000000000000000000" pitchFamily="2" charset="0"/>
                <a:cs typeface="NikoshBAN" panose="02000000000000000000" pitchFamily="2" charset="0"/>
              </a:rPr>
              <a:t> </a:t>
            </a:r>
            <a:r>
              <a:rPr lang="en-US" sz="4000" b="1" dirty="0" err="1">
                <a:solidFill>
                  <a:srgbClr val="0070C0"/>
                </a:solidFill>
                <a:latin typeface="NikoshBAN" panose="02000000000000000000" pitchFamily="2" charset="0"/>
                <a:cs typeface="NikoshBAN" panose="02000000000000000000" pitchFamily="2" charset="0"/>
              </a:rPr>
              <a:t>ভাইরাসের</a:t>
            </a:r>
            <a:r>
              <a:rPr lang="en-US" sz="4000" b="1" dirty="0">
                <a:solidFill>
                  <a:srgbClr val="0070C0"/>
                </a:solidFill>
                <a:latin typeface="NikoshBAN" panose="02000000000000000000" pitchFamily="2" charset="0"/>
                <a:cs typeface="NikoshBAN" panose="02000000000000000000" pitchFamily="2" charset="0"/>
              </a:rPr>
              <a:t> </a:t>
            </a:r>
            <a:r>
              <a:rPr lang="en-US" sz="4000" b="1" dirty="0" err="1">
                <a:solidFill>
                  <a:srgbClr val="0070C0"/>
                </a:solidFill>
                <a:latin typeface="NikoshBAN" panose="02000000000000000000" pitchFamily="2" charset="0"/>
                <a:cs typeface="NikoshBAN" panose="02000000000000000000" pitchFamily="2" charset="0"/>
              </a:rPr>
              <a:t>জনক</a:t>
            </a:r>
            <a:endParaRPr lang="en-US" sz="4000" b="1" dirty="0">
              <a:solidFill>
                <a:srgbClr val="0070C0"/>
              </a:solidFill>
              <a:latin typeface="NikoshBAN" panose="02000000000000000000" pitchFamily="2" charset="0"/>
              <a:cs typeface="NikoshBAN" panose="02000000000000000000" pitchFamily="2" charset="0"/>
            </a:endParaRPr>
          </a:p>
          <a:p>
            <a:pPr algn="just"/>
            <a:br>
              <a:rPr lang="as-IN" sz="2800" dirty="0">
                <a:solidFill>
                  <a:srgbClr val="0070C0"/>
                </a:solidFill>
                <a:latin typeface="NikoshBAN" panose="02000000000000000000" pitchFamily="2" charset="0"/>
                <a:cs typeface="NikoshBAN" panose="02000000000000000000" pitchFamily="2" charset="0"/>
              </a:rPr>
            </a:br>
            <a:r>
              <a:rPr lang="as-IN" sz="2800" dirty="0">
                <a:solidFill>
                  <a:srgbClr val="0070C0"/>
                </a:solidFill>
                <a:latin typeface="NikoshBAN" panose="02000000000000000000" pitchFamily="2" charset="0"/>
                <a:cs typeface="NikoshBAN" panose="02000000000000000000" pitchFamily="2" charset="0"/>
              </a:rPr>
              <a:t>১৯৮৩ সালের ১০ নভেম্বর কম্পিউটার ‘ভাইরাস’-এর জন্ম হয়। যুক্তরাষ্ট্রের সাউদার্ন ক্যালিফোর্নিয়া বিশ্ববিদ্যালয়ের স্নাতক শ্রেণির ছাত্র ফ্রেড কোহেন পেনসিলভানিয়ার লেহিগ বিশ্ববিদ্যালয়ে নিরাপত্তাবিষয়ক এক সেমিনারে প্রথম কম্পিউটার ভাইরাস দেখান। একটি মেইনফ্রেম কম্পিউটারে তিনি তাঁর ছোট্ট সংকেত (কোড) প্রবেশ করিয়ে মাত্র ৫ মিনিটেই গোটা যন্ত্রের নিয়ন্ত্রণ নিয়ে নিয়েছিলেন। আরও চারটি প্রদর্শনীতে গড়ে মাত্র আধঘণ্টা সময়েই এই কোড ব্যবহার করে সব নিরাপত্তাব্যবস্থাকে পাশ কাটিয়ে গোটা সিস্টেমের নিয়ন্ত্রণ নিতে সক্ষম হন তিনি।</a:t>
            </a:r>
            <a:r>
              <a:rPr lang="en-US" sz="2800" dirty="0">
                <a:solidFill>
                  <a:srgbClr val="0070C0"/>
                </a:solidFill>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023A4872-5755-401C-AAD6-6C1B10BFD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70261"/>
            <a:ext cx="1676400" cy="2439162"/>
          </a:xfrm>
          <a:prstGeom prst="rect">
            <a:avLst/>
          </a:prstGeom>
        </p:spPr>
      </p:pic>
    </p:spTree>
    <p:extLst>
      <p:ext uri="{BB962C8B-B14F-4D97-AF65-F5344CB8AC3E}">
        <p14:creationId xmlns:p14="http://schemas.microsoft.com/office/powerpoint/2010/main" val="416389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386</Words>
  <Application>Microsoft Office PowerPoint</Application>
  <PresentationFormat>On-screen Show (4:3)</PresentationFormat>
  <Paragraphs>55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MoolBoran</vt:lpstr>
      <vt:lpstr>NikoshBAN</vt:lpstr>
      <vt:lpstr>NikoshLightBAN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Anowar</dc:creator>
  <cp:lastModifiedBy>c9-std16</cp:lastModifiedBy>
  <cp:revision>42</cp:revision>
  <dcterms:created xsi:type="dcterms:W3CDTF">2020-01-27T16:14:18Z</dcterms:created>
  <dcterms:modified xsi:type="dcterms:W3CDTF">2020-01-29T07:02:13Z</dcterms:modified>
</cp:coreProperties>
</file>