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70" r:id="rId3"/>
    <p:sldId id="272" r:id="rId4"/>
    <p:sldId id="268" r:id="rId5"/>
    <p:sldId id="257" r:id="rId6"/>
    <p:sldId id="278" r:id="rId7"/>
    <p:sldId id="279" r:id="rId8"/>
    <p:sldId id="280" r:id="rId9"/>
    <p:sldId id="281" r:id="rId10"/>
    <p:sldId id="273" r:id="rId11"/>
    <p:sldId id="282" r:id="rId12"/>
    <p:sldId id="275" r:id="rId13"/>
    <p:sldId id="261" r:id="rId14"/>
    <p:sldId id="259" r:id="rId15"/>
    <p:sldId id="260" r:id="rId16"/>
    <p:sldId id="262" r:id="rId17"/>
    <p:sldId id="283" r:id="rId18"/>
    <p:sldId id="284" r:id="rId19"/>
    <p:sldId id="285" r:id="rId20"/>
    <p:sldId id="288" r:id="rId21"/>
    <p:sldId id="286" r:id="rId22"/>
    <p:sldId id="287" r:id="rId23"/>
    <p:sldId id="265" r:id="rId24"/>
    <p:sldId id="271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F33E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5" autoAdjust="0"/>
    <p:restoredTop sz="94681" autoAdjust="0"/>
  </p:normalViewPr>
  <p:slideViewPr>
    <p:cSldViewPr>
      <p:cViewPr>
        <p:scale>
          <a:sx n="59" d="100"/>
          <a:sy n="59" d="100"/>
        </p:scale>
        <p:origin x="-1680" y="-3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D8ED5-2C60-4255-8B6B-37F1D0610D16}" type="datetimeFigureOut">
              <a:rPr lang="en-US" smtClean="0"/>
              <a:pPr/>
              <a:t>29-Jan-20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3BC7F-BBAE-4492-A986-EFE2126292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D8ED5-2C60-4255-8B6B-37F1D0610D16}" type="datetimeFigureOut">
              <a:rPr lang="en-US" smtClean="0"/>
              <a:pPr/>
              <a:t>29-Jan-20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3BC7F-BBAE-4492-A986-EFE2126292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D8ED5-2C60-4255-8B6B-37F1D0610D16}" type="datetimeFigureOut">
              <a:rPr lang="en-US" smtClean="0"/>
              <a:pPr/>
              <a:t>29-Jan-20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3BC7F-BBAE-4492-A986-EFE2126292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D8ED5-2C60-4255-8B6B-37F1D0610D16}" type="datetimeFigureOut">
              <a:rPr lang="en-US" smtClean="0"/>
              <a:pPr/>
              <a:t>29-Jan-20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3BC7F-BBAE-4492-A986-EFE2126292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D8ED5-2C60-4255-8B6B-37F1D0610D16}" type="datetimeFigureOut">
              <a:rPr lang="en-US" smtClean="0"/>
              <a:pPr/>
              <a:t>29-Jan-20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3BC7F-BBAE-4492-A986-EFE2126292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D8ED5-2C60-4255-8B6B-37F1D0610D16}" type="datetimeFigureOut">
              <a:rPr lang="en-US" smtClean="0"/>
              <a:pPr/>
              <a:t>29-Jan-20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3BC7F-BBAE-4492-A986-EFE2126292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D8ED5-2C60-4255-8B6B-37F1D0610D16}" type="datetimeFigureOut">
              <a:rPr lang="en-US" smtClean="0"/>
              <a:pPr/>
              <a:t>29-Jan-20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3BC7F-BBAE-4492-A986-EFE2126292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D8ED5-2C60-4255-8B6B-37F1D0610D16}" type="datetimeFigureOut">
              <a:rPr lang="en-US" smtClean="0"/>
              <a:pPr/>
              <a:t>29-Jan-20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3BC7F-BBAE-4492-A986-EFE2126292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D8ED5-2C60-4255-8B6B-37F1D0610D16}" type="datetimeFigureOut">
              <a:rPr lang="en-US" smtClean="0"/>
              <a:pPr/>
              <a:t>29-Jan-20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3BC7F-BBAE-4492-A986-EFE2126292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D8ED5-2C60-4255-8B6B-37F1D0610D16}" type="datetimeFigureOut">
              <a:rPr lang="en-US" smtClean="0"/>
              <a:pPr/>
              <a:t>29-Jan-20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3BC7F-BBAE-4492-A986-EFE2126292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D8ED5-2C60-4255-8B6B-37F1D0610D16}" type="datetimeFigureOut">
              <a:rPr lang="en-US" smtClean="0"/>
              <a:pPr/>
              <a:t>29-Jan-20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3BC7F-BBAE-4492-A986-EFE2126292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8D8ED5-2C60-4255-8B6B-37F1D0610D16}" type="datetimeFigureOut">
              <a:rPr lang="en-US" smtClean="0"/>
              <a:pPr/>
              <a:t>29-Jan-20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3BC7F-BBAE-4492-A986-EFE21262920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8600"/>
            <a:ext cx="9095014" cy="61722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49000">
                <a:schemeClr val="accent2">
                  <a:lumMod val="60000"/>
                  <a:lumOff val="40000"/>
                  <a:alpha val="50000"/>
                </a:schemeClr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5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0200" y="533400"/>
            <a:ext cx="5867400" cy="5105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524000" y="4038600"/>
            <a:ext cx="6096000" cy="1200329"/>
          </a:xfrm>
          <a:prstGeom prst="rect">
            <a:avLst/>
          </a:prstGeom>
          <a:noFill/>
        </p:spPr>
        <p:txBody>
          <a:bodyPr wrap="square" rtlCol="0">
            <a:prstTxWarp prst="textDoubleWave1">
              <a:avLst>
                <a:gd name="adj1" fmla="val 0"/>
                <a:gd name="adj2" fmla="val 0"/>
              </a:avLst>
            </a:prstTxWarp>
            <a:spAutoFit/>
          </a:bodyPr>
          <a:lstStyle/>
          <a:p>
            <a:r>
              <a:rPr lang="en-US" sz="8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  <a:reflection blurRad="6350" stA="55000" endA="50" endPos="85000" dist="29997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WELCOME</a:t>
            </a:r>
            <a:endParaRPr lang="en-US" sz="8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  <a:reflection blurRad="6350" stA="55000" endA="50" endPos="85000" dist="29997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6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37000">
                <a:schemeClr val="accent4">
                  <a:lumMod val="60000"/>
                  <a:lumOff val="40000"/>
                  <a:alpha val="75000"/>
                </a:schemeClr>
              </a:gs>
              <a:gs pos="50000">
                <a:schemeClr val="accent3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3">
                  <a:lumMod val="60000"/>
                  <a:lumOff val="40000"/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990600" y="0"/>
            <a:ext cx="7010400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Today we read</a:t>
            </a:r>
          </a:p>
        </p:txBody>
      </p:sp>
      <p:pic>
        <p:nvPicPr>
          <p:cNvPr id="4" name="Picture 3" descr="evening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62000"/>
            <a:ext cx="4572000" cy="2133600"/>
          </a:xfrm>
          <a:prstGeom prst="rect">
            <a:avLst/>
          </a:prstGeom>
        </p:spPr>
      </p:pic>
      <p:pic>
        <p:nvPicPr>
          <p:cNvPr id="5" name="Picture 4" descr="reading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2211" y="762000"/>
            <a:ext cx="4491789" cy="2133600"/>
          </a:xfrm>
          <a:prstGeom prst="rect">
            <a:avLst/>
          </a:prstGeom>
        </p:spPr>
      </p:pic>
      <p:pic>
        <p:nvPicPr>
          <p:cNvPr id="6" name="Picture 5" descr="swe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895600"/>
            <a:ext cx="4648200" cy="2057400"/>
          </a:xfrm>
          <a:prstGeom prst="rect">
            <a:avLst/>
          </a:prstGeom>
        </p:spPr>
      </p:pic>
      <p:pic>
        <p:nvPicPr>
          <p:cNvPr id="7" name="Picture 6" descr="man-reading-520x345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24400" y="2895600"/>
            <a:ext cx="4419600" cy="21336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62000" y="5410200"/>
            <a:ext cx="7772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</a:rPr>
              <a:t>An Evening with </a:t>
            </a:r>
            <a:r>
              <a:rPr lang="en-US" sz="4400" b="1" dirty="0" err="1" smtClean="0">
                <a:solidFill>
                  <a:srgbClr val="FF0000"/>
                </a:solidFill>
              </a:rPr>
              <a:t>Saiket</a:t>
            </a:r>
            <a:r>
              <a:rPr lang="en-US" sz="4400" b="1" dirty="0" smtClean="0">
                <a:solidFill>
                  <a:srgbClr val="FF0000"/>
                </a:solidFill>
              </a:rPr>
              <a:t>’ Family.</a:t>
            </a:r>
            <a:endParaRPr lang="en-US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vocabulary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457200"/>
            <a:ext cx="8001000" cy="591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val 5"/>
          <p:cNvSpPr/>
          <p:nvPr/>
        </p:nvSpPr>
        <p:spPr>
          <a:xfrm>
            <a:off x="4343400" y="685800"/>
            <a:ext cx="4343400" cy="13716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600" dirty="0">
                <a:latin typeface="Times New Roman" pitchFamily="18" charset="0"/>
                <a:cs typeface="Times New Roman" pitchFamily="18" charset="0"/>
              </a:rPr>
              <a:t>NEW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 flipV="1"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37000">
                <a:schemeClr val="accent4">
                  <a:lumMod val="60000"/>
                  <a:lumOff val="40000"/>
                  <a:alpha val="54000"/>
                </a:schemeClr>
              </a:gs>
              <a:gs pos="50000">
                <a:schemeClr val="accent3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3">
                  <a:lumMod val="60000"/>
                  <a:lumOff val="40000"/>
                  <a:tint val="23500"/>
                  <a:satMod val="160000"/>
                </a:schemeClr>
              </a:gs>
            </a:gsLst>
            <a:lin ang="189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 descr="220px-Apartmentingurgao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7912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04800" y="4642009"/>
            <a:ext cx="81534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b="1" dirty="0" smtClean="0">
                <a:solidFill>
                  <a:srgbClr val="FF0000"/>
                </a:solidFill>
              </a:rPr>
              <a:t>Apartment</a:t>
            </a:r>
            <a:endParaRPr lang="en-US" sz="138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"/>
            <a:ext cx="9144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>
                <a:solidFill>
                  <a:srgbClr val="13F33E"/>
                </a:solidFill>
              </a:rPr>
              <a:t>A building Where people generally live</a:t>
            </a:r>
            <a:endParaRPr lang="en-US" sz="8000" dirty="0">
              <a:solidFill>
                <a:srgbClr val="13F33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4495800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FF00"/>
                </a:solidFill>
              </a:rPr>
              <a:t>Saikat</a:t>
            </a:r>
            <a:r>
              <a:rPr lang="en-US" sz="3200" dirty="0" smtClean="0">
                <a:solidFill>
                  <a:srgbClr val="FFFF00"/>
                </a:solidFill>
              </a:rPr>
              <a:t> lives with his parents in an apartment in </a:t>
            </a:r>
            <a:r>
              <a:rPr lang="en-US" sz="3200" dirty="0" err="1" smtClean="0">
                <a:solidFill>
                  <a:srgbClr val="FFFF00"/>
                </a:solidFill>
              </a:rPr>
              <a:t>Bogra</a:t>
            </a:r>
            <a:r>
              <a:rPr lang="en-US" sz="3200" dirty="0" smtClean="0">
                <a:solidFill>
                  <a:srgbClr val="FFFF00"/>
                </a:solidFill>
              </a:rPr>
              <a:t>.</a:t>
            </a:r>
            <a:endParaRPr lang="en-US" sz="32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 flipV="1"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37000">
                <a:schemeClr val="accent4">
                  <a:lumMod val="60000"/>
                  <a:lumOff val="40000"/>
                  <a:alpha val="54000"/>
                </a:schemeClr>
              </a:gs>
              <a:gs pos="50000">
                <a:schemeClr val="accent3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3">
                  <a:lumMod val="60000"/>
                  <a:lumOff val="40000"/>
                  <a:tint val="23500"/>
                  <a:satMod val="160000"/>
                </a:schemeClr>
              </a:gs>
            </a:gsLst>
            <a:lin ang="189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505200" y="2057400"/>
            <a:ext cx="5638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400" b="1" dirty="0" smtClean="0">
              <a:solidFill>
                <a:srgbClr val="002060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724400" y="4267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7" name="Picture 16" descr="sew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999" cy="563880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304800" y="4642009"/>
            <a:ext cx="81534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800" b="1" dirty="0" smtClean="0">
                <a:solidFill>
                  <a:srgbClr val="FF0000"/>
                </a:solidFill>
              </a:rPr>
              <a:t>Sewing</a:t>
            </a:r>
            <a:endParaRPr lang="en-US" sz="138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0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rgbClr val="00B0F0"/>
                </a:solidFill>
              </a:rPr>
              <a:t>The activity of making thing with a needle and thread.</a:t>
            </a:r>
            <a:endParaRPr lang="en-US" sz="6000" b="1" dirty="0">
              <a:solidFill>
                <a:srgbClr val="00B0F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41910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FF00"/>
                </a:solidFill>
              </a:rPr>
              <a:t>She loves sewing in her free time.</a:t>
            </a:r>
            <a:endParaRPr lang="en-US" sz="4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flipV="1"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37000">
                <a:schemeClr val="accent4">
                  <a:lumMod val="60000"/>
                  <a:lumOff val="40000"/>
                  <a:alpha val="54000"/>
                </a:schemeClr>
              </a:gs>
              <a:gs pos="50000">
                <a:schemeClr val="accent3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3">
                  <a:lumMod val="60000"/>
                  <a:lumOff val="40000"/>
                  <a:tint val="23500"/>
                  <a:satMod val="160000"/>
                </a:schemeClr>
              </a:gs>
            </a:gsLst>
            <a:lin ang="189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114800" y="5943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4" descr="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8159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38200" y="304800"/>
            <a:ext cx="7162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To give attention with the ear.</a:t>
            </a:r>
            <a:endParaRPr lang="en-US" sz="4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209800" y="5334000"/>
            <a:ext cx="4343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 smtClean="0">
                <a:solidFill>
                  <a:srgbClr val="FF0000"/>
                </a:solidFill>
              </a:rPr>
              <a:t>Listening</a:t>
            </a:r>
            <a:endParaRPr lang="en-US" sz="72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3400" y="4191000"/>
            <a:ext cx="830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</a:rPr>
              <a:t>He loves listening to music of old times.</a:t>
            </a:r>
            <a:endParaRPr lang="en-US" sz="36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 descr="1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05400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762000" y="0"/>
            <a:ext cx="8153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13F33E"/>
                </a:solidFill>
              </a:rPr>
              <a:t>To be alertly on the lookout</a:t>
            </a:r>
            <a:endParaRPr lang="en-US" sz="5400" b="1" dirty="0">
              <a:solidFill>
                <a:srgbClr val="13F33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981200" y="5105400"/>
            <a:ext cx="4648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>
                <a:solidFill>
                  <a:srgbClr val="FF0000"/>
                </a:solidFill>
              </a:rPr>
              <a:t>Watches</a:t>
            </a:r>
            <a:endParaRPr lang="en-US" sz="8800" b="1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219200" y="4114800"/>
            <a:ext cx="6629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C00000"/>
                </a:solidFill>
              </a:rPr>
              <a:t>He watches cartoons on TV </a:t>
            </a:r>
            <a:endParaRPr lang="en-US" sz="4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46000">
                <a:schemeClr val="accent4">
                  <a:lumMod val="40000"/>
                  <a:lumOff val="60000"/>
                  <a:alpha val="46000"/>
                </a:schemeClr>
              </a:gs>
              <a:gs pos="48000">
                <a:schemeClr val="accent3">
                  <a:lumMod val="40000"/>
                  <a:lumOff val="60000"/>
                  <a:alpha val="54000"/>
                </a:schemeClr>
              </a:gs>
              <a:gs pos="90000">
                <a:schemeClr val="accent6">
                  <a:lumMod val="20000"/>
                  <a:lumOff val="80000"/>
                </a:schemeClr>
              </a:gs>
            </a:gsLst>
            <a:lin ang="81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12" descr="13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414837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381000" y="381000"/>
            <a:ext cx="8001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/>
              <a:t>Make or became better.</a:t>
            </a:r>
            <a:endParaRPr lang="en-US" sz="6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1447800" y="4876800"/>
            <a:ext cx="64008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b="1" dirty="0" smtClean="0">
                <a:solidFill>
                  <a:srgbClr val="FF0000"/>
                </a:solidFill>
              </a:rPr>
              <a:t>Improve</a:t>
            </a:r>
            <a:endParaRPr lang="en-US" sz="115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33400" y="3886200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He wants to</a:t>
            </a:r>
            <a:r>
              <a:rPr lang="en-US" sz="4800" dirty="0" smtClean="0">
                <a:solidFill>
                  <a:srgbClr val="FF0000"/>
                </a:solidFill>
              </a:rPr>
              <a:t> improve </a:t>
            </a:r>
            <a:r>
              <a:rPr lang="en-US" sz="4800" dirty="0" smtClean="0"/>
              <a:t>his English. </a:t>
            </a:r>
            <a:endParaRPr lang="en-US" sz="4800" dirty="0"/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04800"/>
            <a:ext cx="29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Apartment  =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71800" y="381000"/>
            <a:ext cx="594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13F33E"/>
                </a:solidFill>
              </a:rPr>
              <a:t>A building Where people generally live</a:t>
            </a:r>
            <a:endParaRPr lang="en-US" sz="2800" dirty="0">
              <a:solidFill>
                <a:srgbClr val="13F33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295400"/>
            <a:ext cx="3124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FF0000"/>
                </a:solidFill>
              </a:rPr>
              <a:t>Sewing =</a:t>
            </a:r>
            <a:endParaRPr lang="en-US" sz="54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19400" y="1143000"/>
            <a:ext cx="6324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B0F0"/>
                </a:solidFill>
              </a:rPr>
              <a:t>The activity of making thing with a needle and thread.</a:t>
            </a:r>
            <a:endParaRPr lang="en-US" sz="4000" b="1" dirty="0">
              <a:solidFill>
                <a:srgbClr val="00B0F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2667000"/>
            <a:ext cx="342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Listening=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19400" y="2819400"/>
            <a:ext cx="586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To give attention with the ear.</a:t>
            </a:r>
            <a:endParaRPr lang="en-US" sz="3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0" y="3657600"/>
            <a:ext cx="281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Watches =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67000" y="3733800"/>
            <a:ext cx="647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13F33E"/>
                </a:solidFill>
              </a:rPr>
              <a:t>To be alertly on the lookout</a:t>
            </a:r>
            <a:endParaRPr lang="en-US" sz="4000" b="1" dirty="0">
              <a:solidFill>
                <a:srgbClr val="13F33E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4724400"/>
            <a:ext cx="281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Improve =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743200" y="4800600"/>
            <a:ext cx="6096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Make or became better.</a:t>
            </a:r>
            <a:endParaRPr lang="en-US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9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5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9400" y="457200"/>
            <a:ext cx="2971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FF0000"/>
                </a:solidFill>
              </a:rPr>
              <a:t>Apartment  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43200" y="1752600"/>
            <a:ext cx="3124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FF0000"/>
                </a:solidFill>
              </a:rPr>
              <a:t>Sewing </a:t>
            </a:r>
            <a:endParaRPr lang="en-US" sz="54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43200" y="2895600"/>
            <a:ext cx="342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Listening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43200" y="4114800"/>
            <a:ext cx="281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Watches 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19400" y="5257800"/>
            <a:ext cx="281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Improve </a:t>
            </a:r>
            <a:endParaRPr lang="en-US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685800"/>
            <a:ext cx="662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Please open at page -15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47800" y="1676400"/>
            <a:ext cx="5791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Teacher’s Reading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6800" y="457200"/>
            <a:ext cx="7467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Presented By</a:t>
            </a:r>
            <a:endParaRPr lang="en-US" sz="7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" y="1447800"/>
            <a:ext cx="6781800" cy="1588"/>
          </a:xfrm>
          <a:prstGeom prst="line">
            <a:avLst/>
          </a:prstGeom>
          <a:ln w="762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38200" y="1828800"/>
            <a:ext cx="7620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Mostafa</a:t>
            </a:r>
            <a:r>
              <a:rPr lang="en-US" sz="54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Kamal</a:t>
            </a:r>
            <a:endParaRPr lang="en-US" sz="540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54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Assistant teacher</a:t>
            </a:r>
          </a:p>
          <a:p>
            <a:pPr algn="ctr"/>
            <a:r>
              <a:rPr lang="en-US" sz="5400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Shikri</a:t>
            </a:r>
            <a:r>
              <a:rPr lang="en-US" sz="540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Govt</a:t>
            </a:r>
            <a:r>
              <a:rPr lang="en-US" sz="54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: Primary School</a:t>
            </a:r>
            <a:endParaRPr lang="en-US" sz="540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48000">
                <a:schemeClr val="accent6">
                  <a:lumMod val="20000"/>
                  <a:lumOff val="80000"/>
                </a:schemeClr>
              </a:gs>
              <a:gs pos="48000">
                <a:schemeClr val="accent6">
                  <a:lumMod val="20000"/>
                  <a:lumOff val="80000"/>
                  <a:alpha val="52000"/>
                </a:schemeClr>
              </a:gs>
              <a:gs pos="50000">
                <a:schemeClr val="accent6">
                  <a:lumMod val="20000"/>
                  <a:lumOff val="80000"/>
                  <a:alpha val="46000"/>
                </a:schemeClr>
              </a:gs>
              <a:gs pos="90000">
                <a:schemeClr val="accent6">
                  <a:lumMod val="20000"/>
                  <a:lumOff val="8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838200" y="457200"/>
            <a:ext cx="4876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 smtClean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Silent Reading</a:t>
            </a:r>
            <a:endParaRPr lang="en-US" sz="5400" b="1" i="1" dirty="0">
              <a:solidFill>
                <a:srgbClr val="00206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676400" y="1371600"/>
            <a:ext cx="4038600" cy="1588"/>
          </a:xfrm>
          <a:prstGeom prst="line">
            <a:avLst/>
          </a:prstGeom>
          <a:ln w="762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743200" y="1524000"/>
            <a:ext cx="4038600" cy="1588"/>
          </a:xfrm>
          <a:prstGeom prst="line">
            <a:avLst/>
          </a:prstGeom>
          <a:ln w="762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143000" y="3048000"/>
            <a:ext cx="6858000" cy="156966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 prst="angle"/>
          </a:sp3d>
        </p:spPr>
        <p:txBody>
          <a:bodyPr wrap="square" rtlCol="0">
            <a:spAutoFit/>
          </a:bodyPr>
          <a:lstStyle/>
          <a:p>
            <a:pPr algn="ctr"/>
            <a:endParaRPr lang="en-US" sz="48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Pair reading</a:t>
            </a:r>
            <a:endParaRPr lang="en-US" sz="4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ight Arrow 8"/>
          <p:cNvSpPr/>
          <p:nvPr/>
        </p:nvSpPr>
        <p:spPr>
          <a:xfrm rot="5400000">
            <a:off x="3867912" y="2151888"/>
            <a:ext cx="978408" cy="484632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381001"/>
            <a:ext cx="7772400" cy="838199"/>
          </a:xfrm>
        </p:spPr>
        <p:txBody>
          <a:bodyPr/>
          <a:lstStyle/>
          <a:p>
            <a:r>
              <a:rPr lang="en-US" dirty="0" smtClean="0"/>
              <a:t>Answer the following MCQ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219200"/>
            <a:ext cx="8153400" cy="17526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(a) Whom does </a:t>
            </a:r>
            <a:r>
              <a:rPr lang="en-US" dirty="0" err="1" smtClean="0">
                <a:solidFill>
                  <a:schemeClr val="tx1"/>
                </a:solidFill>
              </a:rPr>
              <a:t>Saikat</a:t>
            </a:r>
            <a:r>
              <a:rPr lang="en-US" dirty="0" smtClean="0">
                <a:solidFill>
                  <a:schemeClr val="tx1"/>
                </a:solidFill>
              </a:rPr>
              <a:t> live with?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en-US" dirty="0" err="1" smtClean="0">
                <a:solidFill>
                  <a:schemeClr val="tx1"/>
                </a:solidFill>
              </a:rPr>
              <a:t>i</a:t>
            </a:r>
            <a:r>
              <a:rPr lang="en-US" dirty="0" smtClean="0">
                <a:solidFill>
                  <a:schemeClr val="tx1"/>
                </a:solidFill>
              </a:rPr>
              <a:t>) Teachers                 (ii) Friends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(iii) Parents                 (iv) Relatives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228600" y="2514600"/>
            <a:ext cx="14478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3124200"/>
            <a:ext cx="9144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(b) Where does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Saikat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live?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)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Magura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                   (ii)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Bogra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(iii)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Borguna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               (iv) Barisal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4419600" y="3810000"/>
            <a:ext cx="14478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143000" y="5257800"/>
            <a:ext cx="708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4953000"/>
            <a:ext cx="8161438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(f) What kind of student is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Saikat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?</a:t>
            </a:r>
            <a:endParaRPr lang="en-US" dirty="0" smtClean="0"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 (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) Bad                (ii) Good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(iii) Dull              (iv) Ignorant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3200400" y="5638800"/>
            <a:ext cx="14478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1025" grpId="0"/>
      <p:bldP spid="7" grpId="0" animBg="1"/>
      <p:bldP spid="1026" grpId="0"/>
      <p:bldP spid="1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990600" y="381000"/>
            <a:ext cx="7280839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) What does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Saikat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watch on TV?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) Movies               (ii) Drama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(iii) Cartoons        (iv) Football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381000" y="1676400"/>
            <a:ext cx="14478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914400" y="2971800"/>
            <a:ext cx="7372531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(j) What is the synonym of tale?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) Language         (ii) Story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(iii) Word              (iii) Book</a:t>
            </a:r>
            <a:endParaRPr kumimoji="0" lang="en-US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4724400" y="3810000"/>
            <a:ext cx="14478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9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9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9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9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5" grpId="0"/>
      <p:bldP spid="3" grpId="0" animBg="1"/>
      <p:bldP spid="41986" grpId="0"/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48000">
                <a:schemeClr val="accent6">
                  <a:lumMod val="20000"/>
                  <a:lumOff val="80000"/>
                </a:schemeClr>
              </a:gs>
              <a:gs pos="48000">
                <a:schemeClr val="accent6">
                  <a:lumMod val="20000"/>
                  <a:lumOff val="80000"/>
                  <a:alpha val="52000"/>
                </a:schemeClr>
              </a:gs>
              <a:gs pos="50000">
                <a:schemeClr val="accent6">
                  <a:lumMod val="20000"/>
                  <a:lumOff val="80000"/>
                  <a:alpha val="46000"/>
                </a:schemeClr>
              </a:gs>
              <a:gs pos="90000">
                <a:schemeClr val="accent6">
                  <a:lumMod val="20000"/>
                  <a:lumOff val="8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590800" y="228600"/>
            <a:ext cx="4038600" cy="769441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square" rtlCol="0">
            <a:spAutoFit/>
          </a:bodyPr>
          <a:lstStyle/>
          <a:p>
            <a:r>
              <a:rPr lang="en-US" sz="4400" b="1" i="1" dirty="0" smtClean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Individual work</a:t>
            </a:r>
            <a:endParaRPr lang="en-US" sz="4400" b="1" i="1" dirty="0">
              <a:solidFill>
                <a:srgbClr val="00206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5400" y="2362200"/>
            <a:ext cx="6248400" cy="2123658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400" b="1" i="1" dirty="0" smtClean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Write three sentences about your evening activities</a:t>
            </a:r>
            <a:endParaRPr lang="en-US" sz="4000" b="1" i="1" dirty="0">
              <a:solidFill>
                <a:srgbClr val="00206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ight Arrow 5"/>
          <p:cNvSpPr/>
          <p:nvPr/>
        </p:nvSpPr>
        <p:spPr>
          <a:xfrm rot="5400000">
            <a:off x="3867912" y="1389888"/>
            <a:ext cx="978408" cy="484632"/>
          </a:xfrm>
          <a:prstGeom prst="rightArrow">
            <a:avLst/>
          </a:prstGeom>
          <a:solidFill>
            <a:srgbClr val="C0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 animBg="1"/>
      <p:bldP spid="5" grpId="0" animBg="1"/>
      <p:bldP spid="5" grpId="1" animBg="1"/>
      <p:bldP spid="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61000">
                <a:srgbClr val="FFFFFF">
                  <a:alpha val="45000"/>
                </a:srgbClr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18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1400" y="1981200"/>
            <a:ext cx="5833034" cy="4572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905000" y="2286000"/>
            <a:ext cx="5638800" cy="1446550"/>
          </a:xfrm>
          <a:prstGeom prst="rect">
            <a:avLst/>
          </a:prstGeom>
          <a:noFill/>
        </p:spPr>
        <p:txBody>
          <a:bodyPr wrap="square" rtlCol="0">
            <a:prstTxWarp prst="textWave4">
              <a:avLst/>
            </a:prstTxWarp>
            <a:spAutoFit/>
          </a:bodyPr>
          <a:lstStyle/>
          <a:p>
            <a:r>
              <a:rPr lang="en-US" sz="8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THANKS</a:t>
            </a:r>
            <a:endParaRPr lang="en-US" sz="88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30000">
                <a:schemeClr val="accent6">
                  <a:lumMod val="60000"/>
                  <a:lumOff val="40000"/>
                  <a:alpha val="65000"/>
                </a:schemeClr>
              </a:gs>
              <a:gs pos="64999">
                <a:srgbClr val="F0EBD5"/>
              </a:gs>
              <a:gs pos="100000">
                <a:srgbClr val="D1C39F"/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286000" y="304800"/>
            <a:ext cx="4876800" cy="92333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5400" b="1" dirty="0" err="1" smtClean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Todays</a:t>
            </a:r>
            <a:r>
              <a:rPr lang="en-US" sz="5400" b="1" dirty="0" smtClean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Lesson</a:t>
            </a:r>
            <a:endParaRPr lang="en-US" sz="5400" b="1" dirty="0">
              <a:solidFill>
                <a:srgbClr val="00206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2514600"/>
            <a:ext cx="8839200" cy="37856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Class-Five</a:t>
            </a:r>
          </a:p>
          <a:p>
            <a:pPr algn="ctr"/>
            <a:r>
              <a:rPr lang="en-US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Lesson- 4</a:t>
            </a:r>
          </a:p>
          <a:p>
            <a:pPr algn="ctr"/>
            <a:r>
              <a:rPr lang="en-US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An Evening With </a:t>
            </a:r>
            <a:r>
              <a:rPr lang="en-US" sz="4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Saiket’s</a:t>
            </a:r>
            <a:r>
              <a:rPr lang="en-US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Family</a:t>
            </a:r>
          </a:p>
          <a:p>
            <a:pPr algn="ctr"/>
            <a:r>
              <a:rPr lang="en-US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Part-A,A1</a:t>
            </a:r>
            <a:endParaRPr lang="en-US" sz="4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ight Arrow 4"/>
          <p:cNvSpPr/>
          <p:nvPr/>
        </p:nvSpPr>
        <p:spPr>
          <a:xfrm rot="5400000">
            <a:off x="3944112" y="1694688"/>
            <a:ext cx="978408" cy="484632"/>
          </a:xfrm>
          <a:prstGeom prst="rightArrow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Moving-picture-red-cartoon-question-mark-animated-gif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3400" y="5638800"/>
            <a:ext cx="771525" cy="952500"/>
          </a:xfrm>
          <a:prstGeom prst="rect">
            <a:avLst/>
          </a:prstGeom>
        </p:spPr>
      </p:pic>
      <p:pic>
        <p:nvPicPr>
          <p:cNvPr id="7" name="Picture 6" descr="Animated-dancing-red-question-mark-picture-moving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9975" y="0"/>
            <a:ext cx="1724025" cy="2114550"/>
          </a:xfrm>
          <a:prstGeom prst="rect">
            <a:avLst/>
          </a:prstGeom>
        </p:spPr>
      </p:pic>
      <p:pic>
        <p:nvPicPr>
          <p:cNvPr id="8" name="Picture 7" descr="colorful-emoticon-c-capital-lette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000" y="304800"/>
            <a:ext cx="1428750" cy="1428750"/>
          </a:xfrm>
          <a:prstGeom prst="rect">
            <a:avLst/>
          </a:prstGeom>
        </p:spPr>
      </p:pic>
      <p:pic>
        <p:nvPicPr>
          <p:cNvPr id="9" name="Picture 8" descr="Road_patrol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5105400"/>
            <a:ext cx="1524000" cy="1533525"/>
          </a:xfrm>
          <a:prstGeom prst="rect">
            <a:avLst/>
          </a:prstGeom>
        </p:spPr>
      </p:pic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40000">
                <a:schemeClr val="accent6">
                  <a:lumMod val="60000"/>
                  <a:lumOff val="40000"/>
                  <a:alpha val="44000"/>
                </a:schemeClr>
              </a:gs>
              <a:gs pos="50000">
                <a:schemeClr val="accent4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4">
                  <a:lumMod val="60000"/>
                  <a:lumOff val="40000"/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838200" y="0"/>
            <a:ext cx="7467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i="1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Learning outcomes</a:t>
            </a:r>
            <a:endParaRPr lang="en-US" sz="5400" b="1" i="1" dirty="0"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600200" y="838200"/>
            <a:ext cx="6629400" cy="1588"/>
          </a:xfrm>
          <a:prstGeom prst="line">
            <a:avLst/>
          </a:prstGeom>
          <a:ln w="762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0" y="1219200"/>
            <a:ext cx="8915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1" dirty="0" smtClean="0">
                <a:solidFill>
                  <a:srgbClr val="00206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By the end of the lesson student will be able to </a:t>
            </a:r>
            <a:endParaRPr lang="en-US" sz="4400" b="1" i="1" dirty="0">
              <a:solidFill>
                <a:srgbClr val="00206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43000" y="2895600"/>
            <a:ext cx="69342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 smtClean="0">
                <a:solidFill>
                  <a:srgbClr val="C0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listen the lesson attentively.</a:t>
            </a:r>
          </a:p>
          <a:p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14400" y="3733800"/>
            <a:ext cx="7848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solidFill>
                  <a:srgbClr val="00206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Read the text with correct pronunciations.</a:t>
            </a:r>
            <a:endParaRPr lang="en-US" sz="3200" b="1" i="1" dirty="0">
              <a:solidFill>
                <a:srgbClr val="002060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90600" y="4495800"/>
            <a:ext cx="784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sz="4000" dirty="0" smtClean="0">
                <a:latin typeface="Times New Roman" pitchFamily="18" charset="0"/>
                <a:cs typeface="Times New Roman" pitchFamily="18" charset="0"/>
              </a:rPr>
              <a:t>answer lesson related questions.</a:t>
            </a:r>
          </a:p>
        </p:txBody>
      </p:sp>
      <p:sp>
        <p:nvSpPr>
          <p:cNvPr id="23" name="Flowchart: Sequential Access Storage 22"/>
          <p:cNvSpPr/>
          <p:nvPr/>
        </p:nvSpPr>
        <p:spPr>
          <a:xfrm rot="951637" flipV="1">
            <a:off x="359546" y="3114139"/>
            <a:ext cx="550498" cy="477322"/>
          </a:xfrm>
          <a:prstGeom prst="flowChartMagneticTape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slope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Sequential Access Storage 23"/>
          <p:cNvSpPr/>
          <p:nvPr/>
        </p:nvSpPr>
        <p:spPr>
          <a:xfrm rot="951637" flipV="1">
            <a:off x="359547" y="3799938"/>
            <a:ext cx="550498" cy="477322"/>
          </a:xfrm>
          <a:prstGeom prst="flowChartMagneticTape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slope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lowchart: Sequential Access Storage 25"/>
          <p:cNvSpPr/>
          <p:nvPr/>
        </p:nvSpPr>
        <p:spPr>
          <a:xfrm rot="951637" flipV="1">
            <a:off x="283346" y="4561939"/>
            <a:ext cx="550498" cy="477322"/>
          </a:xfrm>
          <a:prstGeom prst="flowChartMagneticTape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slope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/>
          <p:cNvCxnSpPr/>
          <p:nvPr/>
        </p:nvCxnSpPr>
        <p:spPr>
          <a:xfrm>
            <a:off x="1447800" y="2590800"/>
            <a:ext cx="6629400" cy="1588"/>
          </a:xfrm>
          <a:prstGeom prst="line">
            <a:avLst/>
          </a:prstGeom>
          <a:ln w="762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lowchart: Sequential Access Storage 12"/>
          <p:cNvSpPr/>
          <p:nvPr/>
        </p:nvSpPr>
        <p:spPr>
          <a:xfrm rot="951637" flipV="1">
            <a:off x="283348" y="5400139"/>
            <a:ext cx="550498" cy="477322"/>
          </a:xfrm>
          <a:prstGeom prst="flowChartMagneticTape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slope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066800" y="5334000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Write five sentences about owns evening activities. </a:t>
            </a:r>
            <a:endParaRPr lang="en-US" sz="3200" b="1" dirty="0"/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1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1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1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2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2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2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2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9" presetClass="entr" presetSubtype="0" ac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3" grpId="0" animBg="1"/>
      <p:bldP spid="14" grpId="0"/>
      <p:bldP spid="14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37000">
                <a:schemeClr val="accent4">
                  <a:lumMod val="60000"/>
                  <a:lumOff val="40000"/>
                  <a:alpha val="75000"/>
                </a:schemeClr>
              </a:gs>
              <a:gs pos="50000">
                <a:schemeClr val="accent3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3">
                  <a:lumMod val="60000"/>
                  <a:lumOff val="40000"/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evening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78301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124200" y="5842337"/>
            <a:ext cx="2743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rgbClr val="FF0000"/>
                </a:solidFill>
              </a:rPr>
              <a:t>Evening</a:t>
            </a:r>
            <a:endParaRPr lang="en-US" sz="60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38200" y="4876800"/>
            <a:ext cx="762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/>
              <a:t>The sun is being set</a:t>
            </a:r>
            <a:endParaRPr lang="en-US" sz="7200" dirty="0"/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30000">
                <a:schemeClr val="accent6">
                  <a:lumMod val="60000"/>
                  <a:lumOff val="40000"/>
                  <a:alpha val="65000"/>
                </a:schemeClr>
              </a:gs>
              <a:gs pos="64999">
                <a:srgbClr val="F0EBD5"/>
              </a:gs>
              <a:gs pos="100000">
                <a:srgbClr val="D1C39F"/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reading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343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4343400"/>
            <a:ext cx="3048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This is </a:t>
            </a:r>
            <a:r>
              <a:rPr lang="en-US" sz="4000" b="1" dirty="0" err="1" smtClean="0">
                <a:solidFill>
                  <a:srgbClr val="FF0000"/>
                </a:solidFill>
              </a:rPr>
              <a:t>Saiket</a:t>
            </a:r>
            <a:r>
              <a:rPr lang="en-US" sz="4000" b="1" dirty="0" smtClean="0">
                <a:solidFill>
                  <a:srgbClr val="FF0000"/>
                </a:solidFill>
              </a:rPr>
              <a:t>.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00600" y="4419600"/>
            <a:ext cx="434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He is a student.</a:t>
            </a:r>
            <a:endParaRPr lang="en-US" sz="3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09600" y="5334000"/>
            <a:ext cx="7848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He reads English story book.</a:t>
            </a:r>
            <a:endParaRPr lang="en-US" sz="48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37000">
                <a:schemeClr val="accent4">
                  <a:lumMod val="60000"/>
                  <a:lumOff val="40000"/>
                  <a:alpha val="75000"/>
                </a:schemeClr>
              </a:gs>
              <a:gs pos="50000">
                <a:schemeClr val="accent3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3">
                  <a:lumMod val="60000"/>
                  <a:lumOff val="40000"/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swe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267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4267200"/>
            <a:ext cx="426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/>
              <a:t>Saiket’s</a:t>
            </a:r>
            <a:r>
              <a:rPr lang="en-US" sz="4800" dirty="0" smtClean="0"/>
              <a:t> mother.</a:t>
            </a:r>
            <a:endParaRPr lang="en-US" sz="4800" dirty="0"/>
          </a:p>
        </p:txBody>
      </p:sp>
      <p:sp>
        <p:nvSpPr>
          <p:cNvPr id="6" name="TextBox 5"/>
          <p:cNvSpPr txBox="1"/>
          <p:nvPr/>
        </p:nvSpPr>
        <p:spPr>
          <a:xfrm>
            <a:off x="4953000" y="4343400"/>
            <a:ext cx="381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/>
              <a:t>Maleka</a:t>
            </a:r>
            <a:r>
              <a:rPr lang="en-US" sz="4400" dirty="0" smtClean="0"/>
              <a:t> Begum</a:t>
            </a:r>
            <a:endParaRPr lang="en-US" sz="4400" dirty="0"/>
          </a:p>
        </p:txBody>
      </p:sp>
      <p:sp>
        <p:nvSpPr>
          <p:cNvPr id="7" name="TextBox 6"/>
          <p:cNvSpPr txBox="1"/>
          <p:nvPr/>
        </p:nvSpPr>
        <p:spPr>
          <a:xfrm>
            <a:off x="381000" y="5410200"/>
            <a:ext cx="8153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She loves sewing in her free time.</a:t>
            </a:r>
            <a:endParaRPr lang="en-US" sz="4400" b="1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37000">
                <a:schemeClr val="accent4">
                  <a:lumMod val="60000"/>
                  <a:lumOff val="40000"/>
                  <a:alpha val="75000"/>
                </a:schemeClr>
              </a:gs>
              <a:gs pos="50000">
                <a:schemeClr val="accent3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3">
                  <a:lumMod val="60000"/>
                  <a:lumOff val="40000"/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man-reading-520x34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4648200"/>
            <a:ext cx="426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/>
              <a:t>Saiket’s</a:t>
            </a:r>
            <a:r>
              <a:rPr lang="en-US" sz="4800" dirty="0" smtClean="0"/>
              <a:t> father.</a:t>
            </a:r>
            <a:endParaRPr lang="en-US" sz="4800" dirty="0"/>
          </a:p>
        </p:txBody>
      </p:sp>
      <p:sp>
        <p:nvSpPr>
          <p:cNvPr id="6" name="TextBox 5"/>
          <p:cNvSpPr txBox="1"/>
          <p:nvPr/>
        </p:nvSpPr>
        <p:spPr>
          <a:xfrm>
            <a:off x="4953000" y="4724400"/>
            <a:ext cx="381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Mr. Islam</a:t>
            </a:r>
            <a:endParaRPr lang="en-US" sz="4400" dirty="0"/>
          </a:p>
        </p:txBody>
      </p:sp>
      <p:sp>
        <p:nvSpPr>
          <p:cNvPr id="7" name="TextBox 6"/>
          <p:cNvSpPr txBox="1"/>
          <p:nvPr/>
        </p:nvSpPr>
        <p:spPr>
          <a:xfrm>
            <a:off x="381000" y="5410200"/>
            <a:ext cx="8153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He </a:t>
            </a:r>
            <a:r>
              <a:rPr lang="en-US" sz="4400" b="1" smtClean="0"/>
              <a:t>writes story</a:t>
            </a:r>
            <a:r>
              <a:rPr lang="en-US" sz="4400" b="1" dirty="0" smtClean="0"/>
              <a:t>.</a:t>
            </a:r>
            <a:endParaRPr lang="en-US" sz="4400" b="1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37000">
                <a:schemeClr val="accent4">
                  <a:lumMod val="60000"/>
                  <a:lumOff val="40000"/>
                  <a:alpha val="75000"/>
                </a:schemeClr>
              </a:gs>
              <a:gs pos="50000">
                <a:schemeClr val="accent3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3">
                  <a:lumMod val="60000"/>
                  <a:lumOff val="40000"/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 descr="reading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2133600"/>
            <a:ext cx="4491789" cy="2133600"/>
          </a:xfrm>
          <a:prstGeom prst="rect">
            <a:avLst/>
          </a:prstGeom>
        </p:spPr>
      </p:pic>
      <p:pic>
        <p:nvPicPr>
          <p:cNvPr id="6" name="Picture 5" descr="swe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648200" cy="2057400"/>
          </a:xfrm>
          <a:prstGeom prst="rect">
            <a:avLst/>
          </a:prstGeom>
        </p:spPr>
      </p:pic>
      <p:pic>
        <p:nvPicPr>
          <p:cNvPr id="7" name="Picture 6" descr="man-reading-520x345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4400" y="0"/>
            <a:ext cx="4419600" cy="21336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57200" y="4572000"/>
            <a:ext cx="7772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err="1" smtClean="0">
                <a:solidFill>
                  <a:srgbClr val="FF0000"/>
                </a:solidFill>
              </a:rPr>
              <a:t>Saiket</a:t>
            </a:r>
            <a:r>
              <a:rPr lang="en-US" sz="8800" b="1" dirty="0" smtClean="0">
                <a:solidFill>
                  <a:srgbClr val="FF0000"/>
                </a:solidFill>
              </a:rPr>
              <a:t>’ Family.</a:t>
            </a:r>
            <a:endParaRPr lang="en-US" sz="8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687</TotalTime>
  <Words>344</Words>
  <Application>Microsoft Office PowerPoint</Application>
  <PresentationFormat>On-screen Show (4:3)</PresentationFormat>
  <Paragraphs>85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Answer the following MCQ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</dc:creator>
  <cp:lastModifiedBy>hp</cp:lastModifiedBy>
  <cp:revision>208</cp:revision>
  <dcterms:created xsi:type="dcterms:W3CDTF">2013-07-13T16:31:36Z</dcterms:created>
  <dcterms:modified xsi:type="dcterms:W3CDTF">2020-01-29T08:16:39Z</dcterms:modified>
</cp:coreProperties>
</file>