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7" r:id="rId10"/>
    <p:sldId id="264" r:id="rId11"/>
    <p:sldId id="265" r:id="rId12"/>
    <p:sldId id="266" r:id="rId13"/>
    <p:sldId id="270" r:id="rId14"/>
    <p:sldId id="269" r:id="rId15"/>
    <p:sldId id="271" r:id="rId16"/>
    <p:sldId id="268"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64" d="100"/>
          <a:sy n="64" d="100"/>
        </p:scale>
        <p:origin x="762" y="132"/>
      </p:cViewPr>
      <p:guideLst/>
    </p:cSldViewPr>
  </p:slideViewPr>
  <p:notesTextViewPr>
    <p:cViewPr>
      <p:scale>
        <a:sx n="1" d="1"/>
        <a:sy n="1" d="1"/>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8296D08-C8AD-4AEC-AF2F-AC37B1D68693}" type="datetimeFigureOut">
              <a:rPr lang="en-US" smtClean="0"/>
              <a:t>1/28/2020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7D911FD-B3A8-4BC7-B0FC-14AADD4A56BD}" type="slidenum">
              <a:rPr lang="en-US" smtClean="0"/>
              <a:t>‹#›</a:t>
            </a:fld>
            <a:endParaRPr lang="en-US"/>
          </a:p>
        </p:txBody>
      </p:sp>
    </p:spTree>
    <p:extLst>
      <p:ext uri="{BB962C8B-B14F-4D97-AF65-F5344CB8AC3E}">
        <p14:creationId xmlns:p14="http://schemas.microsoft.com/office/powerpoint/2010/main" val="10699272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65" y="0"/>
            <a:ext cx="12211665" cy="6858000"/>
          </a:xfrm>
          <a:prstGeom prst="rect">
            <a:avLst/>
          </a:prstGeom>
          <a:ln w="57150">
            <a:solidFill>
              <a:srgbClr val="00B050"/>
            </a:solidFill>
          </a:ln>
          <a:effectLst>
            <a:glow rad="139700">
              <a:schemeClr val="accent2">
                <a:satMod val="175000"/>
                <a:alpha val="40000"/>
              </a:schemeClr>
            </a:glow>
          </a:effectLst>
        </p:spPr>
      </p:pic>
      <p:sp>
        <p:nvSpPr>
          <p:cNvPr id="8" name="Rectangle 7"/>
          <p:cNvSpPr/>
          <p:nvPr userDrawn="1"/>
        </p:nvSpPr>
        <p:spPr>
          <a:xfrm>
            <a:off x="518651" y="339213"/>
            <a:ext cx="11135032" cy="6179574"/>
          </a:xfrm>
          <a:prstGeom prst="rect">
            <a:avLst/>
          </a:prstGeom>
          <a:blipFill>
            <a:blip r:embed="rId4"/>
            <a:tile tx="0" ty="0" sx="100000" sy="100000" flip="none" algn="tl"/>
          </a:blipFill>
          <a:ln w="57150">
            <a:solidFill>
              <a:srgbClr val="7030A0"/>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02174" y="-137605"/>
            <a:ext cx="1307936" cy="761905"/>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00541" y="5741990"/>
            <a:ext cx="914402" cy="914402"/>
          </a:xfrm>
          <a:prstGeom prst="rect">
            <a:avLst/>
          </a:prstGeom>
        </p:spPr>
      </p:pic>
    </p:spTree>
    <p:extLst>
      <p:ext uri="{BB962C8B-B14F-4D97-AF65-F5344CB8AC3E}">
        <p14:creationId xmlns:p14="http://schemas.microsoft.com/office/powerpoint/2010/main" val="1948117400"/>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3.png"/><Relationship Id="rId5" Type="http://schemas.microsoft.com/office/2007/relationships/hdphoto" Target="../media/hdphoto5.wdp"/><Relationship Id="rId4" Type="http://schemas.openxmlformats.org/officeDocument/2006/relationships/image" Target="../media/image22.png"/><Relationship Id="rId9" Type="http://schemas.microsoft.com/office/2007/relationships/hdphoto" Target="../media/hdphoto7.wdp"/></Relationships>
</file>

<file path=ppt/slides/_rels/slide1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6.gif"/><Relationship Id="rId7" Type="http://schemas.openxmlformats.org/officeDocument/2006/relationships/image" Target="../media/image29.jpg"/><Relationship Id="rId2" Type="http://schemas.openxmlformats.org/officeDocument/2006/relationships/image" Target="../media/image25.jp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28.png"/><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6.jpg"/><Relationship Id="rId2" Type="http://schemas.openxmlformats.org/officeDocument/2006/relationships/image" Target="../media/image31.emf"/><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jp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emf"/><Relationship Id="rId4" Type="http://schemas.openxmlformats.org/officeDocument/2006/relationships/image" Target="../media/image1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6120" y="2493644"/>
            <a:ext cx="5593079" cy="3815716"/>
          </a:xfrm>
          <a:prstGeom prst="round2DiagRect">
            <a:avLst>
              <a:gd name="adj1" fmla="val 1090"/>
              <a:gd name="adj2" fmla="val 0"/>
            </a:avLst>
          </a:prstGeom>
          <a:ln w="88900" cap="sq">
            <a:solidFill>
              <a:srgbClr val="00B050"/>
            </a:solidFill>
            <a:miter lim="800000"/>
          </a:ln>
          <a:effectLst>
            <a:glow rad="139700">
              <a:schemeClr val="accent2">
                <a:satMod val="175000"/>
                <a:alpha val="40000"/>
              </a:schemeClr>
            </a:glow>
            <a:outerShdw blurRad="254000" algn="tl" rotWithShape="0">
              <a:srgbClr val="000000">
                <a:alpha val="43000"/>
              </a:srgbClr>
            </a:outerShdw>
          </a:effectLst>
        </p:spPr>
      </p:pic>
      <p:sp>
        <p:nvSpPr>
          <p:cNvPr id="8" name="TextBox 7"/>
          <p:cNvSpPr txBox="1"/>
          <p:nvPr/>
        </p:nvSpPr>
        <p:spPr>
          <a:xfrm>
            <a:off x="1051560" y="868680"/>
            <a:ext cx="9555480" cy="923330"/>
          </a:xfrm>
          <a:prstGeom prst="rect">
            <a:avLst/>
          </a:prstGeom>
          <a:noFill/>
        </p:spPr>
        <p:txBody>
          <a:bodyPr wrap="square" rtlCol="0">
            <a:spAutoFit/>
            <a:scene3d>
              <a:camera prst="perspectiveFront"/>
              <a:lightRig rig="threePt" dir="t">
                <a:rot lat="0" lon="0" rev="1200000"/>
              </a:lightRig>
            </a:scene3d>
            <a:sp3d extrusionH="31750">
              <a:bevelT w="38100" h="82550"/>
              <a:bevelB w="6350"/>
              <a:extrusionClr>
                <a:schemeClr val="accent6">
                  <a:lumMod val="75000"/>
                </a:schemeClr>
              </a:extrusionClr>
            </a:sp3d>
          </a:bodyPr>
          <a:lstStyle/>
          <a:p>
            <a:pPr algn="ctr"/>
            <a:r>
              <a:rPr lang="bn-BD" sz="5400" b="1" dirty="0" smtClean="0">
                <a:gradFill>
                  <a:gsLst>
                    <a:gs pos="45000">
                      <a:srgbClr val="7030A0"/>
                    </a:gs>
                    <a:gs pos="49000">
                      <a:schemeClr val="accent2">
                        <a:lumMod val="75000"/>
                      </a:schemeClr>
                    </a:gs>
                  </a:gsLst>
                  <a:lin ang="5400000" scaled="1"/>
                </a:gradFill>
                <a:effectLst>
                  <a:glow rad="101600">
                    <a:srgbClr val="C00000">
                      <a:alpha val="19000"/>
                    </a:srgb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ক্লাসে সবাইকে স্বাগত </a:t>
            </a:r>
            <a:endParaRPr lang="en-US" sz="5400" b="1" dirty="0">
              <a:gradFill>
                <a:gsLst>
                  <a:gs pos="45000">
                    <a:srgbClr val="7030A0"/>
                  </a:gs>
                  <a:gs pos="49000">
                    <a:schemeClr val="accent2">
                      <a:lumMod val="75000"/>
                    </a:schemeClr>
                  </a:gs>
                </a:gsLst>
                <a:lin ang="5400000" scaled="1"/>
              </a:gradFill>
              <a:effectLst>
                <a:glow rad="101600">
                  <a:srgbClr val="C00000">
                    <a:alpha val="19000"/>
                  </a:srgb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6379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91367" y="1418909"/>
            <a:ext cx="4586990" cy="3372787"/>
            <a:chOff x="1334125" y="1633928"/>
            <a:chExt cx="3013023" cy="2398426"/>
          </a:xfrm>
        </p:grpSpPr>
        <p:sp>
          <p:nvSpPr>
            <p:cNvPr id="7" name="Rectangle 6"/>
            <p:cNvSpPr/>
            <p:nvPr/>
          </p:nvSpPr>
          <p:spPr>
            <a:xfrm>
              <a:off x="1334125" y="1633928"/>
              <a:ext cx="3013023" cy="2398426"/>
            </a:xfrm>
            <a:prstGeom prst="rect">
              <a:avLst/>
            </a:prstGeom>
            <a:solidFill>
              <a:schemeClr val="accent2">
                <a:lumMod val="40000"/>
                <a:lumOff val="60000"/>
              </a:schemeClr>
            </a:solidFill>
            <a:ln w="57150"/>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1454505" y="1768839"/>
              <a:ext cx="2772262" cy="2128604"/>
              <a:chOff x="1215122" y="1633927"/>
              <a:chExt cx="3042085" cy="2683553"/>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4639" b="100000" l="0" r="100000"/>
                        </a14:imgEffect>
                      </a14:imgLayer>
                    </a14:imgProps>
                  </a:ext>
                  <a:ext uri="{28A0092B-C50C-407E-A947-70E740481C1C}">
                    <a14:useLocalDpi xmlns:a14="http://schemas.microsoft.com/office/drawing/2010/main" val="0"/>
                  </a:ext>
                </a:extLst>
              </a:blip>
              <a:stretch>
                <a:fillRect/>
              </a:stretch>
            </p:blipFill>
            <p:spPr>
              <a:xfrm>
                <a:off x="1215122" y="1633928"/>
                <a:ext cx="1393167" cy="116907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94969" l="1262" r="100000"/>
                        </a14:imgEffect>
                      </a14:imgLayer>
                    </a14:imgProps>
                  </a:ext>
                  <a:ext uri="{28A0092B-C50C-407E-A947-70E740481C1C}">
                    <a14:useLocalDpi xmlns:a14="http://schemas.microsoft.com/office/drawing/2010/main" val="0"/>
                  </a:ext>
                </a:extLst>
              </a:blip>
              <a:stretch>
                <a:fillRect/>
              </a:stretch>
            </p:blipFill>
            <p:spPr>
              <a:xfrm>
                <a:off x="1215122" y="2803005"/>
                <a:ext cx="1592821" cy="1514475"/>
              </a:xfrm>
              <a:prstGeom prst="rect">
                <a:avLst/>
              </a:prstGeom>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backgroundRemoval t="1136" b="96591" l="0" r="100000"/>
                        </a14:imgEffect>
                      </a14:imgLayer>
                    </a14:imgProps>
                  </a:ext>
                  <a:ext uri="{28A0092B-C50C-407E-A947-70E740481C1C}">
                    <a14:useLocalDpi xmlns:a14="http://schemas.microsoft.com/office/drawing/2010/main" val="0"/>
                  </a:ext>
                </a:extLst>
              </a:blip>
              <a:stretch>
                <a:fillRect/>
              </a:stretch>
            </p:blipFill>
            <p:spPr>
              <a:xfrm>
                <a:off x="2807943" y="1633927"/>
                <a:ext cx="1449264" cy="1360357"/>
              </a:xfrm>
              <a:prstGeom prst="rect">
                <a:avLst/>
              </a:prstGeom>
            </p:spPr>
          </p:pic>
          <p:pic>
            <p:nvPicPr>
              <p:cNvPr id="5" name="Picture 4"/>
              <p:cNvPicPr>
                <a:picLocks noChangeAspect="1"/>
              </p:cNvPicPr>
              <p:nvPr/>
            </p:nvPicPr>
            <p:blipFill>
              <a:blip r:embed="rId8">
                <a:extLst>
                  <a:ext uri="{BEBA8EAE-BF5A-486C-A8C5-ECC9F3942E4B}">
                    <a14:imgProps xmlns:a14="http://schemas.microsoft.com/office/drawing/2010/main">
                      <a14:imgLayer r:embed="rId9">
                        <a14:imgEffect>
                          <a14:backgroundRemoval t="0" b="93627" l="2400" r="99600"/>
                        </a14:imgEffect>
                      </a14:imgLayer>
                    </a14:imgProps>
                  </a:ext>
                  <a:ext uri="{28A0092B-C50C-407E-A947-70E740481C1C}">
                    <a14:useLocalDpi xmlns:a14="http://schemas.microsoft.com/office/drawing/2010/main" val="0"/>
                  </a:ext>
                </a:extLst>
              </a:blip>
              <a:stretch>
                <a:fillRect/>
              </a:stretch>
            </p:blipFill>
            <p:spPr>
              <a:xfrm>
                <a:off x="2807943" y="2994284"/>
                <a:ext cx="1449264" cy="1187581"/>
              </a:xfrm>
              <a:prstGeom prst="rect">
                <a:avLst/>
              </a:prstGeom>
            </p:spPr>
          </p:pic>
        </p:grpSp>
      </p:grpSp>
      <p:sp>
        <p:nvSpPr>
          <p:cNvPr id="9" name="TextBox 8"/>
          <p:cNvSpPr txBox="1"/>
          <p:nvPr/>
        </p:nvSpPr>
        <p:spPr>
          <a:xfrm>
            <a:off x="1534749" y="457201"/>
            <a:ext cx="4071571" cy="769441"/>
          </a:xfrm>
          <a:prstGeom prst="rect">
            <a:avLst/>
          </a:prstGeom>
          <a:noFill/>
        </p:spPr>
        <p:txBody>
          <a:bodyPr wrap="square" rtlCol="0">
            <a:spAutoFit/>
          </a:bodyPr>
          <a:lstStyle/>
          <a:p>
            <a:pPr algn="ctr"/>
            <a:r>
              <a:rPr lang="bn-BD"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সরিসৃপ প্রাণী </a:t>
            </a:r>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10" name="TextBox 9"/>
          <p:cNvSpPr txBox="1"/>
          <p:nvPr/>
        </p:nvSpPr>
        <p:spPr>
          <a:xfrm>
            <a:off x="5678979" y="1095743"/>
            <a:ext cx="5576341" cy="646331"/>
          </a:xfrm>
          <a:prstGeom prst="rect">
            <a:avLst/>
          </a:prstGeom>
          <a:solidFill>
            <a:schemeClr val="accent6">
              <a:lumMod val="60000"/>
              <a:lumOff val="40000"/>
            </a:schemeClr>
          </a:solidFill>
          <a:ln w="28575">
            <a:solidFill>
              <a:schemeClr val="accent2">
                <a:lumMod val="75000"/>
              </a:schemeClr>
            </a:solidFill>
          </a:ln>
        </p:spPr>
        <p:txBody>
          <a:bodyPr wrap="square" rtlCol="0">
            <a:spAutoFit/>
          </a:bodyPr>
          <a:lstStyle/>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সরিসৃপ প্রাণীর কিছু বৈশিষ্ট্য বলো?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5461622" y="2002643"/>
            <a:ext cx="6005853" cy="2246769"/>
          </a:xfrm>
          <a:prstGeom prst="rect">
            <a:avLst/>
          </a:prstGeom>
          <a:solidFill>
            <a:schemeClr val="accent4">
              <a:lumMod val="60000"/>
              <a:lumOff val="40000"/>
            </a:schemeClr>
          </a:solidFill>
          <a:ln w="57150">
            <a:solidFill>
              <a:srgbClr val="00B050"/>
            </a:solidFill>
          </a:ln>
        </p:spPr>
        <p:txBody>
          <a:bodyPr wrap="square" rtlCol="0">
            <a:spAutoFit/>
          </a:bodyPr>
          <a:lstStyle/>
          <a:p>
            <a:pPr algn="just"/>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সরিসৃপ প্রাণীদের ত্বক শুষ্ক এবং আঁইশযুক্ত।এরা স্থলে ডিম পাড়ে।কিছু সরিসৃপ জলে বা স্থলে বাস করে। এদের কেউ কেউ পায়ের সাহায্যে চলাচল করে, যেমন- টিকটিকি।সাপ মাটিতে বুকে ভর দিয়ে চলে। কুমির জীবনের অনেকটা সময় পানিতে কাটায়।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7327759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anim calcmode="lin" valueType="num">
                                      <p:cBhvr>
                                        <p:cTn id="1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24262" y="499971"/>
            <a:ext cx="1777623" cy="769441"/>
          </a:xfrm>
          <a:prstGeom prst="rect">
            <a:avLst/>
          </a:prstGeom>
          <a:solidFill>
            <a:schemeClr val="accent6">
              <a:lumMod val="60000"/>
              <a:lumOff val="40000"/>
            </a:schemeClr>
          </a:solidFill>
          <a:ln w="57150">
            <a:solidFill>
              <a:srgbClr val="00B050"/>
            </a:solidFill>
          </a:ln>
        </p:spPr>
        <p:txBody>
          <a:bodyPr wrap="square" rtlCol="0">
            <a:spAutoFit/>
          </a:bodyPr>
          <a:lstStyle/>
          <a:p>
            <a:pPr algn="ctr"/>
            <a:r>
              <a:rPr lang="bn-BD"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পাখি</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20" name="Group 19"/>
          <p:cNvGrpSpPr/>
          <p:nvPr/>
        </p:nvGrpSpPr>
        <p:grpSpPr>
          <a:xfrm>
            <a:off x="719527" y="1603946"/>
            <a:ext cx="7116323" cy="3117956"/>
            <a:chOff x="719527" y="1603946"/>
            <a:chExt cx="7116323" cy="3117956"/>
          </a:xfrm>
        </p:grpSpPr>
        <p:grpSp>
          <p:nvGrpSpPr>
            <p:cNvPr id="19" name="Group 18"/>
            <p:cNvGrpSpPr/>
            <p:nvPr/>
          </p:nvGrpSpPr>
          <p:grpSpPr>
            <a:xfrm>
              <a:off x="4661941" y="1603946"/>
              <a:ext cx="3173909" cy="1573966"/>
              <a:chOff x="4809133" y="1269412"/>
              <a:chExt cx="3173909" cy="1573966"/>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4848" t="579" r="25628" b="5531"/>
              <a:stretch/>
            </p:blipFill>
            <p:spPr>
              <a:xfrm>
                <a:off x="4809133" y="1269412"/>
                <a:ext cx="1599941" cy="1573966"/>
              </a:xfrm>
              <a:prstGeom prst="rect">
                <a:avLst/>
              </a:prstGeom>
              <a:ln w="88900" cap="sq" cmpd="thickThin">
                <a:noFill/>
                <a:prstDash val="solid"/>
                <a:miter lim="800000"/>
              </a:ln>
              <a:effectLst>
                <a:innerShdw blurRad="76200">
                  <a:srgbClr val="000000"/>
                </a:innerShdw>
              </a:effec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074" y="1269412"/>
                <a:ext cx="1573968" cy="1573966"/>
              </a:xfrm>
              <a:prstGeom prst="roundRect">
                <a:avLst>
                  <a:gd name="adj" fmla="val 975"/>
                </a:avLst>
              </a:prstGeom>
              <a:solidFill>
                <a:srgbClr val="FFFFFF">
                  <a:shade val="85000"/>
                </a:srgbClr>
              </a:solidFill>
              <a:ln>
                <a:solidFill>
                  <a:schemeClr val="accent1">
                    <a:lumMod val="20000"/>
                    <a:lumOff val="80000"/>
                  </a:schemeClr>
                </a:solidFill>
              </a:ln>
              <a:effectLst>
                <a:reflection blurRad="12700" stA="38000" endPos="28000" dist="5000" dir="5400000" sy="-100000" algn="bl" rotWithShape="0"/>
              </a:effectLst>
            </p:spPr>
          </p:pic>
        </p:grpSp>
        <p:grpSp>
          <p:nvGrpSpPr>
            <p:cNvPr id="4" name="Group 3"/>
            <p:cNvGrpSpPr/>
            <p:nvPr/>
          </p:nvGrpSpPr>
          <p:grpSpPr>
            <a:xfrm>
              <a:off x="719527" y="1603946"/>
              <a:ext cx="3942414" cy="3117956"/>
              <a:chOff x="719527" y="1603946"/>
              <a:chExt cx="4122296" cy="3117956"/>
            </a:xfrm>
          </p:grpSpPr>
          <p:grpSp>
            <p:nvGrpSpPr>
              <p:cNvPr id="15" name="Group 14"/>
              <p:cNvGrpSpPr/>
              <p:nvPr/>
            </p:nvGrpSpPr>
            <p:grpSpPr>
              <a:xfrm>
                <a:off x="719527" y="1603946"/>
                <a:ext cx="4122296" cy="3117956"/>
                <a:chOff x="719527" y="1603946"/>
                <a:chExt cx="4122296" cy="3117956"/>
              </a:xfrm>
            </p:grpSpPr>
            <p:grpSp>
              <p:nvGrpSpPr>
                <p:cNvPr id="11" name="Group 10"/>
                <p:cNvGrpSpPr/>
                <p:nvPr/>
              </p:nvGrpSpPr>
              <p:grpSpPr>
                <a:xfrm>
                  <a:off x="719527" y="1603946"/>
                  <a:ext cx="4122296" cy="3117956"/>
                  <a:chOff x="1199213" y="1139251"/>
                  <a:chExt cx="3028013" cy="2473866"/>
                </a:xfrm>
              </p:grpSpPr>
              <p:sp>
                <p:nvSpPr>
                  <p:cNvPr id="10" name="Rectangle 9"/>
                  <p:cNvSpPr/>
                  <p:nvPr/>
                </p:nvSpPr>
                <p:spPr>
                  <a:xfrm>
                    <a:off x="1199213" y="1139251"/>
                    <a:ext cx="3028013" cy="2473866"/>
                  </a:xfrm>
                  <a:prstGeom prst="rect">
                    <a:avLst/>
                  </a:prstGeom>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312265" y="1289155"/>
                    <a:ext cx="1489989" cy="2300479"/>
                    <a:chOff x="5284658" y="1347787"/>
                    <a:chExt cx="1489989" cy="2465019"/>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4658" y="1347787"/>
                      <a:ext cx="1489989" cy="1365823"/>
                    </a:xfrm>
                    <a:prstGeom prst="rect">
                      <a:avLst/>
                    </a:prstGeom>
                    <a:ln>
                      <a:solidFill>
                        <a:schemeClr val="accent2">
                          <a:lumMod val="75000"/>
                        </a:schemeClr>
                      </a:solidFill>
                    </a:ln>
                  </p:spPr>
                </p:pic>
                <p:pic>
                  <p:nvPicPr>
                    <p:cNvPr id="6" name="Picture 5"/>
                    <p:cNvPicPr>
                      <a:picLocks noChangeAspect="1"/>
                    </p:cNvPicPr>
                    <p:nvPr/>
                  </p:nvPicPr>
                  <p:blipFill rotWithShape="1">
                    <a:blip r:embed="rId5">
                      <a:extLst>
                        <a:ext uri="{BEBA8EAE-BF5A-486C-A8C5-ECC9F3942E4B}">
                          <a14:imgProps xmlns:a14="http://schemas.microsoft.com/office/drawing/2010/main">
                            <a14:imgLayer r:embed="rId6">
                              <a14:imgEffect>
                                <a14:backgroundRemoval t="0" b="100000" l="1198" r="98802"/>
                              </a14:imgEffect>
                            </a14:imgLayer>
                          </a14:imgProps>
                        </a:ext>
                        <a:ext uri="{28A0092B-C50C-407E-A947-70E740481C1C}">
                          <a14:useLocalDpi xmlns:a14="http://schemas.microsoft.com/office/drawing/2010/main" val="0"/>
                        </a:ext>
                      </a:extLst>
                    </a:blip>
                    <a:srcRect l="3508" t="2120" b="-1"/>
                    <a:stretch/>
                  </p:blipFill>
                  <p:spPr>
                    <a:xfrm>
                      <a:off x="5284658" y="2713610"/>
                      <a:ext cx="1489989" cy="1099196"/>
                    </a:xfrm>
                    <a:prstGeom prst="rect">
                      <a:avLst/>
                    </a:prstGeom>
                    <a:ln>
                      <a:solidFill>
                        <a:schemeClr val="accent2">
                          <a:lumMod val="75000"/>
                        </a:schemeClr>
                      </a:solidFill>
                    </a:ln>
                  </p:spPr>
                </p:pic>
              </p:grpSp>
            </p:gr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1885" y="1792879"/>
                  <a:ext cx="1735864" cy="1547328"/>
                </a:xfrm>
                <a:prstGeom prst="rect">
                  <a:avLst/>
                </a:prstGeom>
              </p:spPr>
            </p:pic>
          </p:grpSp>
          <p:pic>
            <p:nvPicPr>
              <p:cNvPr id="2" name="Picture 1"/>
              <p:cNvPicPr>
                <a:picLocks noChangeAspect="1"/>
              </p:cNvPicPr>
              <p:nvPr/>
            </p:nvPicPr>
            <p:blipFill>
              <a:blip r:embed="rId8"/>
              <a:stretch>
                <a:fillRect/>
              </a:stretch>
            </p:blipFill>
            <p:spPr>
              <a:xfrm>
                <a:off x="2901885" y="3369802"/>
                <a:ext cx="1735864" cy="1267000"/>
              </a:xfrm>
              <a:prstGeom prst="rect">
                <a:avLst/>
              </a:prstGeom>
            </p:spPr>
          </p:pic>
        </p:grpSp>
      </p:grpSp>
      <p:sp>
        <p:nvSpPr>
          <p:cNvPr id="5" name="TextBox 4"/>
          <p:cNvSpPr txBox="1"/>
          <p:nvPr/>
        </p:nvSpPr>
        <p:spPr>
          <a:xfrm>
            <a:off x="3979400" y="293703"/>
            <a:ext cx="7015396" cy="707886"/>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পাখির কিছু বৈশিষ্ট্য বলো?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7" name="TextBox 16"/>
          <p:cNvSpPr txBox="1"/>
          <p:nvPr/>
        </p:nvSpPr>
        <p:spPr>
          <a:xfrm>
            <a:off x="4809133" y="3340206"/>
            <a:ext cx="6546696" cy="2308324"/>
          </a:xfrm>
          <a:prstGeom prst="rect">
            <a:avLst/>
          </a:prstGeom>
          <a:solidFill>
            <a:schemeClr val="accent4">
              <a:lumMod val="40000"/>
              <a:lumOff val="60000"/>
            </a:schemeClr>
          </a:solidFill>
          <a:ln w="57150">
            <a:solidFill>
              <a:srgbClr val="92D050"/>
            </a:solidFill>
          </a:ln>
          <a:effectLst>
            <a:glow rad="139700">
              <a:schemeClr val="accent2">
                <a:satMod val="175000"/>
                <a:alpha val="40000"/>
              </a:schemeClr>
            </a:glow>
          </a:effectLst>
        </p:spPr>
        <p:txBody>
          <a:bodyPr wrap="square" rtlCol="0">
            <a:spAutoFit/>
          </a:bodyPr>
          <a:lstStyle/>
          <a:p>
            <a:pPr algn="just"/>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হাঁস,মুরগি,চড়ুই,ঈগল এরা পাখি। এদের দেহ পালকে ঢাকা থাকে। এদের দুটি ডানা ও দুটি পা আছে। পাখি ডিম পাড়ে। বেশিরভাগ পাখি ডানা মেলে উড়তে পারে।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520755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7"/>
                                        </p:tgtEl>
                                        <p:attrNameLst>
                                          <p:attrName>ppt_y</p:attrName>
                                        </p:attrNameLst>
                                      </p:cBhvr>
                                      <p:tavLst>
                                        <p:tav tm="0">
                                          <p:val>
                                            <p:strVal val="#ppt_y"/>
                                          </p:val>
                                        </p:tav>
                                        <p:tav tm="100000">
                                          <p:val>
                                            <p:strVal val="#ppt_y"/>
                                          </p:val>
                                        </p:tav>
                                      </p:tavLst>
                                    </p:anim>
                                    <p:anim calcmode="lin" valueType="num">
                                      <p:cBhvr>
                                        <p:cTn id="17"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43489" y="1958267"/>
            <a:ext cx="5163281" cy="2938621"/>
            <a:chOff x="5374804" y="869430"/>
            <a:chExt cx="4426395" cy="2938621"/>
          </a:xfrm>
        </p:grpSpPr>
        <p:sp>
          <p:nvSpPr>
            <p:cNvPr id="10" name="Rectangle 9"/>
            <p:cNvSpPr/>
            <p:nvPr/>
          </p:nvSpPr>
          <p:spPr>
            <a:xfrm>
              <a:off x="5374804" y="869430"/>
              <a:ext cx="4426395" cy="2938621"/>
            </a:xfrm>
            <a:prstGeom prst="rect">
              <a:avLst/>
            </a:prstGeom>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486400" y="989351"/>
              <a:ext cx="4197245" cy="2713220"/>
              <a:chOff x="955073" y="1214203"/>
              <a:chExt cx="6540009" cy="2938622"/>
            </a:xfrm>
          </p:grpSpPr>
          <p:pic>
            <p:nvPicPr>
              <p:cNvPr id="2" name="Picture 1"/>
              <p:cNvPicPr>
                <a:picLocks noChangeAspect="1"/>
              </p:cNvPicPr>
              <p:nvPr/>
            </p:nvPicPr>
            <p:blipFill>
              <a:blip r:embed="rId2"/>
              <a:stretch>
                <a:fillRect/>
              </a:stretch>
            </p:blipFill>
            <p:spPr>
              <a:xfrm>
                <a:off x="3462729" y="1214204"/>
                <a:ext cx="2128580" cy="1366550"/>
              </a:xfrm>
              <a:prstGeom prst="rect">
                <a:avLst/>
              </a:prstGeom>
              <a:ln w="57150">
                <a:noFill/>
              </a:ln>
            </p:spPr>
          </p:pic>
          <p:pic>
            <p:nvPicPr>
              <p:cNvPr id="3" name="Picture 2"/>
              <p:cNvPicPr>
                <a:picLocks noChangeAspect="1"/>
              </p:cNvPicPr>
              <p:nvPr/>
            </p:nvPicPr>
            <p:blipFill>
              <a:blip r:embed="rId3"/>
              <a:stretch>
                <a:fillRect/>
              </a:stretch>
            </p:blipFill>
            <p:spPr>
              <a:xfrm>
                <a:off x="3462728" y="2580754"/>
                <a:ext cx="2128580" cy="1572071"/>
              </a:xfrm>
              <a:prstGeom prst="rect">
                <a:avLst/>
              </a:prstGeom>
              <a:ln w="57150">
                <a:noFill/>
              </a:ln>
            </p:spPr>
          </p:pic>
          <p:pic>
            <p:nvPicPr>
              <p:cNvPr id="5" name="Picture 4"/>
              <p:cNvPicPr>
                <a:picLocks noChangeAspect="1"/>
              </p:cNvPicPr>
              <p:nvPr/>
            </p:nvPicPr>
            <p:blipFill>
              <a:blip r:embed="rId4"/>
              <a:stretch>
                <a:fillRect/>
              </a:stretch>
            </p:blipFill>
            <p:spPr>
              <a:xfrm>
                <a:off x="955073" y="1214203"/>
                <a:ext cx="2507655" cy="1738859"/>
              </a:xfrm>
              <a:prstGeom prst="rect">
                <a:avLst/>
              </a:prstGeom>
              <a:ln w="57150">
                <a:no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073" y="2953062"/>
                <a:ext cx="2507655" cy="1199763"/>
              </a:xfrm>
              <a:prstGeom prst="rect">
                <a:avLst/>
              </a:prstGeom>
              <a:ln w="57150">
                <a:no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1308" y="1214203"/>
                <a:ext cx="1903774" cy="1366551"/>
              </a:xfrm>
              <a:prstGeom prst="rect">
                <a:avLst/>
              </a:prstGeom>
              <a:ln w="57150">
                <a:noFill/>
              </a:ln>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91307" y="2580753"/>
                <a:ext cx="1903775" cy="1572071"/>
              </a:xfrm>
              <a:prstGeom prst="rect">
                <a:avLst/>
              </a:prstGeom>
              <a:ln w="57150">
                <a:noFill/>
              </a:ln>
            </p:spPr>
          </p:pic>
        </p:grpSp>
      </p:grpSp>
      <p:sp>
        <p:nvSpPr>
          <p:cNvPr id="14" name="TextBox 13"/>
          <p:cNvSpPr txBox="1"/>
          <p:nvPr/>
        </p:nvSpPr>
        <p:spPr>
          <a:xfrm>
            <a:off x="1333728" y="649120"/>
            <a:ext cx="3072984" cy="707886"/>
          </a:xfrm>
          <a:prstGeom prst="rect">
            <a:avLst/>
          </a:prstGeom>
          <a:ln w="57150">
            <a:solidFill>
              <a:schemeClr val="accent2">
                <a:lumMod val="75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4000" b="1" dirty="0" smtClean="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স্তন্যপায়ী প্রানী </a:t>
            </a:r>
            <a:endParaRPr lang="en-US" sz="4000" b="1" dirty="0">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5" name="TextBox 14"/>
          <p:cNvSpPr txBox="1"/>
          <p:nvPr/>
        </p:nvSpPr>
        <p:spPr>
          <a:xfrm>
            <a:off x="736539" y="1855352"/>
            <a:ext cx="1543987" cy="584775"/>
          </a:xfrm>
          <a:prstGeom prst="rect">
            <a:avLst/>
          </a:prstGeom>
          <a:solidFill>
            <a:schemeClr val="accent6">
              <a:lumMod val="20000"/>
              <a:lumOff val="80000"/>
            </a:schemeClr>
          </a:solidFill>
        </p:spPr>
        <p:txBody>
          <a:bodyPr wrap="square" rtlCol="0">
            <a:spAutoFit/>
          </a:bodyPr>
          <a:lstStyle/>
          <a:p>
            <a:pPr algn="ct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6" name="TextBox 15"/>
          <p:cNvSpPr txBox="1"/>
          <p:nvPr/>
        </p:nvSpPr>
        <p:spPr>
          <a:xfrm>
            <a:off x="743489" y="4889903"/>
            <a:ext cx="1180475" cy="523220"/>
          </a:xfrm>
          <a:prstGeom prst="rect">
            <a:avLst/>
          </a:prstGeom>
          <a:solidFill>
            <a:schemeClr val="accent1">
              <a:lumMod val="20000"/>
              <a:lumOff val="80000"/>
            </a:schemeClr>
          </a:solidFill>
        </p:spPr>
        <p:txBody>
          <a:bodyPr wrap="square" rtlCol="0">
            <a:spAutoFit/>
          </a:bodyPr>
          <a:lstStyle/>
          <a:p>
            <a:pPr algn="ctr"/>
            <a:r>
              <a:rPr lang="bn-BD" sz="2800" b="1" dirty="0" smtClean="0">
                <a:latin typeface="NikoshBAN" panose="02000000000000000000" pitchFamily="2" charset="0"/>
                <a:cs typeface="NikoshBAN" panose="02000000000000000000" pitchFamily="2" charset="0"/>
              </a:rPr>
              <a:t>বিড়াল</a:t>
            </a:r>
            <a:r>
              <a:rPr lang="bn-BD"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7" name="TextBox 16"/>
          <p:cNvSpPr txBox="1"/>
          <p:nvPr/>
        </p:nvSpPr>
        <p:spPr>
          <a:xfrm>
            <a:off x="2916467" y="2883747"/>
            <a:ext cx="1337098" cy="523220"/>
          </a:xfrm>
          <a:prstGeom prst="rect">
            <a:avLst/>
          </a:prstGeom>
          <a:solidFill>
            <a:schemeClr val="accent4">
              <a:lumMod val="20000"/>
              <a:lumOff val="80000"/>
            </a:schemeClr>
          </a:solidFill>
        </p:spPr>
        <p:txBody>
          <a:bodyPr wrap="square" rtlCol="0">
            <a:spAutoFit/>
          </a:bodyPr>
          <a:lstStyle/>
          <a:p>
            <a:pPr algn="ctr"/>
            <a:r>
              <a:rPr lang="bn-BD" sz="2800" b="1" dirty="0" smtClean="0">
                <a:latin typeface="NikoshBAN" panose="02000000000000000000" pitchFamily="2" charset="0"/>
                <a:cs typeface="NikoshBAN" panose="02000000000000000000" pitchFamily="2" charset="0"/>
              </a:rPr>
              <a:t>ডলফিন</a:t>
            </a:r>
            <a:endParaRPr lang="en-US" sz="2800" b="1" dirty="0">
              <a:latin typeface="NikoshBAN" panose="02000000000000000000" pitchFamily="2" charset="0"/>
              <a:cs typeface="NikoshBAN" panose="02000000000000000000" pitchFamily="2" charset="0"/>
            </a:endParaRPr>
          </a:p>
        </p:txBody>
      </p:sp>
      <p:sp>
        <p:nvSpPr>
          <p:cNvPr id="18" name="TextBox 17"/>
          <p:cNvSpPr txBox="1"/>
          <p:nvPr/>
        </p:nvSpPr>
        <p:spPr>
          <a:xfrm>
            <a:off x="4326364" y="1958267"/>
            <a:ext cx="1337098" cy="523220"/>
          </a:xfrm>
          <a:prstGeom prst="rect">
            <a:avLst/>
          </a:prstGeom>
          <a:solidFill>
            <a:schemeClr val="accent4">
              <a:lumMod val="20000"/>
              <a:lumOff val="80000"/>
            </a:schemeClr>
          </a:solidFill>
        </p:spPr>
        <p:txBody>
          <a:bodyPr wrap="square" rtlCol="0">
            <a:spAutoFit/>
          </a:bodyPr>
          <a:lstStyle/>
          <a:p>
            <a:pPr algn="ctr"/>
            <a:r>
              <a:rPr lang="bn-BD" sz="2800" b="1" dirty="0" smtClean="0">
                <a:latin typeface="NikoshBAN" panose="02000000000000000000" pitchFamily="2" charset="0"/>
                <a:cs typeface="NikoshBAN" panose="02000000000000000000" pitchFamily="2" charset="0"/>
              </a:rPr>
              <a:t>তিমি </a:t>
            </a:r>
            <a:endParaRPr lang="en-US" sz="2800" b="1" dirty="0">
              <a:latin typeface="NikoshBAN" panose="02000000000000000000" pitchFamily="2" charset="0"/>
              <a:cs typeface="NikoshBAN" panose="02000000000000000000" pitchFamily="2" charset="0"/>
            </a:endParaRPr>
          </a:p>
        </p:txBody>
      </p:sp>
      <p:sp>
        <p:nvSpPr>
          <p:cNvPr id="19" name="TextBox 18"/>
          <p:cNvSpPr txBox="1"/>
          <p:nvPr/>
        </p:nvSpPr>
        <p:spPr>
          <a:xfrm>
            <a:off x="4482987" y="4896888"/>
            <a:ext cx="1180475" cy="523220"/>
          </a:xfrm>
          <a:prstGeom prst="rect">
            <a:avLst/>
          </a:prstGeom>
          <a:solidFill>
            <a:schemeClr val="accent1">
              <a:lumMod val="20000"/>
              <a:lumOff val="80000"/>
            </a:schemeClr>
          </a:solidFill>
        </p:spPr>
        <p:txBody>
          <a:bodyPr wrap="square" rtlCol="0">
            <a:spAutoFit/>
          </a:bodyPr>
          <a:lstStyle/>
          <a:p>
            <a:pPr algn="ctr"/>
            <a:r>
              <a:rPr lang="bn-BD" sz="2800" b="1" dirty="0" smtClean="0">
                <a:latin typeface="NikoshBAN" panose="02000000000000000000" pitchFamily="2" charset="0"/>
                <a:cs typeface="NikoshBAN" panose="02000000000000000000" pitchFamily="2" charset="0"/>
              </a:rPr>
              <a:t>ভোদড় </a:t>
            </a:r>
            <a:r>
              <a:rPr lang="bn-BD"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20" name="TextBox 19"/>
          <p:cNvSpPr txBox="1"/>
          <p:nvPr/>
        </p:nvSpPr>
        <p:spPr>
          <a:xfrm>
            <a:off x="2939491" y="4972346"/>
            <a:ext cx="1180475" cy="523220"/>
          </a:xfrm>
          <a:prstGeom prst="rect">
            <a:avLst/>
          </a:prstGeom>
          <a:solidFill>
            <a:schemeClr val="accent1">
              <a:lumMod val="20000"/>
              <a:lumOff val="80000"/>
            </a:schemeClr>
          </a:solidFill>
        </p:spPr>
        <p:txBody>
          <a:bodyPr wrap="square" rtlCol="0">
            <a:spAutoFit/>
          </a:bodyPr>
          <a:lstStyle/>
          <a:p>
            <a:pPr algn="ctr"/>
            <a:r>
              <a:rPr lang="bn-BD" sz="2800" b="1" dirty="0" smtClean="0">
                <a:latin typeface="NikoshBAN" panose="02000000000000000000" pitchFamily="2" charset="0"/>
                <a:cs typeface="NikoshBAN" panose="02000000000000000000" pitchFamily="2" charset="0"/>
              </a:rPr>
              <a:t>বাদুড় </a:t>
            </a:r>
            <a:endParaRPr lang="en-US" sz="2800" dirty="0">
              <a:latin typeface="NikoshBAN" panose="02000000000000000000" pitchFamily="2" charset="0"/>
              <a:cs typeface="NikoshBAN" panose="02000000000000000000" pitchFamily="2" charset="0"/>
            </a:endParaRPr>
          </a:p>
        </p:txBody>
      </p:sp>
      <p:sp>
        <p:nvSpPr>
          <p:cNvPr id="21" name="TextBox 20"/>
          <p:cNvSpPr txBox="1"/>
          <p:nvPr/>
        </p:nvSpPr>
        <p:spPr>
          <a:xfrm>
            <a:off x="6165804" y="1958267"/>
            <a:ext cx="5216577" cy="3539430"/>
          </a:xfrm>
          <a:prstGeom prst="rect">
            <a:avLst/>
          </a:prstGeom>
          <a:solidFill>
            <a:schemeClr val="accent2">
              <a:lumMod val="20000"/>
              <a:lumOff val="80000"/>
            </a:schemeClr>
          </a:solidFill>
          <a:ln w="57150">
            <a:solidFill>
              <a:srgbClr val="00B050"/>
            </a:solidFill>
          </a:ln>
        </p:spPr>
        <p:txBody>
          <a:bodyPr wrap="square" rtlCol="0">
            <a:spAutoFit/>
          </a:bodyPr>
          <a:lstStyle/>
          <a:p>
            <a:pPr algn="just"/>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স্তন্যপায়ী প্রাণীদের দেহ পশম বা লোম দিয়ে ঢাকা থাকে। বাচ্চারা মায়ের দুধ পান করে। কোনো কোনো স্তন্যপায়ী প্রাণী স্থলে বাস করে,যেমন গরু,বিড়াল এবং ভোদর।এরা পায়ের সাহায্যে চলাচল করে।কোনো কোনো স্তন্যপায়ী প্রাণী পানিতে বাস করে,যেমন-তিমি এবং ডলফিন। কিছু স্তন্যপায়ী প্রাণী উড়তে পারে,যেমন-বাদুড়।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4901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20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1000" fill="hold"/>
                                        <p:tgtEl>
                                          <p:spTgt spid="20"/>
                                        </p:tgtEl>
                                        <p:attrNameLst>
                                          <p:attrName>ppt_w</p:attrName>
                                        </p:attrNameLst>
                                      </p:cBhvr>
                                      <p:tavLst>
                                        <p:tav tm="0">
                                          <p:val>
                                            <p:fltVal val="0"/>
                                          </p:val>
                                        </p:tav>
                                        <p:tav tm="100000">
                                          <p:val>
                                            <p:strVal val="#ppt_w"/>
                                          </p:val>
                                        </p:tav>
                                      </p:tavLst>
                                    </p:anim>
                                    <p:anim calcmode="lin" valueType="num">
                                      <p:cBhvr>
                                        <p:cTn id="32" dur="1000" fill="hold"/>
                                        <p:tgtEl>
                                          <p:spTgt spid="20"/>
                                        </p:tgtEl>
                                        <p:attrNameLst>
                                          <p:attrName>ppt_h</p:attrName>
                                        </p:attrNameLst>
                                      </p:cBhvr>
                                      <p:tavLst>
                                        <p:tav tm="0">
                                          <p:val>
                                            <p:fltVal val="0"/>
                                          </p:val>
                                        </p:tav>
                                        <p:tav tm="100000">
                                          <p:val>
                                            <p:strVal val="#ppt_h"/>
                                          </p:val>
                                        </p:tav>
                                      </p:tavLst>
                                    </p:anim>
                                    <p:anim calcmode="lin" valueType="num">
                                      <p:cBhvr>
                                        <p:cTn id="33" dur="1000" fill="hold"/>
                                        <p:tgtEl>
                                          <p:spTgt spid="20"/>
                                        </p:tgtEl>
                                        <p:attrNameLst>
                                          <p:attrName>style.rotation</p:attrName>
                                        </p:attrNameLst>
                                      </p:cBhvr>
                                      <p:tavLst>
                                        <p:tav tm="0">
                                          <p:val>
                                            <p:fltVal val="90"/>
                                          </p:val>
                                        </p:tav>
                                        <p:tav tm="100000">
                                          <p:val>
                                            <p:fltVal val="0"/>
                                          </p:val>
                                        </p:tav>
                                      </p:tavLst>
                                    </p:anim>
                                    <p:animEffect transition="in" filter="fade">
                                      <p:cBhvr>
                                        <p:cTn id="34" dur="10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circle(in)">
                                      <p:cBhvr>
                                        <p:cTn id="39" dur="20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56" presetClass="entr" presetSubtype="0" fill="hold" grpId="0" nodeType="clickEffect">
                                  <p:stCondLst>
                                    <p:cond delay="0"/>
                                  </p:stCondLst>
                                  <p:iterate type="lt">
                                    <p:tmPct val="10000"/>
                                  </p:iterate>
                                  <p:childTnLst>
                                    <p:set>
                                      <p:cBhvr>
                                        <p:cTn id="43" dur="1" fill="hold">
                                          <p:stCondLst>
                                            <p:cond delay="0"/>
                                          </p:stCondLst>
                                        </p:cTn>
                                        <p:tgtEl>
                                          <p:spTgt spid="21"/>
                                        </p:tgtEl>
                                        <p:attrNameLst>
                                          <p:attrName>style.visibility</p:attrName>
                                        </p:attrNameLst>
                                      </p:cBhvr>
                                      <p:to>
                                        <p:strVal val="visible"/>
                                      </p:to>
                                    </p:set>
                                    <p:anim by="(-#ppt_w*2)" calcmode="lin" valueType="num">
                                      <p:cBhvr rctx="PPT">
                                        <p:cTn id="44" dur="500" autoRev="1" fill="hold">
                                          <p:stCondLst>
                                            <p:cond delay="0"/>
                                          </p:stCondLst>
                                        </p:cTn>
                                        <p:tgtEl>
                                          <p:spTgt spid="21"/>
                                        </p:tgtEl>
                                        <p:attrNameLst>
                                          <p:attrName>ppt_w</p:attrName>
                                        </p:attrNameLst>
                                      </p:cBhvr>
                                    </p:anim>
                                    <p:anim by="(#ppt_w*0.50)" calcmode="lin" valueType="num">
                                      <p:cBhvr>
                                        <p:cTn id="45" dur="500" decel="50000" autoRev="1" fill="hold">
                                          <p:stCondLst>
                                            <p:cond delay="0"/>
                                          </p:stCondLst>
                                        </p:cTn>
                                        <p:tgtEl>
                                          <p:spTgt spid="21"/>
                                        </p:tgtEl>
                                        <p:attrNameLst>
                                          <p:attrName>ppt_x</p:attrName>
                                        </p:attrNameLst>
                                      </p:cBhvr>
                                    </p:anim>
                                    <p:anim from="(-#ppt_h/2)" to="(#ppt_y)" calcmode="lin" valueType="num">
                                      <p:cBhvr>
                                        <p:cTn id="46" dur="1000" fill="hold">
                                          <p:stCondLst>
                                            <p:cond delay="0"/>
                                          </p:stCondLst>
                                        </p:cTn>
                                        <p:tgtEl>
                                          <p:spTgt spid="21"/>
                                        </p:tgtEl>
                                        <p:attrNameLst>
                                          <p:attrName>ppt_y</p:attrName>
                                        </p:attrNameLst>
                                      </p:cBhvr>
                                    </p:anim>
                                    <p:animRot by="21600000">
                                      <p:cBhvr>
                                        <p:cTn id="47" dur="10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3986" y="554636"/>
            <a:ext cx="2803161" cy="802600"/>
          </a:xfrm>
          <a:prstGeom prst="flowChartDocument">
            <a:avLst/>
          </a:prstGeom>
          <a:solidFill>
            <a:schemeClr val="accent2">
              <a:lumMod val="60000"/>
              <a:lumOff val="40000"/>
            </a:schemeClr>
          </a:solidFill>
          <a:ln w="57150">
            <a:solidFill>
              <a:srgbClr val="0070C0"/>
            </a:solidFill>
          </a:ln>
        </p:spPr>
        <p:txBody>
          <a:bodyPr wrap="square" rtlCol="0">
            <a:spAutoFit/>
          </a:bodyPr>
          <a:lstStyle/>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জোড়ায় কাজ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5" name="Group 4"/>
          <p:cNvGrpSpPr/>
          <p:nvPr/>
        </p:nvGrpSpPr>
        <p:grpSpPr>
          <a:xfrm>
            <a:off x="775950" y="2508354"/>
            <a:ext cx="4395657" cy="1718873"/>
            <a:chOff x="611057" y="1653914"/>
            <a:chExt cx="4392318" cy="171887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057" y="1653914"/>
              <a:ext cx="2177113" cy="171887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8170" y="1653914"/>
              <a:ext cx="2215205" cy="1718873"/>
            </a:xfrm>
            <a:prstGeom prst="rect">
              <a:avLst/>
            </a:prstGeom>
          </p:spPr>
        </p:pic>
      </p:grpSp>
      <p:sp>
        <p:nvSpPr>
          <p:cNvPr id="6" name="TextBox 5"/>
          <p:cNvSpPr txBox="1"/>
          <p:nvPr/>
        </p:nvSpPr>
        <p:spPr>
          <a:xfrm>
            <a:off x="727850" y="1609629"/>
            <a:ext cx="6670623" cy="646331"/>
          </a:xfrm>
          <a:prstGeom prst="rect">
            <a:avLst/>
          </a:prstGeom>
          <a:noFill/>
        </p:spPr>
        <p:txBody>
          <a:bodyPr wrap="square" rtlCol="0">
            <a:spAutoFit/>
          </a:bodyPr>
          <a:lstStyle/>
          <a:p>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ছবিগুলো মনযোগ সহকারে লক্ষ করঃ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5381469" y="2706070"/>
            <a:ext cx="5831174" cy="1323439"/>
          </a:xfrm>
          <a:prstGeom prst="rect">
            <a:avLst/>
          </a:prstGeom>
          <a:noFill/>
        </p:spPr>
        <p:txBody>
          <a:bodyPr wrap="square" rtlCol="0">
            <a:spAutoFit/>
          </a:bodyPr>
          <a:lstStyle/>
          <a:p>
            <a:pPr marL="571500" indent="-571500">
              <a:buFont typeface="Wingdings" panose="05000000000000000000" pitchFamily="2" charset="2"/>
              <a:buChar char="v"/>
            </a:pP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 কোন কোন  শ্রেণির প্রাণী?</a:t>
            </a:r>
          </a:p>
          <a:p>
            <a:pPr marL="571500" indent="-571500">
              <a:buFont typeface="Wingdings" panose="05000000000000000000" pitchFamily="2" charset="2"/>
              <a:buChar char="v"/>
            </a:pP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এদের ৩টি করে বৈশিষ্ট্য লেখ?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119955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3495" y="569626"/>
            <a:ext cx="6820525" cy="1178719"/>
          </a:xfrm>
          <a:prstGeom prst="downArrowCallout">
            <a:avLst/>
          </a:prstGeom>
          <a:solidFill>
            <a:schemeClr val="accent2">
              <a:lumMod val="40000"/>
              <a:lumOff val="60000"/>
            </a:schemeClr>
          </a:solidFill>
          <a:ln w="57150">
            <a:solidFill>
              <a:srgbClr val="92D050"/>
            </a:solidFill>
          </a:ln>
        </p:spPr>
        <p:txBody>
          <a:bodyPr wrap="square" rtlCol="0">
            <a:spAutoFit/>
          </a:bodyPr>
          <a:lstStyle/>
          <a:p>
            <a:pPr algn="ctr"/>
            <a:r>
              <a:rPr lang="bn-BD"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পাঠ্য বইয়ের সাথে সংযোগ </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2293495" y="1748345"/>
            <a:ext cx="6820525" cy="646331"/>
          </a:xfrm>
          <a:prstGeom prst="rect">
            <a:avLst/>
          </a:prstGeom>
          <a:noFill/>
        </p:spPr>
        <p:txBody>
          <a:bodyPr wrap="square" rtlCol="0">
            <a:spAutoFit/>
          </a:bodyPr>
          <a:lstStyle/>
          <a:p>
            <a:pPr algn="ctr"/>
            <a:r>
              <a:rPr lang="bn-BD" sz="3600" b="1" dirty="0" smtClean="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পাঠ্য বইয়ের ১২ এবং ১৩নং পৃষ্ঠা খোল </a:t>
            </a:r>
            <a:endParaRPr lang="en-US" sz="36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6" name="Group 5"/>
          <p:cNvGrpSpPr/>
          <p:nvPr/>
        </p:nvGrpSpPr>
        <p:grpSpPr>
          <a:xfrm>
            <a:off x="3237875" y="2529458"/>
            <a:ext cx="7315200" cy="3541559"/>
            <a:chOff x="1364104" y="2634389"/>
            <a:chExt cx="7315200" cy="3541559"/>
          </a:xfrm>
        </p:grpSpPr>
        <p:pic>
          <p:nvPicPr>
            <p:cNvPr id="4" name="Picture 3"/>
            <p:cNvPicPr>
              <a:picLocks noChangeAspect="1"/>
            </p:cNvPicPr>
            <p:nvPr/>
          </p:nvPicPr>
          <p:blipFill>
            <a:blip r:embed="rId2"/>
            <a:stretch>
              <a:fillRect/>
            </a:stretch>
          </p:blipFill>
          <p:spPr>
            <a:xfrm>
              <a:off x="1364104" y="2634389"/>
              <a:ext cx="3792512" cy="3541559"/>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5156615" y="2634389"/>
              <a:ext cx="3522689" cy="3541559"/>
            </a:xfrm>
            <a:prstGeom prst="rect">
              <a:avLst/>
            </a:prstGeom>
            <a:ln>
              <a:solidFill>
                <a:srgbClr val="00B0F0"/>
              </a:solidFill>
            </a:ln>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829" y="2717202"/>
            <a:ext cx="2143125" cy="2143125"/>
          </a:xfrm>
          <a:prstGeom prst="rect">
            <a:avLst/>
          </a:prstGeom>
        </p:spPr>
      </p:pic>
    </p:spTree>
    <p:extLst>
      <p:ext uri="{BB962C8B-B14F-4D97-AF65-F5344CB8AC3E}">
        <p14:creationId xmlns:p14="http://schemas.microsoft.com/office/powerpoint/2010/main" val="162356041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3022" y="644578"/>
            <a:ext cx="5741233" cy="830997"/>
          </a:xfrm>
          <a:prstGeom prst="rect">
            <a:avLst/>
          </a:prstGeom>
          <a:solidFill>
            <a:schemeClr val="accent5">
              <a:lumMod val="40000"/>
              <a:lumOff val="60000"/>
            </a:schemeClr>
          </a:solidFill>
          <a:ln w="57150">
            <a:solidFill>
              <a:schemeClr val="accent2">
                <a:lumMod val="75000"/>
              </a:schemeClr>
            </a:solidFill>
          </a:ln>
          <a:effectLst>
            <a:glow rad="139700">
              <a:schemeClr val="accent6">
                <a:satMod val="175000"/>
                <a:alpha val="40000"/>
              </a:schemeClr>
            </a:glow>
          </a:effectLst>
        </p:spPr>
        <p:txBody>
          <a:bodyPr wrap="square" rtlCol="0">
            <a:spAutoFit/>
          </a:bodyPr>
          <a:lstStyle/>
          <a:p>
            <a:pPr algn="ct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শিক্ষকের আদর্শ পাঠ </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3022" y="1954342"/>
            <a:ext cx="5741233" cy="3562038"/>
          </a:xfrm>
          <a:prstGeom prst="rect">
            <a:avLst/>
          </a:prstGeom>
          <a:ln w="88900" cap="sq" cmpd="thickThin">
            <a:solidFill>
              <a:srgbClr val="00B050"/>
            </a:solidFill>
            <a:prstDash val="solid"/>
            <a:miter lim="800000"/>
          </a:ln>
          <a:effectLst>
            <a:glow rad="139700">
              <a:schemeClr val="accent2">
                <a:satMod val="175000"/>
                <a:alpha val="40000"/>
              </a:schemeClr>
            </a:glow>
            <a:innerShdw blurRad="76200">
              <a:srgbClr val="000000"/>
            </a:innerShdw>
          </a:effectLst>
        </p:spPr>
      </p:pic>
    </p:spTree>
    <p:extLst>
      <p:ext uri="{BB962C8B-B14F-4D97-AF65-F5344CB8AC3E}">
        <p14:creationId xmlns:p14="http://schemas.microsoft.com/office/powerpoint/2010/main" val="254930453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519" y="524656"/>
            <a:ext cx="4407107" cy="1168539"/>
          </a:xfrm>
          <a:prstGeom prst="ellipse">
            <a:avLst/>
          </a:prstGeom>
          <a:solidFill>
            <a:schemeClr val="accent1">
              <a:lumMod val="60000"/>
              <a:lumOff val="40000"/>
            </a:schemeClr>
          </a:solidFill>
          <a:ln w="57150">
            <a:solidFill>
              <a:srgbClr val="C00000"/>
            </a:solidFill>
          </a:ln>
          <a:effectLst>
            <a:glow rad="139700">
              <a:schemeClr val="accent2">
                <a:satMod val="175000"/>
                <a:alpha val="40000"/>
              </a:schemeClr>
            </a:glow>
          </a:effectLst>
        </p:spPr>
        <p:txBody>
          <a:bodyPr wrap="square" rtlCol="0">
            <a:spAutoFit/>
          </a:bodyPr>
          <a:lstStyle/>
          <a:p>
            <a:pPr algn="ct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দলীয় কাজ </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725770348"/>
              </p:ext>
            </p:extLst>
          </p:nvPr>
        </p:nvGraphicFramePr>
        <p:xfrm>
          <a:off x="3867463" y="2788172"/>
          <a:ext cx="7627771" cy="3590755"/>
        </p:xfrm>
        <a:graphic>
          <a:graphicData uri="http://schemas.openxmlformats.org/drawingml/2006/table">
            <a:tbl>
              <a:tblPr firstRow="1" bandRow="1">
                <a:tableStyleId>{5C22544A-7EE6-4342-B048-85BDC9FD1C3A}</a:tableStyleId>
              </a:tblPr>
              <a:tblGrid>
                <a:gridCol w="2497480"/>
                <a:gridCol w="2583599"/>
                <a:gridCol w="2546692"/>
              </a:tblGrid>
              <a:tr h="485237">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স্থলে</a:t>
                      </a:r>
                      <a:r>
                        <a:rPr lang="bn-BD" sz="2400" b="1" baseline="0" dirty="0" smtClean="0">
                          <a:solidFill>
                            <a:schemeClr val="tx1"/>
                          </a:solidFill>
                          <a:latin typeface="NikoshBAN" panose="02000000000000000000" pitchFamily="2" charset="0"/>
                          <a:cs typeface="NikoshBAN" panose="02000000000000000000" pitchFamily="2" charset="0"/>
                        </a:rPr>
                        <a:t> </a:t>
                      </a:r>
                      <a:endParaRPr lang="en-US" sz="2400" b="1"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লোম</a:t>
                      </a:r>
                      <a:endParaRPr lang="en-US" sz="2400" b="1"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পায়ের সাহায্যে</a:t>
                      </a:r>
                      <a:endParaRPr lang="en-US" sz="2400" b="1" dirty="0">
                        <a:solidFill>
                          <a:schemeClr val="tx1"/>
                        </a:solidFill>
                        <a:latin typeface="NikoshBAN" panose="02000000000000000000" pitchFamily="2" charset="0"/>
                        <a:cs typeface="NikoshBAN" panose="02000000000000000000" pitchFamily="2" charset="0"/>
                      </a:endParaRPr>
                    </a:p>
                  </a:txBody>
                  <a:tcPr/>
                </a:tc>
              </a:tr>
              <a:tr h="485237">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 গাছে</a:t>
                      </a:r>
                      <a:endParaRPr lang="en-US" sz="2400" b="1"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পালক</a:t>
                      </a:r>
                      <a:endParaRPr lang="en-US" sz="2400" b="1"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ডানার সাহায্যে </a:t>
                      </a:r>
                      <a:endParaRPr lang="en-US" sz="2400" b="1" dirty="0">
                        <a:solidFill>
                          <a:schemeClr val="tx1"/>
                        </a:solidFill>
                        <a:latin typeface="NikoshBAN" panose="02000000000000000000" pitchFamily="2" charset="0"/>
                        <a:cs typeface="NikoshBAN" panose="02000000000000000000" pitchFamily="2" charset="0"/>
                      </a:endParaRPr>
                    </a:p>
                  </a:txBody>
                  <a:tcPr/>
                </a:tc>
              </a:tr>
              <a:tr h="873427">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স্থলে</a:t>
                      </a:r>
                      <a:endParaRPr lang="en-US" sz="2400" b="1"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শুষ্ক</a:t>
                      </a:r>
                      <a:r>
                        <a:rPr lang="bn-BD" sz="2400" b="1" baseline="0" dirty="0" smtClean="0">
                          <a:solidFill>
                            <a:schemeClr val="tx1"/>
                          </a:solidFill>
                          <a:latin typeface="NikoshBAN" panose="02000000000000000000" pitchFamily="2" charset="0"/>
                          <a:cs typeface="NikoshBAN" panose="02000000000000000000" pitchFamily="2" charset="0"/>
                        </a:rPr>
                        <a:t> আঁইশযুক্ত ত্বক</a:t>
                      </a:r>
                      <a:endParaRPr lang="en-US" sz="2400" b="1"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পায়ের সাহায্যে বুকে ভর করে</a:t>
                      </a:r>
                      <a:r>
                        <a:rPr lang="bn-BD" sz="2400" b="1" baseline="0" dirty="0" smtClean="0">
                          <a:solidFill>
                            <a:schemeClr val="tx1"/>
                          </a:solidFill>
                          <a:latin typeface="NikoshBAN" panose="02000000000000000000" pitchFamily="2" charset="0"/>
                          <a:cs typeface="NikoshBAN" panose="02000000000000000000" pitchFamily="2" charset="0"/>
                        </a:rPr>
                        <a:t> </a:t>
                      </a:r>
                      <a:endParaRPr lang="en-US" sz="2400" b="1" dirty="0">
                        <a:solidFill>
                          <a:schemeClr val="tx1"/>
                        </a:solidFill>
                        <a:latin typeface="NikoshBAN" panose="02000000000000000000" pitchFamily="2" charset="0"/>
                        <a:cs typeface="NikoshBAN" panose="02000000000000000000" pitchFamily="2" charset="0"/>
                      </a:endParaRPr>
                    </a:p>
                  </a:txBody>
                  <a:tcPr/>
                </a:tc>
              </a:tr>
              <a:tr h="873427">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স্থলে</a:t>
                      </a:r>
                      <a:r>
                        <a:rPr lang="bn-BD" sz="2400" b="1" baseline="0" dirty="0" smtClean="0">
                          <a:solidFill>
                            <a:schemeClr val="tx1"/>
                          </a:solidFill>
                          <a:latin typeface="NikoshBAN" panose="02000000000000000000" pitchFamily="2" charset="0"/>
                          <a:cs typeface="NikoshBAN" panose="02000000000000000000" pitchFamily="2" charset="0"/>
                        </a:rPr>
                        <a:t> ও পানিতে </a:t>
                      </a:r>
                      <a:endParaRPr lang="en-US" sz="2400" b="1"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শক্ত</a:t>
                      </a:r>
                      <a:r>
                        <a:rPr lang="bn-BD" sz="2400" b="1" baseline="0" dirty="0" smtClean="0">
                          <a:solidFill>
                            <a:schemeClr val="tx1"/>
                          </a:solidFill>
                          <a:latin typeface="NikoshBAN" panose="02000000000000000000" pitchFamily="2" charset="0"/>
                          <a:cs typeface="NikoshBAN" panose="02000000000000000000" pitchFamily="2" charset="0"/>
                        </a:rPr>
                        <a:t> খোলস</a:t>
                      </a:r>
                      <a:endParaRPr lang="en-US" sz="2400" b="1"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পায়ের সাহায্যে বুকে ভর করে</a:t>
                      </a:r>
                      <a:r>
                        <a:rPr lang="bn-BD" sz="2400" b="1" baseline="0" dirty="0" smtClean="0">
                          <a:solidFill>
                            <a:schemeClr val="tx1"/>
                          </a:solidFill>
                          <a:latin typeface="NikoshBAN" panose="02000000000000000000" pitchFamily="2" charset="0"/>
                          <a:cs typeface="NikoshBAN" panose="02000000000000000000" pitchFamily="2" charset="0"/>
                        </a:rPr>
                        <a:t> </a:t>
                      </a:r>
                      <a:endParaRPr lang="en-US" sz="2400" b="1" dirty="0">
                        <a:solidFill>
                          <a:schemeClr val="tx1"/>
                        </a:solidFill>
                        <a:latin typeface="NikoshBAN" panose="02000000000000000000" pitchFamily="2" charset="0"/>
                        <a:cs typeface="NikoshBAN" panose="02000000000000000000" pitchFamily="2" charset="0"/>
                      </a:endParaRPr>
                    </a:p>
                  </a:txBody>
                  <a:tcPr/>
                </a:tc>
              </a:tr>
              <a:tr h="873427">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পানিতে </a:t>
                      </a:r>
                      <a:endParaRPr lang="en-US" sz="2400" b="1"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আঁইশ</a:t>
                      </a:r>
                      <a:r>
                        <a:rPr lang="bn-BD" sz="2400" b="1" baseline="0" dirty="0" smtClean="0">
                          <a:solidFill>
                            <a:schemeClr val="tx1"/>
                          </a:solidFill>
                          <a:latin typeface="NikoshBAN" panose="02000000000000000000" pitchFamily="2" charset="0"/>
                          <a:cs typeface="NikoshBAN" panose="02000000000000000000" pitchFamily="2" charset="0"/>
                        </a:rPr>
                        <a:t> </a:t>
                      </a:r>
                      <a:endParaRPr lang="en-US" sz="2400" b="1"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পাখনার</a:t>
                      </a:r>
                      <a:r>
                        <a:rPr lang="bn-BD" sz="2400" b="1" baseline="0" dirty="0" smtClean="0">
                          <a:solidFill>
                            <a:schemeClr val="tx1"/>
                          </a:solidFill>
                          <a:latin typeface="NikoshBAN" panose="02000000000000000000" pitchFamily="2" charset="0"/>
                          <a:cs typeface="NikoshBAN" panose="02000000000000000000" pitchFamily="2" charset="0"/>
                        </a:rPr>
                        <a:t> সাহায্যে সাতার কেটে। </a:t>
                      </a:r>
                      <a:endParaRPr lang="en-US" sz="2400" b="1" dirty="0">
                        <a:solidFill>
                          <a:schemeClr val="tx1"/>
                        </a:solidFill>
                        <a:latin typeface="NikoshBAN" panose="02000000000000000000" pitchFamily="2" charset="0"/>
                        <a:cs typeface="NikoshBAN" panose="02000000000000000000" pitchFamily="2" charset="0"/>
                      </a:endParaRPr>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99593999"/>
              </p:ext>
            </p:extLst>
          </p:nvPr>
        </p:nvGraphicFramePr>
        <p:xfrm>
          <a:off x="1327462" y="2353451"/>
          <a:ext cx="2510020" cy="4002378"/>
        </p:xfrm>
        <a:graphic>
          <a:graphicData uri="http://schemas.openxmlformats.org/drawingml/2006/table">
            <a:tbl>
              <a:tblPr firstRow="1" bandRow="1">
                <a:tableStyleId>{5C22544A-7EE6-4342-B048-85BDC9FD1C3A}</a:tableStyleId>
              </a:tblPr>
              <a:tblGrid>
                <a:gridCol w="2510020"/>
              </a:tblGrid>
              <a:tr h="552710">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নাম </a:t>
                      </a:r>
                      <a:endParaRPr lang="en-US" sz="2400" b="1" dirty="0">
                        <a:solidFill>
                          <a:schemeClr val="tx1"/>
                        </a:solidFill>
                        <a:latin typeface="NikoshBAN" panose="02000000000000000000" pitchFamily="2" charset="0"/>
                        <a:cs typeface="NikoshBAN" panose="02000000000000000000" pitchFamily="2" charset="0"/>
                      </a:endParaRPr>
                    </a:p>
                  </a:txBody>
                  <a:tcPr/>
                </a:tc>
              </a:tr>
              <a:tr h="478807">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গরু</a:t>
                      </a:r>
                      <a:endParaRPr lang="en-US" sz="2400" b="1" dirty="0">
                        <a:solidFill>
                          <a:schemeClr val="tx1"/>
                        </a:solidFill>
                        <a:latin typeface="NikoshBAN" panose="02000000000000000000" pitchFamily="2" charset="0"/>
                        <a:cs typeface="NikoshBAN" panose="02000000000000000000" pitchFamily="2" charset="0"/>
                      </a:endParaRPr>
                    </a:p>
                  </a:txBody>
                  <a:tcPr/>
                </a:tc>
              </a:tr>
              <a:tr h="478807">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চড়ুই  </a:t>
                      </a:r>
                      <a:endParaRPr lang="en-US" sz="2400" b="1" dirty="0">
                        <a:solidFill>
                          <a:schemeClr val="tx1"/>
                        </a:solidFill>
                        <a:latin typeface="NikoshBAN" panose="02000000000000000000" pitchFamily="2" charset="0"/>
                        <a:cs typeface="NikoshBAN" panose="02000000000000000000" pitchFamily="2" charset="0"/>
                      </a:endParaRPr>
                    </a:p>
                  </a:txBody>
                  <a:tcPr/>
                </a:tc>
              </a:tr>
              <a:tr h="860166">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টিকটিকি</a:t>
                      </a:r>
                      <a:r>
                        <a:rPr lang="bn-BD" sz="2400" b="1" baseline="0" dirty="0" smtClean="0">
                          <a:solidFill>
                            <a:schemeClr val="tx1"/>
                          </a:solidFill>
                          <a:latin typeface="NikoshBAN" panose="02000000000000000000" pitchFamily="2" charset="0"/>
                          <a:cs typeface="NikoshBAN" panose="02000000000000000000" pitchFamily="2" charset="0"/>
                        </a:rPr>
                        <a:t> </a:t>
                      </a:r>
                      <a:endParaRPr lang="en-US" sz="2400" b="1" dirty="0">
                        <a:solidFill>
                          <a:schemeClr val="tx1"/>
                        </a:solidFill>
                        <a:latin typeface="NikoshBAN" panose="02000000000000000000" pitchFamily="2" charset="0"/>
                        <a:cs typeface="NikoshBAN" panose="02000000000000000000" pitchFamily="2" charset="0"/>
                      </a:endParaRPr>
                    </a:p>
                  </a:txBody>
                  <a:tcPr/>
                </a:tc>
              </a:tr>
              <a:tr h="847724">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কচ্ছপ</a:t>
                      </a:r>
                      <a:r>
                        <a:rPr lang="bn-BD" sz="2400" b="1" baseline="0" dirty="0" smtClean="0">
                          <a:solidFill>
                            <a:schemeClr val="tx1"/>
                          </a:solidFill>
                          <a:latin typeface="NikoshBAN" panose="02000000000000000000" pitchFamily="2" charset="0"/>
                          <a:cs typeface="NikoshBAN" panose="02000000000000000000" pitchFamily="2" charset="0"/>
                        </a:rPr>
                        <a:t> </a:t>
                      </a:r>
                      <a:endParaRPr lang="en-US" sz="2400" b="1" dirty="0">
                        <a:solidFill>
                          <a:schemeClr val="tx1"/>
                        </a:solidFill>
                        <a:latin typeface="NikoshBAN" panose="02000000000000000000" pitchFamily="2" charset="0"/>
                        <a:cs typeface="NikoshBAN" panose="02000000000000000000" pitchFamily="2" charset="0"/>
                      </a:endParaRPr>
                    </a:p>
                  </a:txBody>
                  <a:tcPr/>
                </a:tc>
              </a:tr>
              <a:tr h="784164">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রুই </a:t>
                      </a:r>
                      <a:endParaRPr lang="en-US" sz="2400" b="1" dirty="0">
                        <a:solidFill>
                          <a:schemeClr val="tx1"/>
                        </a:solidFill>
                        <a:latin typeface="NikoshBAN" panose="02000000000000000000" pitchFamily="2" charset="0"/>
                        <a:cs typeface="NikoshBAN" panose="02000000000000000000" pitchFamily="2" charset="0"/>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84364625"/>
              </p:ext>
            </p:extLst>
          </p:nvPr>
        </p:nvGraphicFramePr>
        <p:xfrm>
          <a:off x="3854139" y="2338602"/>
          <a:ext cx="7658307" cy="485237"/>
        </p:xfrm>
        <a:graphic>
          <a:graphicData uri="http://schemas.openxmlformats.org/drawingml/2006/table">
            <a:tbl>
              <a:tblPr firstRow="1" bandRow="1">
                <a:tableStyleId>{5C22544A-7EE6-4342-B048-85BDC9FD1C3A}</a:tableStyleId>
              </a:tblPr>
              <a:tblGrid>
                <a:gridCol w="2552769"/>
                <a:gridCol w="2552769"/>
                <a:gridCol w="2552769"/>
              </a:tblGrid>
              <a:tr h="485237">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কোথায়</a:t>
                      </a:r>
                      <a:r>
                        <a:rPr lang="bn-BD" sz="2400" b="1" baseline="0" dirty="0" smtClean="0">
                          <a:solidFill>
                            <a:schemeClr val="tx1"/>
                          </a:solidFill>
                          <a:latin typeface="NikoshBAN" panose="02000000000000000000" pitchFamily="2" charset="0"/>
                          <a:cs typeface="NikoshBAN" panose="02000000000000000000" pitchFamily="2" charset="0"/>
                        </a:rPr>
                        <a:t> বাস করে </a:t>
                      </a:r>
                      <a:endParaRPr lang="en-US" sz="2400" b="1"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দেহ কী</a:t>
                      </a:r>
                      <a:r>
                        <a:rPr lang="bn-BD" sz="2400" b="1" baseline="0" dirty="0" smtClean="0">
                          <a:solidFill>
                            <a:schemeClr val="tx1"/>
                          </a:solidFill>
                          <a:latin typeface="NikoshBAN" panose="02000000000000000000" pitchFamily="2" charset="0"/>
                          <a:cs typeface="NikoshBAN" panose="02000000000000000000" pitchFamily="2" charset="0"/>
                        </a:rPr>
                        <a:t> দিয়ে ঢাকা </a:t>
                      </a:r>
                      <a:endParaRPr lang="en-US" sz="2400" b="1" dirty="0">
                        <a:solidFill>
                          <a:schemeClr val="tx1"/>
                        </a:solidFill>
                        <a:latin typeface="NikoshBAN" panose="02000000000000000000" pitchFamily="2" charset="0"/>
                        <a:cs typeface="NikoshBAN" panose="02000000000000000000" pitchFamily="2" charset="0"/>
                      </a:endParaRPr>
                    </a:p>
                  </a:txBody>
                  <a:tcPr/>
                </a:tc>
                <a:tc>
                  <a:txBody>
                    <a:bodyPr/>
                    <a:lstStyle/>
                    <a:p>
                      <a:pPr algn="ctr"/>
                      <a:r>
                        <a:rPr lang="bn-BD" sz="2400" b="1" dirty="0" smtClean="0">
                          <a:solidFill>
                            <a:schemeClr val="tx1"/>
                          </a:solidFill>
                          <a:latin typeface="NikoshBAN" panose="02000000000000000000" pitchFamily="2" charset="0"/>
                          <a:cs typeface="NikoshBAN" panose="02000000000000000000" pitchFamily="2" charset="0"/>
                        </a:rPr>
                        <a:t>কীভাবে চলাচল করে </a:t>
                      </a:r>
                      <a:endParaRPr lang="en-US" sz="2400" b="1" dirty="0">
                        <a:solidFill>
                          <a:schemeClr val="tx1"/>
                        </a:solidFill>
                        <a:latin typeface="NikoshBAN" panose="02000000000000000000" pitchFamily="2" charset="0"/>
                        <a:cs typeface="NikoshBAN" panose="02000000000000000000" pitchFamily="2" charset="0"/>
                      </a:endParaRPr>
                    </a:p>
                  </a:txBody>
                  <a:tcPr/>
                </a:tc>
              </a:tr>
            </a:tbl>
          </a:graphicData>
        </a:graphic>
      </p:graphicFrame>
      <p:sp>
        <p:nvSpPr>
          <p:cNvPr id="6" name="TextBox 5"/>
          <p:cNvSpPr txBox="1"/>
          <p:nvPr/>
        </p:nvSpPr>
        <p:spPr>
          <a:xfrm>
            <a:off x="1888761" y="1693195"/>
            <a:ext cx="9129010" cy="646331"/>
          </a:xfrm>
          <a:prstGeom prst="rect">
            <a:avLst/>
          </a:prstGeom>
          <a:noFill/>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নিচের ছকে উল্লেখ করা প্রাণীদের বৈশিষ্ট্যগুলো ছকে লেখ?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0007910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4519" y="554636"/>
            <a:ext cx="2143594" cy="830997"/>
          </a:xfrm>
          <a:prstGeom prst="rect">
            <a:avLst/>
          </a:prstGeom>
          <a:solidFill>
            <a:schemeClr val="accent2">
              <a:lumMod val="40000"/>
              <a:lumOff val="60000"/>
            </a:schemeClr>
          </a:solidFill>
          <a:ln w="57150">
            <a:solidFill>
              <a:srgbClr val="00B0F0"/>
            </a:solidFill>
          </a:ln>
        </p:spPr>
        <p:txBody>
          <a:bodyPr wrap="square" rtlCol="0">
            <a:spAutoFit/>
          </a:bodyPr>
          <a:lstStyle/>
          <a:p>
            <a:pPr algn="ct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929390" y="1918741"/>
            <a:ext cx="9908498" cy="2862322"/>
          </a:xfrm>
          <a:prstGeom prst="rect">
            <a:avLst/>
          </a:prstGeom>
          <a:noFill/>
          <a:ln w="38100">
            <a:solidFill>
              <a:srgbClr val="00B050"/>
            </a:solidFill>
          </a:ln>
          <a:effectLst>
            <a:glow rad="139700">
              <a:schemeClr val="accent2">
                <a:satMod val="175000"/>
                <a:alpha val="40000"/>
              </a:schemeClr>
            </a:glow>
          </a:effectLst>
        </p:spPr>
        <p:txBody>
          <a:bodyPr wrap="square" rtlCol="0">
            <a:spAutoFit/>
          </a:bodyPr>
          <a:lstStyle/>
          <a:p>
            <a:pPr marL="742950" indent="-742950">
              <a:buFont typeface="+mj-lt"/>
              <a:buAutoNum type="arabicPeriod"/>
            </a:pP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 সব প্রাণীর মেরুদণ্ড আছে তাদের---</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প্রাণী বলে।</a:t>
            </a:r>
            <a:endPar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marL="742950" indent="-742950">
              <a:buFont typeface="+mj-lt"/>
              <a:buAutoNum type="arabicPeriod"/>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600" b="1"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---প্রাণীর দেহকে দৃঢ় করে। </a:t>
            </a:r>
          </a:p>
          <a:p>
            <a:pPr marL="742950" indent="-742950">
              <a:buFont typeface="+mj-lt"/>
              <a:buAutoNum type="arabicPeriod"/>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মাছ----             ---প্রাণী।</a:t>
            </a:r>
          </a:p>
          <a:p>
            <a:pPr marL="742950" indent="-742950">
              <a:buFont typeface="+mj-lt"/>
              <a:buAutoNum type="arabicPeriod"/>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ব্যাঙের জীবন শুরু হয়---              ---।</a:t>
            </a:r>
          </a:p>
          <a:p>
            <a:pPr marL="742950" indent="-742950">
              <a:buFont typeface="+mj-lt"/>
              <a:buAutoNum type="arabicPeriod"/>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সরিসৃপ---          ---ডিম পাড়ে। </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6700603" y="1918741"/>
            <a:ext cx="1858781" cy="646331"/>
          </a:xfrm>
          <a:prstGeom prst="rect">
            <a:avLst/>
          </a:prstGeom>
          <a:noFill/>
        </p:spPr>
        <p:txBody>
          <a:bodyPr wrap="square" rtlCol="0">
            <a:spAutoFit/>
          </a:bodyPr>
          <a:lstStyle/>
          <a:p>
            <a:pPr algn="ctr"/>
            <a:r>
              <a:rPr lang="bn-BD" sz="3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মেরুদন্ডী</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1618939" y="2500885"/>
            <a:ext cx="2518347" cy="646331"/>
          </a:xfrm>
          <a:prstGeom prst="rect">
            <a:avLst/>
          </a:prstGeom>
          <a:noFill/>
        </p:spPr>
        <p:txBody>
          <a:bodyPr wrap="square" rtlCol="0">
            <a:spAutoFit/>
          </a:bodyPr>
          <a:lstStyle/>
          <a:p>
            <a:pPr algn="ctr"/>
            <a:r>
              <a:rPr lang="bn-BD" sz="3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মেরুদন্ড</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2735705" y="3026736"/>
            <a:ext cx="1888760" cy="646331"/>
          </a:xfrm>
          <a:prstGeom prst="rect">
            <a:avLst/>
          </a:prstGeom>
          <a:noFill/>
        </p:spPr>
        <p:txBody>
          <a:bodyPr wrap="square" rtlCol="0">
            <a:spAutoFit/>
          </a:bodyPr>
          <a:lstStyle/>
          <a:p>
            <a:pPr algn="ctr"/>
            <a:r>
              <a:rPr lang="bn-BD" sz="3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মেরুদন্ডী</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4961744" y="3582408"/>
            <a:ext cx="1843790" cy="644577"/>
          </a:xfrm>
          <a:prstGeom prst="rect">
            <a:avLst/>
          </a:prstGeom>
          <a:noFill/>
        </p:spPr>
        <p:txBody>
          <a:bodyPr wrap="square" rtlCol="0">
            <a:spAutoFit/>
          </a:bodyPr>
          <a:lstStyle/>
          <a:p>
            <a:pPr algn="ctr"/>
            <a:r>
              <a:rPr lang="bn-BD" sz="3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পানিতে</a:t>
            </a:r>
            <a:endParaRPr lang="en-US" sz="3600" dirty="0">
              <a:latin typeface="NikoshBAN" panose="02000000000000000000" pitchFamily="2" charset="0"/>
              <a:cs typeface="NikoshBAN" panose="02000000000000000000" pitchFamily="2" charset="0"/>
            </a:endParaRPr>
          </a:p>
        </p:txBody>
      </p:sp>
      <p:sp>
        <p:nvSpPr>
          <p:cNvPr id="8" name="TextBox 7"/>
          <p:cNvSpPr txBox="1"/>
          <p:nvPr/>
        </p:nvSpPr>
        <p:spPr>
          <a:xfrm>
            <a:off x="2705724" y="4112367"/>
            <a:ext cx="1948721" cy="646331"/>
          </a:xfrm>
          <a:prstGeom prst="rect">
            <a:avLst/>
          </a:prstGeom>
          <a:noFill/>
        </p:spPr>
        <p:txBody>
          <a:bodyPr wrap="square" rtlCol="0">
            <a:spAutoFit/>
          </a:bodyPr>
          <a:lstStyle/>
          <a:p>
            <a:pPr algn="ctr"/>
            <a:r>
              <a:rPr lang="bn-BD" sz="3600" b="1"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স্থলে</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063839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1000" fill="hold"/>
                                        <p:tgtEl>
                                          <p:spTgt spid="8"/>
                                        </p:tgtEl>
                                        <p:attrNameLst>
                                          <p:attrName>ppt_w</p:attrName>
                                        </p:attrNameLst>
                                      </p:cBhvr>
                                      <p:tavLst>
                                        <p:tav tm="0">
                                          <p:val>
                                            <p:fltVal val="0"/>
                                          </p:val>
                                        </p:tav>
                                        <p:tav tm="100000">
                                          <p:val>
                                            <p:strVal val="#ppt_w"/>
                                          </p:val>
                                        </p:tav>
                                      </p:tavLst>
                                    </p:anim>
                                    <p:anim calcmode="lin" valueType="num">
                                      <p:cBhvr>
                                        <p:cTn id="37" dur="1000" fill="hold"/>
                                        <p:tgtEl>
                                          <p:spTgt spid="8"/>
                                        </p:tgtEl>
                                        <p:attrNameLst>
                                          <p:attrName>ppt_h</p:attrName>
                                        </p:attrNameLst>
                                      </p:cBhvr>
                                      <p:tavLst>
                                        <p:tav tm="0">
                                          <p:val>
                                            <p:fltVal val="0"/>
                                          </p:val>
                                        </p:tav>
                                        <p:tav tm="100000">
                                          <p:val>
                                            <p:strVal val="#ppt_h"/>
                                          </p:val>
                                        </p:tav>
                                      </p:tavLst>
                                    </p:anim>
                                    <p:anim calcmode="lin" valueType="num">
                                      <p:cBhvr>
                                        <p:cTn id="38" dur="1000" fill="hold"/>
                                        <p:tgtEl>
                                          <p:spTgt spid="8"/>
                                        </p:tgtEl>
                                        <p:attrNameLst>
                                          <p:attrName>style.rotation</p:attrName>
                                        </p:attrNameLst>
                                      </p:cBhvr>
                                      <p:tavLst>
                                        <p:tav tm="0">
                                          <p:val>
                                            <p:fltVal val="90"/>
                                          </p:val>
                                        </p:tav>
                                        <p:tav tm="100000">
                                          <p:val>
                                            <p:fltVal val="0"/>
                                          </p:val>
                                        </p:tav>
                                      </p:tavLst>
                                    </p:anim>
                                    <p:animEffect transition="in" filter="fade">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1889" y="542144"/>
            <a:ext cx="2143594" cy="830997"/>
          </a:xfrm>
          <a:prstGeom prst="rect">
            <a:avLst/>
          </a:prstGeom>
          <a:solidFill>
            <a:schemeClr val="accent2">
              <a:lumMod val="40000"/>
              <a:lumOff val="60000"/>
            </a:schemeClr>
          </a:solidFill>
          <a:ln w="57150">
            <a:solidFill>
              <a:srgbClr val="00B0F0"/>
            </a:solidFill>
          </a:ln>
        </p:spPr>
        <p:txBody>
          <a:bodyPr wrap="square" rtlCol="0">
            <a:spAutoFit/>
          </a:bodyPr>
          <a:lstStyle/>
          <a:p>
            <a:pPr algn="ct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931889" y="1618938"/>
            <a:ext cx="9698636" cy="646331"/>
          </a:xfrm>
          <a:prstGeom prst="rect">
            <a:avLst/>
          </a:prstGeom>
          <a:noFill/>
        </p:spPr>
        <p:txBody>
          <a:bodyPr wrap="square" rtlCol="0">
            <a:spAutoFit/>
          </a:bodyPr>
          <a:lstStyle/>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বাম পাশের বাক্যাংশের সাথে ডান পাশের বাক্যাংশ মিল কর?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659567" y="2497830"/>
            <a:ext cx="5121640" cy="3416320"/>
          </a:xfrm>
          <a:prstGeom prst="rect">
            <a:avLst/>
          </a:prstGeom>
          <a:noFill/>
        </p:spPr>
        <p:txBody>
          <a:bodyPr wrap="square" rtlCol="0">
            <a:spAutoFit/>
          </a:bodyPr>
          <a:lstStyle/>
          <a:p>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 পাখনা নেড়ে পানিতে চলাচল করে </a:t>
            </a:r>
          </a:p>
          <a:p>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 সরীসৃপ প্রাণীদের ত্বক</a:t>
            </a:r>
          </a:p>
          <a:p>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 পানিতে বাসকারী স্তন্যপায়ী প্রাণী </a:t>
            </a:r>
          </a:p>
          <a:p>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ঘ) উড়তে পারে এমন </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স্তন্যপায়ী প্রাণী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6718093" y="2497830"/>
            <a:ext cx="3912432" cy="666849"/>
          </a:xfrm>
          <a:prstGeom prst="rect">
            <a:avLst/>
          </a:prstGeom>
          <a:noFill/>
        </p:spPr>
        <p:txBody>
          <a:bodyPr wrap="square" rtlCol="0">
            <a:spAutoFit/>
          </a:bodyPr>
          <a:lstStyle/>
          <a:p>
            <a:r>
              <a:rPr lang="bn-BD" sz="3600"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শুষ্ক এবং আঁইশযুক্ত </a:t>
            </a:r>
            <a:endParaRPr lang="en-US" sz="36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6718093" y="4198922"/>
            <a:ext cx="3912432" cy="666849"/>
          </a:xfrm>
          <a:prstGeom prst="rect">
            <a:avLst/>
          </a:prstGeom>
          <a:noFill/>
        </p:spPr>
        <p:txBody>
          <a:bodyPr wrap="square" rtlCol="0">
            <a:spAutoFit/>
          </a:bodyPr>
          <a:lstStyle/>
          <a:p>
            <a:r>
              <a:rPr lang="bn-BD" sz="3600"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মাছ </a:t>
            </a:r>
            <a:endParaRPr lang="en-US" sz="36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6718093" y="5042850"/>
            <a:ext cx="3912432" cy="646331"/>
          </a:xfrm>
          <a:prstGeom prst="rect">
            <a:avLst/>
          </a:prstGeom>
          <a:noFill/>
        </p:spPr>
        <p:txBody>
          <a:bodyPr wrap="square" rtlCol="0">
            <a:spAutoFit/>
          </a:bodyPr>
          <a:lstStyle/>
          <a:p>
            <a:r>
              <a:rPr lang="bn-BD" sz="3600"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 ও ডলফিন  </a:t>
            </a:r>
            <a:endParaRPr lang="en-US" sz="3600" b="1" dirty="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6718093" y="3354994"/>
            <a:ext cx="3912432" cy="666849"/>
          </a:xfrm>
          <a:prstGeom prst="rect">
            <a:avLst/>
          </a:prstGeom>
          <a:noFill/>
        </p:spPr>
        <p:txBody>
          <a:bodyPr wrap="square" rtlCol="0">
            <a:spAutoFit/>
          </a:bodyPr>
          <a:lstStyle/>
          <a:p>
            <a:r>
              <a:rPr lang="bn-BD" sz="3600" b="1" dirty="0" smtClean="0">
                <a:solidFill>
                  <a:srgbClr val="7030A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বাদুড়</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767655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0.12175 -0.00532 L -0.12253 -0.25093 " pathEditMode="relative" rAng="0" ptsTypes="AA">
                                      <p:cBhvr>
                                        <p:cTn id="6" dur="2000" fill="hold"/>
                                        <p:tgtEl>
                                          <p:spTgt spid="6"/>
                                        </p:tgtEl>
                                        <p:attrNameLst>
                                          <p:attrName>ppt_x</p:attrName>
                                          <p:attrName>ppt_y</p:attrName>
                                        </p:attrNameLst>
                                      </p:cBhvr>
                                      <p:rCtr x="-39" y="-1229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11641 -0.01528 L -0.13854 0.19769 " pathEditMode="relative" rAng="0" ptsTypes="AA">
                                      <p:cBhvr>
                                        <p:cTn id="10" dur="2000" fill="hold"/>
                                        <p:tgtEl>
                                          <p:spTgt spid="8"/>
                                        </p:tgtEl>
                                        <p:attrNameLst>
                                          <p:attrName>ppt_x</p:attrName>
                                          <p:attrName>ppt_y</p:attrName>
                                        </p:attrNameLst>
                                      </p:cBhvr>
                                      <p:rCtr x="-1107" y="1064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66667E-6 -1.48148E-6 L -0.19388 0.15347 " pathEditMode="relative" rAng="0" ptsTypes="AA">
                                      <p:cBhvr>
                                        <p:cTn id="14" dur="2000" fill="hold"/>
                                        <p:tgtEl>
                                          <p:spTgt spid="5"/>
                                        </p:tgtEl>
                                        <p:attrNameLst>
                                          <p:attrName>ppt_x</p:attrName>
                                          <p:attrName>ppt_y</p:attrName>
                                        </p:attrNameLst>
                                      </p:cBhvr>
                                      <p:rCtr x="-9701" y="7662"/>
                                    </p:animMotion>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grpId="0" nodeType="clickEffect">
                                  <p:stCondLst>
                                    <p:cond delay="0"/>
                                  </p:stCondLst>
                                  <p:childTnLst>
                                    <p:animMotion origin="layout" path="M 1.66667E-6 2.59259E-6 L -0.07708 -0.12894 " pathEditMode="relative" rAng="0" ptsTypes="AA">
                                      <p:cBhvr>
                                        <p:cTn id="18" dur="2000" fill="hold"/>
                                        <p:tgtEl>
                                          <p:spTgt spid="7"/>
                                        </p:tgtEl>
                                        <p:attrNameLst>
                                          <p:attrName>ppt_x</p:attrName>
                                          <p:attrName>ppt_y</p:attrName>
                                        </p:attrNameLst>
                                      </p:cBhvr>
                                      <p:rCtr x="-3854" y="-6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8013" y="824459"/>
            <a:ext cx="3522688" cy="830997"/>
          </a:xfrm>
          <a:prstGeom prst="rect">
            <a:avLst/>
          </a:prstGeom>
          <a:noFill/>
        </p:spPr>
        <p:txBody>
          <a:bodyPr wrap="square" rtlCol="0">
            <a:spAutoFit/>
          </a:bodyPr>
          <a:lstStyle/>
          <a:p>
            <a:pPr algn="ctr"/>
            <a:r>
              <a:rPr lang="bn-BD"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বাড়ীর কাজ </a:t>
            </a:r>
            <a:endParaRPr lang="en-US" sz="4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431" y="788738"/>
            <a:ext cx="1629868" cy="1364104"/>
          </a:xfrm>
          <a:prstGeom prst="ellipse">
            <a:avLst/>
          </a:prstGeom>
          <a:ln w="63500" cap="rnd">
            <a:solidFill>
              <a:srgbClr val="92D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3132943" y="2152842"/>
            <a:ext cx="7225259" cy="1754326"/>
          </a:xfrm>
          <a:prstGeom prst="rect">
            <a:avLst/>
          </a:prstGeom>
          <a:solidFill>
            <a:schemeClr val="accent2">
              <a:lumMod val="60000"/>
              <a:lumOff val="40000"/>
            </a:schemeClr>
          </a:solidFill>
          <a:ln w="57150">
            <a:solidFill>
              <a:srgbClr val="00B050"/>
            </a:solidFill>
          </a:ln>
          <a:effectLst>
            <a:glow rad="228600">
              <a:schemeClr val="accent4">
                <a:satMod val="175000"/>
                <a:alpha val="40000"/>
              </a:schemeClr>
            </a:glow>
          </a:effectLst>
        </p:spPr>
        <p:txBody>
          <a:bodyPr wrap="square" rtlCol="0">
            <a:spAutoFit/>
          </a:bodyPr>
          <a:lstStyle/>
          <a:p>
            <a:pPr marL="571500" indent="-571500">
              <a:buFont typeface="Wingdings" panose="05000000000000000000" pitchFamily="2" charset="2"/>
              <a:buChar char="v"/>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তোমার বাড়ির আশেপাশে বসবাস করে এমন কয়েকটি মেরুদণ্ডী প্রাণীর বৈশিষ্ট্য খাতায় লিখে আনবে।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296507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704539" y="1723868"/>
            <a:ext cx="4901784" cy="4094327"/>
            <a:chOff x="839450" y="1409074"/>
            <a:chExt cx="4946753" cy="4334172"/>
          </a:xfrm>
        </p:grpSpPr>
        <p:grpSp>
          <p:nvGrpSpPr>
            <p:cNvPr id="4" name="Group 3"/>
            <p:cNvGrpSpPr/>
            <p:nvPr/>
          </p:nvGrpSpPr>
          <p:grpSpPr>
            <a:xfrm>
              <a:off x="839450" y="1409074"/>
              <a:ext cx="4946753" cy="4334172"/>
              <a:chOff x="1064302" y="899410"/>
              <a:chExt cx="4946754" cy="5006714"/>
            </a:xfrm>
          </p:grpSpPr>
          <p:sp>
            <p:nvSpPr>
              <p:cNvPr id="2" name="Rectangle 1"/>
              <p:cNvSpPr/>
              <p:nvPr/>
            </p:nvSpPr>
            <p:spPr>
              <a:xfrm>
                <a:off x="1064302" y="899410"/>
                <a:ext cx="4946754" cy="5006714"/>
              </a:xfrm>
              <a:prstGeom prst="rect">
                <a:avLst/>
              </a:prstGeom>
              <a:blipFill>
                <a:blip r:embed="rId2"/>
                <a:tile tx="0" ty="0" sx="100000" sy="100000" flip="none" algn="tl"/>
              </a:blip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1206072" y="1055258"/>
                <a:ext cx="4667278" cy="4710012"/>
              </a:xfrm>
              <a:prstGeom prst="ellipse">
                <a:avLst/>
              </a:prstGeom>
              <a:solidFill>
                <a:schemeClr val="accent6">
                  <a:lumMod val="60000"/>
                  <a:lumOff val="40000"/>
                </a:schemeClr>
              </a:solidFill>
              <a:ln w="57150"/>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মোঃশাহবাজ উদ্দিন </a:t>
                </a:r>
              </a:p>
              <a:p>
                <a:pPr algn="ctr"/>
                <a:r>
                  <a:rPr lang="bn-BD"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সহকারি শিক্ষক</a:t>
                </a:r>
              </a:p>
              <a:p>
                <a:pPr algn="ctr"/>
                <a:r>
                  <a:rPr lang="bn-BD" sz="28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আনুজানি সরঃপ্রাঃবিদ্যালয় </a:t>
                </a:r>
              </a:p>
              <a:p>
                <a:pPr algn="ctr"/>
                <a:r>
                  <a:rPr lang="bn-BD"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ছাতক,সুনামগঞ্জ।</a:t>
                </a:r>
              </a:p>
              <a:p>
                <a:pPr algn="ctr"/>
                <a:r>
                  <a:rPr lang="bn-BD" sz="3200" b="1" dirty="0" smtClean="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মোবাঃ ০১৩০৩৪২৩৬৭৫ </a:t>
                </a:r>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410" y="1497004"/>
              <a:ext cx="699803" cy="64659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410" y="4974722"/>
              <a:ext cx="699803" cy="64659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0484" y="1497004"/>
              <a:ext cx="669823" cy="64659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0484" y="4974722"/>
              <a:ext cx="669823" cy="646590"/>
            </a:xfrm>
            <a:prstGeom prst="rect">
              <a:avLst/>
            </a:prstGeom>
          </p:spPr>
        </p:pic>
      </p:grpSp>
      <p:grpSp>
        <p:nvGrpSpPr>
          <p:cNvPr id="13" name="Group 12"/>
          <p:cNvGrpSpPr/>
          <p:nvPr/>
        </p:nvGrpSpPr>
        <p:grpSpPr>
          <a:xfrm>
            <a:off x="5746804" y="1581492"/>
            <a:ext cx="603454" cy="3816112"/>
            <a:chOff x="5746804" y="1581492"/>
            <a:chExt cx="603454" cy="3816112"/>
          </a:xfrm>
        </p:grpSpPr>
        <p:sp>
          <p:nvSpPr>
            <p:cNvPr id="10" name="Down Arrow 9"/>
            <p:cNvSpPr/>
            <p:nvPr/>
          </p:nvSpPr>
          <p:spPr>
            <a:xfrm>
              <a:off x="5746804" y="1919885"/>
              <a:ext cx="189301" cy="3477719"/>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Up Arrow 10"/>
            <p:cNvSpPr/>
            <p:nvPr/>
          </p:nvSpPr>
          <p:spPr>
            <a:xfrm>
              <a:off x="5936105" y="1581492"/>
              <a:ext cx="194872" cy="3240885"/>
            </a:xfrm>
            <a:prstGeom prst="up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6145967" y="1919886"/>
              <a:ext cx="204291" cy="347657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460759" y="1723868"/>
            <a:ext cx="5021707" cy="4094327"/>
            <a:chOff x="6525275" y="1718135"/>
            <a:chExt cx="5021707" cy="4094327"/>
          </a:xfrm>
        </p:grpSpPr>
        <p:grpSp>
          <p:nvGrpSpPr>
            <p:cNvPr id="18" name="Group 17"/>
            <p:cNvGrpSpPr/>
            <p:nvPr/>
          </p:nvGrpSpPr>
          <p:grpSpPr>
            <a:xfrm>
              <a:off x="6525275" y="1718135"/>
              <a:ext cx="5021707" cy="4094327"/>
              <a:chOff x="6460759" y="1723868"/>
              <a:chExt cx="5021707" cy="4094327"/>
            </a:xfrm>
          </p:grpSpPr>
          <p:sp>
            <p:nvSpPr>
              <p:cNvPr id="14" name="Rectangle 13"/>
              <p:cNvSpPr/>
              <p:nvPr/>
            </p:nvSpPr>
            <p:spPr>
              <a:xfrm>
                <a:off x="6460759" y="1723868"/>
                <a:ext cx="5021707" cy="4094327"/>
              </a:xfrm>
              <a:prstGeom prst="rect">
                <a:avLst/>
              </a:prstGeom>
              <a:blipFill>
                <a:blip r:embed="rId2"/>
                <a:tile tx="0" ty="0" sx="100000" sy="100000" flip="none" algn="tl"/>
              </a:blip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elay 15"/>
              <p:cNvSpPr/>
              <p:nvPr/>
            </p:nvSpPr>
            <p:spPr>
              <a:xfrm rot="16200000">
                <a:off x="7026589" y="1357180"/>
                <a:ext cx="3896074" cy="4781865"/>
              </a:xfrm>
              <a:prstGeom prst="flowChartDelay">
                <a:avLst/>
              </a:prstGeom>
              <a:solidFill>
                <a:schemeClr val="accent2">
                  <a:lumMod val="40000"/>
                  <a:lumOff val="6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dirty="0" smtClean="0">
                  <a:solidFill>
                    <a:schemeClr val="tx1"/>
                  </a:solidFill>
                </a:endParaRPr>
              </a:p>
              <a:p>
                <a:pPr algn="ctr"/>
                <a:endParaRPr lang="bn-BD" dirty="0">
                  <a:solidFill>
                    <a:schemeClr val="tx1"/>
                  </a:solidFill>
                </a:endParaRPr>
              </a:p>
              <a:p>
                <a:pPr algn="ctr"/>
                <a:endParaRPr lang="bn-BD" dirty="0" smtClean="0">
                  <a:solidFill>
                    <a:schemeClr val="tx1"/>
                  </a:solidFill>
                </a:endParaRPr>
              </a:p>
              <a:p>
                <a:pPr algn="ctr"/>
                <a:endParaRPr lang="bn-BD" dirty="0">
                  <a:solidFill>
                    <a:schemeClr val="tx1"/>
                  </a:solidFill>
                </a:endParaRPr>
              </a:p>
              <a:p>
                <a:pPr algn="ctr"/>
                <a:endParaRPr lang="bn-BD" dirty="0" smtClean="0">
                  <a:solidFill>
                    <a:schemeClr val="tx1"/>
                  </a:solidFill>
                </a:endParaRPr>
              </a:p>
              <a:p>
                <a:pPr algn="ctr"/>
                <a:endParaRPr lang="bn-BD" dirty="0">
                  <a:solidFill>
                    <a:schemeClr val="tx1"/>
                  </a:solidFill>
                </a:endParaRPr>
              </a:p>
              <a:p>
                <a:pPr algn="ctr"/>
                <a:endParaRPr lang="bn-BD" dirty="0" smtClean="0">
                  <a:solidFill>
                    <a:schemeClr val="tx1"/>
                  </a:solidFill>
                </a:endParaRPr>
              </a:p>
              <a:p>
                <a:pPr algn="ctr"/>
                <a:endParaRPr lang="bn-BD" dirty="0">
                  <a:solidFill>
                    <a:schemeClr val="tx1"/>
                  </a:solidFill>
                </a:endParaRPr>
              </a:p>
              <a:p>
                <a:pPr algn="ctr"/>
                <a:r>
                  <a:rPr lang="bn-BD" dirty="0" smtClean="0">
                    <a:solidFill>
                      <a:schemeClr val="tx1"/>
                    </a:solidFill>
                  </a:rPr>
                  <a:t> </a:t>
                </a:r>
                <a:endParaRPr lang="en-US" dirty="0"/>
              </a:p>
            </p:txBody>
          </p:sp>
        </p:grpSp>
        <p:sp>
          <p:nvSpPr>
            <p:cNvPr id="17" name="TextBox 16"/>
            <p:cNvSpPr txBox="1"/>
            <p:nvPr/>
          </p:nvSpPr>
          <p:spPr>
            <a:xfrm>
              <a:off x="6720146" y="2112336"/>
              <a:ext cx="4709929" cy="3293209"/>
            </a:xfrm>
            <a:prstGeom prst="rect">
              <a:avLst/>
            </a:prstGeom>
            <a:noFill/>
          </p:spPr>
          <p:txBody>
            <a:bodyPr wrap="square" rtlCol="0">
              <a:spAutoFit/>
            </a:bodyPr>
            <a:lstStyle/>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৩য় শ্রেণি </a:t>
              </a:r>
            </a:p>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 প্রাথমিক বিজ্ঞান</a:t>
              </a:r>
            </a:p>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জীব ও জড় </a:t>
              </a:r>
              <a:endPar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পাঠ্যাংশঃ</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মেরুদণ্ডী প্রাণীর শ্রেণিবিন্যা</a:t>
              </a: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 </a:t>
              </a:r>
              <a:r>
                <a:rPr lang="en-US"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সময়ঃ৪০ মিনিট </a:t>
              </a:r>
            </a:p>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তারিখঃ১৩/১/২০২০ইং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sp>
        <p:nvSpPr>
          <p:cNvPr id="20" name="TextBox 19"/>
          <p:cNvSpPr txBox="1"/>
          <p:nvPr/>
        </p:nvSpPr>
        <p:spPr>
          <a:xfrm>
            <a:off x="3840268" y="524297"/>
            <a:ext cx="4191674" cy="1015663"/>
          </a:xfrm>
          <a:prstGeom prst="rect">
            <a:avLst/>
          </a:prstGeom>
          <a:solidFill>
            <a:schemeClr val="accent6">
              <a:lumMod val="40000"/>
              <a:lumOff val="60000"/>
            </a:schemeClr>
          </a:solidFill>
          <a:ln w="57150">
            <a:solidFill>
              <a:srgbClr val="00B050"/>
            </a:solidFill>
          </a:ln>
        </p:spPr>
        <p:txBody>
          <a:bodyPr wrap="square" rtlCol="0">
            <a:spAutoFit/>
            <a:scene3d>
              <a:camera prst="perspectiveFront" fov="3300000">
                <a:rot lat="600000" lon="21599992" rev="0"/>
              </a:camera>
              <a:lightRig rig="threePt" dir="t">
                <a:rot lat="0" lon="0" rev="1800000"/>
              </a:lightRig>
            </a:scene3d>
            <a:sp3d z="12700" extrusionH="12700" contourW="19050">
              <a:bevelT w="12700"/>
              <a:bevelB w="12700"/>
            </a:sp3d>
          </a:bodyPr>
          <a:lstStyle/>
          <a:p>
            <a:pPr algn="ctr"/>
            <a:r>
              <a:rPr lang="bn-BD" sz="6000" b="1" dirty="0" smtClean="0">
                <a:ln w="12700">
                  <a:solidFill>
                    <a:srgbClr val="7030A0"/>
                  </a:solidFill>
                </a:ln>
                <a:solidFill>
                  <a:srgbClr val="00B050"/>
                </a:solidFill>
                <a:effectLst>
                  <a:glow rad="76200">
                    <a:srgbClr val="C00000">
                      <a:alpha val="46000"/>
                    </a:srgb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r>
              <a:rPr lang="bn-BD" sz="3600" dirty="0" smtClean="0">
                <a:effectLst>
                  <a:glow rad="76200">
                    <a:srgbClr val="C00000">
                      <a:alpha val="46000"/>
                    </a:srgbClr>
                  </a:glow>
                </a:effectLst>
                <a:latin typeface="NikoshBAN" panose="02000000000000000000" pitchFamily="2" charset="0"/>
                <a:cs typeface="NikoshBAN" panose="02000000000000000000" pitchFamily="2" charset="0"/>
              </a:rPr>
              <a:t> </a:t>
            </a:r>
            <a:endParaRPr lang="en-US" sz="3600" dirty="0">
              <a:effectLst>
                <a:glow rad="76200">
                  <a:srgbClr val="C00000">
                    <a:alpha val="46000"/>
                  </a:srgb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36556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BEBA8EAE-BF5A-486C-A8C5-ECC9F3942E4B}">
                <a14:imgProps xmlns:a14="http://schemas.microsoft.com/office/drawing/2010/main">
                  <a14:imgLayer r:embed="rId3">
                    <a14:imgEffect>
                      <a14:backgroundRemoval t="0" b="55098" l="0" r="33943"/>
                    </a14:imgEffect>
                  </a14:imgLayer>
                </a14:imgProps>
              </a:ext>
              <a:ext uri="{28A0092B-C50C-407E-A947-70E740481C1C}">
                <a14:useLocalDpi xmlns:a14="http://schemas.microsoft.com/office/drawing/2010/main" val="0"/>
              </a:ext>
            </a:extLst>
          </a:blip>
          <a:srcRect r="65628" b="45332"/>
          <a:stretch/>
        </p:blipFill>
        <p:spPr>
          <a:xfrm rot="10800000">
            <a:off x="8354519" y="3187868"/>
            <a:ext cx="3837481" cy="3670132"/>
          </a:xfrm>
          <a:prstGeom prst="rect">
            <a:avLst/>
          </a:prstGeom>
        </p:spPr>
      </p:pic>
      <p:grpSp>
        <p:nvGrpSpPr>
          <p:cNvPr id="6" name="Group 5"/>
          <p:cNvGrpSpPr/>
          <p:nvPr/>
        </p:nvGrpSpPr>
        <p:grpSpPr>
          <a:xfrm>
            <a:off x="2428408" y="2061966"/>
            <a:ext cx="6475750" cy="3762531"/>
            <a:chOff x="2923083" y="2518348"/>
            <a:chExt cx="6475750" cy="3762531"/>
          </a:xfrm>
        </p:grpSpPr>
        <p:sp>
          <p:nvSpPr>
            <p:cNvPr id="5" name="Rectangle 4"/>
            <p:cNvSpPr/>
            <p:nvPr/>
          </p:nvSpPr>
          <p:spPr>
            <a:xfrm>
              <a:off x="2923083" y="2518348"/>
              <a:ext cx="6475750" cy="3762531"/>
            </a:xfrm>
            <a:prstGeom prst="rect">
              <a:avLst/>
            </a:prstGeom>
            <a:blipFill>
              <a:blip r:embed="rId4"/>
              <a:tile tx="0" ty="0" sx="100000" sy="100000" flip="none" algn="tl"/>
            </a:blipFill>
            <a:ln w="76200">
              <a:solidFill>
                <a:srgbClr val="00B05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039684" y="2631593"/>
              <a:ext cx="6242547" cy="3536039"/>
              <a:chOff x="3441100" y="2938072"/>
              <a:chExt cx="5238750" cy="2591659"/>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8327" y="2938073"/>
                <a:ext cx="2521523" cy="2591658"/>
              </a:xfrm>
              <a:prstGeom prst="ellipse">
                <a:avLst/>
              </a:prstGeom>
              <a:ln w="63500"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2">
                <a:schemeClr val="accent2"/>
              </a:lnRef>
              <a:fillRef idx="1">
                <a:schemeClr val="lt1"/>
              </a:fillRef>
              <a:effectRef idx="0">
                <a:schemeClr val="accent2"/>
              </a:effectRef>
              <a:fontRef idx="minor">
                <a:schemeClr val="dk1"/>
              </a:fontRef>
            </p:style>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1100" y="2938072"/>
                <a:ext cx="2619375" cy="2591658"/>
              </a:xfrm>
              <a:prstGeom prst="ellipse">
                <a:avLst/>
              </a:prstGeom>
              <a:ln w="63500" cap="rnd">
                <a:solidFill>
                  <a:srgbClr val="00B0F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style>
              <a:lnRef idx="2">
                <a:schemeClr val="accent2"/>
              </a:lnRef>
              <a:fillRef idx="1">
                <a:schemeClr val="lt1"/>
              </a:fillRef>
              <a:effectRef idx="0">
                <a:schemeClr val="accent2"/>
              </a:effectRef>
              <a:fontRef idx="minor">
                <a:schemeClr val="dk1"/>
              </a:fontRef>
            </p:style>
          </p:pic>
        </p:grpSp>
      </p:grpSp>
      <p:sp>
        <p:nvSpPr>
          <p:cNvPr id="8" name="TextBox 7"/>
          <p:cNvSpPr txBox="1"/>
          <p:nvPr/>
        </p:nvSpPr>
        <p:spPr>
          <a:xfrm>
            <a:off x="554635" y="749508"/>
            <a:ext cx="11032761" cy="1015663"/>
          </a:xfrm>
          <a:prstGeom prst="rect">
            <a:avLst/>
          </a:prstGeom>
          <a:noFill/>
        </p:spPr>
        <p:txBody>
          <a:bodyPr wrap="square" rtlCol="0">
            <a:spAutoFit/>
          </a:bodyPr>
          <a:lstStyle/>
          <a:p>
            <a:pPr algn="ctr"/>
            <a:r>
              <a:rPr lang="bn-BD" sz="6000" b="1" dirty="0" smtClean="0">
                <a:gradFill flip="none" rotWithShape="1">
                  <a:gsLst>
                    <a:gs pos="49000">
                      <a:srgbClr val="7030A0"/>
                    </a:gs>
                    <a:gs pos="54000">
                      <a:srgbClr val="00B050">
                        <a:lumMod val="94000"/>
                        <a:alpha val="74000"/>
                      </a:srgbClr>
                    </a:gs>
                  </a:gsLst>
                  <a:lin ang="5400000" scaled="1"/>
                  <a:tileRect/>
                </a:gradFill>
                <a:effectLst>
                  <a:glow rad="139700">
                    <a:schemeClr val="accent2">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rPr>
              <a:t>বিদায় সোনামনিরা সবাইকে ধন্যবাদ </a:t>
            </a:r>
            <a:endParaRPr lang="en-US" sz="6000" b="1" dirty="0">
              <a:gradFill flip="none" rotWithShape="1">
                <a:gsLst>
                  <a:gs pos="49000">
                    <a:srgbClr val="7030A0"/>
                  </a:gs>
                  <a:gs pos="54000">
                    <a:srgbClr val="00B050">
                      <a:lumMod val="94000"/>
                      <a:alpha val="74000"/>
                    </a:srgbClr>
                  </a:gs>
                </a:gsLst>
                <a:lin ang="5400000" scaled="1"/>
                <a:tileRect/>
              </a:gradFill>
              <a:effectLst>
                <a:glow rad="139700">
                  <a:schemeClr val="accent2">
                    <a:satMod val="175000"/>
                    <a:alpha val="40000"/>
                  </a:schemeClr>
                </a:glow>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07212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8830" b="10043"/>
          <a:stretch/>
        </p:blipFill>
        <p:spPr>
          <a:xfrm>
            <a:off x="6820525" y="1723869"/>
            <a:ext cx="3867462" cy="2923084"/>
          </a:xfrm>
          <a:prstGeom prst="rect">
            <a:avLst/>
          </a:prstGeom>
          <a:ln w="88900" cap="sq" cmpd="thickThin">
            <a:solidFill>
              <a:schemeClr val="accent1">
                <a:lumMod val="75000"/>
              </a:schemeClr>
            </a:solidFill>
            <a:prstDash val="solid"/>
            <a:miter lim="800000"/>
          </a:ln>
          <a:effectLst>
            <a:glow rad="228600">
              <a:schemeClr val="accent4">
                <a:satMod val="175000"/>
                <a:alpha val="40000"/>
              </a:schemeClr>
            </a:glow>
            <a:innerShdw blurRad="76200">
              <a:srgbClr val="000000"/>
            </a:inn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82" y="1723869"/>
            <a:ext cx="3877455" cy="2923084"/>
          </a:xfrm>
          <a:prstGeom prst="rect">
            <a:avLst/>
          </a:prstGeom>
          <a:ln w="88900" cap="sq" cmpd="thickThin">
            <a:solidFill>
              <a:schemeClr val="accent2">
                <a:lumMod val="75000"/>
              </a:schemeClr>
            </a:solidFill>
            <a:prstDash val="solid"/>
            <a:miter lim="800000"/>
          </a:ln>
          <a:effectLst>
            <a:glow rad="228600">
              <a:schemeClr val="accent6">
                <a:satMod val="175000"/>
                <a:alpha val="40000"/>
              </a:schemeClr>
            </a:glow>
            <a:innerShdw blurRad="76200">
              <a:srgbClr val="000000"/>
            </a:innerShdw>
          </a:effectLst>
        </p:spPr>
      </p:pic>
      <p:sp>
        <p:nvSpPr>
          <p:cNvPr id="4" name="TextBox 3"/>
          <p:cNvSpPr txBox="1"/>
          <p:nvPr/>
        </p:nvSpPr>
        <p:spPr>
          <a:xfrm>
            <a:off x="1444055" y="629586"/>
            <a:ext cx="8929139" cy="707886"/>
          </a:xfrm>
          <a:prstGeom prst="rect">
            <a:avLst/>
          </a:prstGeom>
          <a:solidFill>
            <a:schemeClr val="accent4">
              <a:lumMod val="60000"/>
              <a:lumOff val="40000"/>
            </a:schemeClr>
          </a:solidFill>
          <a:ln w="57150">
            <a:solidFill>
              <a:srgbClr val="00B050"/>
            </a:solidFill>
          </a:ln>
          <a:effectLst>
            <a:glow rad="139700">
              <a:schemeClr val="accent5">
                <a:satMod val="175000"/>
                <a:alpha val="40000"/>
              </a:schemeClr>
            </a:glow>
          </a:effectLst>
        </p:spPr>
        <p:txBody>
          <a:bodyPr wrap="square" rtlCol="0">
            <a:spAutoFit/>
          </a:bodyPr>
          <a:lstStyle/>
          <a:p>
            <a:pPr algn="ctr"/>
            <a:r>
              <a:rPr lang="en-US"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 ছবিগুলোর প্রতি মনযোগ সহকারে লক্ষ করঃ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1908749" y="5489879"/>
            <a:ext cx="9019080" cy="646331"/>
          </a:xfrm>
          <a:prstGeom prst="rect">
            <a:avLst/>
          </a:prstGeom>
          <a:noFill/>
        </p:spPr>
        <p:txBody>
          <a:bodyPr wrap="square" rtlCol="0">
            <a:spAutoFit/>
          </a:bodyPr>
          <a:lstStyle/>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তোমরা কী কী দেখতে পাচ্ছ?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1778837" y="5559188"/>
            <a:ext cx="9548735" cy="646331"/>
          </a:xfrm>
          <a:prstGeom prst="rect">
            <a:avLst/>
          </a:prstGeom>
          <a:noFill/>
        </p:spPr>
        <p:txBody>
          <a:bodyPr wrap="square" rtlCol="0">
            <a:spAutoFit/>
          </a:bodyPr>
          <a:lstStyle/>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ছবিতে আমরা বিভিন্ন ধরনের মেরুদন্ডী প্রানী দেখতে পাচ্ছি।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2303489" y="5576502"/>
            <a:ext cx="8229600" cy="707886"/>
          </a:xfrm>
          <a:prstGeom prst="rect">
            <a:avLst/>
          </a:prstGeom>
          <a:noFill/>
        </p:spPr>
        <p:txBody>
          <a:bodyPr wrap="square" rtlCol="0">
            <a:spAutoFit/>
            <a:scene3d>
              <a:camera prst="perspectiveRight" fov="5400000">
                <a:rot lat="945599" lon="21251830" rev="21537616"/>
              </a:camera>
              <a:lightRig rig="threePt" dir="t"/>
            </a:scene3d>
            <a:sp3d z="31750"/>
          </a:bodyPr>
          <a:lstStyle/>
          <a:p>
            <a:pPr algn="ct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  মেরুদন্ডী প্রাণী কী একই শ্রেণির?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8" name="TextBox 7"/>
          <p:cNvSpPr txBox="1"/>
          <p:nvPr/>
        </p:nvSpPr>
        <p:spPr>
          <a:xfrm>
            <a:off x="1908749" y="5567845"/>
            <a:ext cx="8229600" cy="707886"/>
          </a:xfrm>
          <a:prstGeom prst="rect">
            <a:avLst/>
          </a:prstGeom>
          <a:noFill/>
        </p:spPr>
        <p:txBody>
          <a:bodyPr wrap="square" rtlCol="0">
            <a:spAutoFit/>
            <a:scene3d>
              <a:camera prst="perspectiveRight" fov="5400000">
                <a:rot lat="945599" lon="21251830" rev="21537616"/>
              </a:camera>
              <a:lightRig rig="threePt" dir="t"/>
            </a:scene3d>
            <a:sp3d z="31750"/>
          </a:bodyPr>
          <a:lstStyle/>
          <a:p>
            <a:pPr algn="ct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 মেরুদন্ডী প্রাণী একই শ্রেণির নয়।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63813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1" nodeType="clickEffect">
                                  <p:stCondLst>
                                    <p:cond delay="0"/>
                                  </p:stCondLst>
                                  <p:childTnLst>
                                    <p:anim calcmode="lin" valueType="num">
                                      <p:cBhvr>
                                        <p:cTn id="14" dur="500"/>
                                        <p:tgtEl>
                                          <p:spTgt spid="5"/>
                                        </p:tgtEl>
                                        <p:attrNameLst>
                                          <p:attrName>ppt_w</p:attrName>
                                        </p:attrNameLst>
                                      </p:cBhvr>
                                      <p:tavLst>
                                        <p:tav tm="0">
                                          <p:val>
                                            <p:strVal val="ppt_w"/>
                                          </p:val>
                                        </p:tav>
                                        <p:tav tm="100000">
                                          <p:val>
                                            <p:fltVal val="0"/>
                                          </p:val>
                                        </p:tav>
                                      </p:tavLst>
                                    </p:anim>
                                    <p:anim calcmode="lin" valueType="num">
                                      <p:cBhvr>
                                        <p:cTn id="15" dur="500"/>
                                        <p:tgtEl>
                                          <p:spTgt spid="5"/>
                                        </p:tgtEl>
                                        <p:attrNameLst>
                                          <p:attrName>ppt_h</p:attrName>
                                        </p:attrNameLst>
                                      </p:cBhvr>
                                      <p:tavLst>
                                        <p:tav tm="0">
                                          <p:val>
                                            <p:strVal val="ppt_h"/>
                                          </p:val>
                                        </p:tav>
                                        <p:tav tm="100000">
                                          <p:val>
                                            <p:fltVal val="0"/>
                                          </p:val>
                                        </p:tav>
                                      </p:tavLst>
                                    </p:anim>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32" fill="hold" grpId="1" nodeType="clickEffect">
                                  <p:stCondLst>
                                    <p:cond delay="0"/>
                                  </p:stCondLst>
                                  <p:childTnLst>
                                    <p:animEffect transition="out" filter="box(out)">
                                      <p:cBhvr>
                                        <p:cTn id="29" dur="2000"/>
                                        <p:tgtEl>
                                          <p:spTgt spid="6"/>
                                        </p:tgtEl>
                                      </p:cBhvr>
                                    </p:animEffect>
                                    <p:set>
                                      <p:cBhvr>
                                        <p:cTn id="30" dur="1" fill="hold">
                                          <p:stCondLst>
                                            <p:cond delay="1999"/>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xit" presetSubtype="0" fill="hold" grpId="1" nodeType="clickEffect">
                                  <p:stCondLst>
                                    <p:cond delay="0"/>
                                  </p:stCondLst>
                                  <p:childTnLst>
                                    <p:animEffect transition="out" filter="fade">
                                      <p:cBhvr>
                                        <p:cTn id="41" dur="1000"/>
                                        <p:tgtEl>
                                          <p:spTgt spid="7"/>
                                        </p:tgtEl>
                                      </p:cBhvr>
                                    </p:animEffect>
                                    <p:anim calcmode="lin" valueType="num">
                                      <p:cBhvr>
                                        <p:cTn id="42" dur="1000"/>
                                        <p:tgtEl>
                                          <p:spTgt spid="7"/>
                                        </p:tgtEl>
                                        <p:attrNameLst>
                                          <p:attrName>ppt_x</p:attrName>
                                        </p:attrNameLst>
                                      </p:cBhvr>
                                      <p:tavLst>
                                        <p:tav tm="0">
                                          <p:val>
                                            <p:strVal val="ppt_x"/>
                                          </p:val>
                                        </p:tav>
                                        <p:tav tm="100000">
                                          <p:val>
                                            <p:strVal val="ppt_x"/>
                                          </p:val>
                                        </p:tav>
                                      </p:tavLst>
                                    </p:anim>
                                    <p:anim calcmode="lin" valueType="num">
                                      <p:cBhvr>
                                        <p:cTn id="43" dur="1000"/>
                                        <p:tgtEl>
                                          <p:spTgt spid="7"/>
                                        </p:tgtEl>
                                        <p:attrNameLst>
                                          <p:attrName>ppt_y</p:attrName>
                                        </p:attrNameLst>
                                      </p:cBhvr>
                                      <p:tavLst>
                                        <p:tav tm="0">
                                          <p:val>
                                            <p:strVal val="ppt_y"/>
                                          </p:val>
                                        </p:tav>
                                        <p:tav tm="100000">
                                          <p:val>
                                            <p:strVal val="ppt_y-.1"/>
                                          </p:val>
                                        </p:tav>
                                      </p:tavLst>
                                    </p:anim>
                                    <p:set>
                                      <p:cBhvr>
                                        <p:cTn id="44" dur="1" fill="hold">
                                          <p:stCondLst>
                                            <p:cond delay="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500" fill="hold"/>
                                        <p:tgtEl>
                                          <p:spTgt spid="8"/>
                                        </p:tgtEl>
                                        <p:attrNameLst>
                                          <p:attrName>ppt_w</p:attrName>
                                        </p:attrNameLst>
                                      </p:cBhvr>
                                      <p:tavLst>
                                        <p:tav tm="0">
                                          <p:val>
                                            <p:fltVal val="0"/>
                                          </p:val>
                                        </p:tav>
                                        <p:tav tm="100000">
                                          <p:val>
                                            <p:strVal val="#ppt_w"/>
                                          </p:val>
                                        </p:tav>
                                      </p:tavLst>
                                    </p:anim>
                                    <p:anim calcmode="lin" valueType="num">
                                      <p:cBhvr>
                                        <p:cTn id="50" dur="500" fill="hold"/>
                                        <p:tgtEl>
                                          <p:spTgt spid="8"/>
                                        </p:tgtEl>
                                        <p:attrNameLst>
                                          <p:attrName>ppt_h</p:attrName>
                                        </p:attrNameLst>
                                      </p:cBhvr>
                                      <p:tavLst>
                                        <p:tav tm="0">
                                          <p:val>
                                            <p:fltVal val="0"/>
                                          </p:val>
                                        </p:tav>
                                        <p:tav tm="100000">
                                          <p:val>
                                            <p:strVal val="#ppt_h"/>
                                          </p:val>
                                        </p:tav>
                                      </p:tavLst>
                                    </p:anim>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8604" y="4631961"/>
            <a:ext cx="7345180" cy="1384995"/>
          </a:xfrm>
          <a:prstGeom prst="rect">
            <a:avLst/>
          </a:prstGeom>
          <a:solidFill>
            <a:schemeClr val="accent6">
              <a:lumMod val="60000"/>
              <a:lumOff val="40000"/>
            </a:schemeClr>
          </a:solidFill>
          <a:ln w="57150">
            <a:solidFill>
              <a:srgbClr val="00B050"/>
            </a:solidFill>
          </a:ln>
          <a:effectLst>
            <a:glow rad="139700">
              <a:schemeClr val="accent2">
                <a:satMod val="175000"/>
                <a:alpha val="40000"/>
              </a:schemeClr>
            </a:glow>
          </a:effectLst>
        </p:spPr>
        <p:txBody>
          <a:bodyPr wrap="square" rtlCol="0">
            <a:spAutoFit/>
          </a:bodyPr>
          <a:lstStyle/>
          <a:p>
            <a:pPr algn="ct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 আমরা পড়ব </a:t>
            </a:r>
          </a:p>
          <a:p>
            <a:pPr algn="ctr"/>
            <a:r>
              <a:rPr lang="bn-BD"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মেরুদন্ডী প্রানীর শ্রেণিবিন্যাস  </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1198"/>
          <a:stretch/>
        </p:blipFill>
        <p:spPr>
          <a:xfrm>
            <a:off x="3477718" y="937275"/>
            <a:ext cx="4646951" cy="3349912"/>
          </a:xfrm>
          <a:prstGeom prst="rect">
            <a:avLst/>
          </a:prstGeom>
          <a:ln w="57150">
            <a:solidFill>
              <a:srgbClr val="00B050"/>
            </a:solidFill>
          </a:ln>
          <a:effectLst>
            <a:glow rad="139700">
              <a:schemeClr val="accent2">
                <a:satMod val="175000"/>
                <a:alpha val="40000"/>
              </a:schemeClr>
            </a:glow>
          </a:effectLst>
        </p:spPr>
      </p:pic>
    </p:spTree>
    <p:extLst>
      <p:ext uri="{BB962C8B-B14F-4D97-AF65-F5344CB8AC3E}">
        <p14:creationId xmlns:p14="http://schemas.microsoft.com/office/powerpoint/2010/main" val="26001628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4281" y="1918741"/>
            <a:ext cx="10133351" cy="2677656"/>
          </a:xfrm>
          <a:prstGeom prst="rect">
            <a:avLst/>
          </a:prstGeom>
          <a:solidFill>
            <a:schemeClr val="accent4">
              <a:lumMod val="60000"/>
              <a:lumOff val="40000"/>
            </a:schemeClr>
          </a:solidFill>
          <a:ln w="57150">
            <a:solidFill>
              <a:srgbClr val="00B050"/>
            </a:solidFill>
          </a:ln>
          <a:effectLst>
            <a:glow rad="139700">
              <a:schemeClr val="accent5">
                <a:satMod val="175000"/>
                <a:alpha val="40000"/>
              </a:schemeClr>
            </a:glow>
          </a:effectLst>
        </p:spPr>
        <p:txBody>
          <a:bodyPr wrap="square" rtlCol="0">
            <a:spAutoFit/>
          </a:bodyPr>
          <a:lstStyle/>
          <a:p>
            <a:pPr algn="just"/>
            <a:r>
              <a:rPr lang="bn-BD" sz="4800" b="1" dirty="0" smtClean="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এই পাঠ শেষে শিক্ষার্থীরা---</a:t>
            </a:r>
          </a:p>
          <a:p>
            <a:pPr marL="571500" indent="-571500" algn="just">
              <a:buFont typeface="Wingdings" panose="05000000000000000000" pitchFamily="2" charset="2"/>
              <a:buChar char="Ø"/>
            </a:pPr>
            <a:r>
              <a:rPr lang="bn-BD" sz="4000" b="1" dirty="0" smtClean="0">
                <a:latin typeface="NikoshBAN" panose="02000000000000000000" pitchFamily="2" charset="0"/>
                <a:cs typeface="NikoshBAN" panose="02000000000000000000" pitchFamily="2" charset="0"/>
              </a:rPr>
              <a:t>2.2.2 </a:t>
            </a:r>
            <a:r>
              <a:rPr lang="en-US" sz="4000" b="1" dirty="0" smtClean="0">
                <a:latin typeface="NikoshBAN" panose="02000000000000000000" pitchFamily="2" charset="0"/>
                <a:cs typeface="NikoshBAN" panose="02000000000000000000" pitchFamily="2" charset="0"/>
              </a:rPr>
              <a:t>পরিবেশের বিভিন্ন প্রানীর নাম উল্লেখ করতে পারবে। </a:t>
            </a:r>
            <a:endParaRPr lang="bn-BD" sz="4000" b="1" dirty="0" smtClean="0">
              <a:latin typeface="NikoshBAN" panose="02000000000000000000" pitchFamily="2" charset="0"/>
              <a:cs typeface="NikoshBAN" panose="02000000000000000000" pitchFamily="2" charset="0"/>
            </a:endParaRPr>
          </a:p>
          <a:p>
            <a:pPr marL="571500" indent="-571500" algn="just">
              <a:buFont typeface="Wingdings" panose="05000000000000000000" pitchFamily="2" charset="2"/>
              <a:buChar char="Ø"/>
            </a:pPr>
            <a:r>
              <a:rPr lang="bn-BD" sz="4000" b="1" dirty="0" smtClean="0">
                <a:latin typeface="NikoshBAN" panose="02000000000000000000" pitchFamily="2" charset="0"/>
                <a:cs typeface="NikoshBAN" panose="02000000000000000000" pitchFamily="2" charset="0"/>
              </a:rPr>
              <a:t>2.2.3 বিভিন্ন প্রানীর বৈশিষ্ট্য উল্লেখ করতে এবং শ্রেণিকরণ করতে পারবে। </a:t>
            </a:r>
            <a:endParaRPr lang="en-US" sz="4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1853098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3161" y="554636"/>
            <a:ext cx="5756223" cy="1084421"/>
          </a:xfrm>
          <a:prstGeom prst="downArrowCallout">
            <a:avLst>
              <a:gd name="adj1" fmla="val 25000"/>
              <a:gd name="adj2" fmla="val 27765"/>
              <a:gd name="adj3" fmla="val 25000"/>
              <a:gd name="adj4" fmla="val 64977"/>
            </a:avLst>
          </a:prstGeom>
          <a:solidFill>
            <a:schemeClr val="accent2">
              <a:lumMod val="60000"/>
              <a:lumOff val="40000"/>
            </a:schemeClr>
          </a:solidFill>
          <a:ln w="57150">
            <a:solidFill>
              <a:schemeClr val="accent2">
                <a:lumMod val="75000"/>
              </a:schemeClr>
            </a:solidFill>
          </a:ln>
          <a:effectLst>
            <a:glow rad="139700">
              <a:schemeClr val="accent5">
                <a:satMod val="175000"/>
                <a:alpha val="40000"/>
              </a:schemeClr>
            </a:glow>
          </a:effectLst>
        </p:spPr>
        <p:txBody>
          <a:bodyPr wrap="square" rtlCol="0">
            <a:spAutoFit/>
          </a:bodyPr>
          <a:lstStyle/>
          <a:p>
            <a:pPr algn="ct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মেরুদন্ডী প্রাণীর শ্রেণি বিন্যাস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325023" y="1590353"/>
            <a:ext cx="3350301" cy="954107"/>
          </a:xfrm>
          <a:prstGeom prst="rect">
            <a:avLst/>
          </a:prstGeom>
          <a:noFill/>
        </p:spPr>
        <p:txBody>
          <a:bodyPr wrap="square" rtlCol="0">
            <a:spAutoFit/>
          </a:bodyPr>
          <a:lstStyle/>
          <a:p>
            <a:pPr algn="ct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মেরুদন্ডী প্রাণীকে কয়টি শ্রেণিতে ভাগ করা যায়?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11" name="Group 10"/>
          <p:cNvGrpSpPr/>
          <p:nvPr/>
        </p:nvGrpSpPr>
        <p:grpSpPr>
          <a:xfrm>
            <a:off x="2891227" y="1429320"/>
            <a:ext cx="5580090" cy="4847446"/>
            <a:chOff x="3189160" y="1414250"/>
            <a:chExt cx="5227817" cy="4847446"/>
          </a:xfrm>
        </p:grpSpPr>
        <p:sp>
          <p:nvSpPr>
            <p:cNvPr id="5" name="Oval 4"/>
            <p:cNvSpPr/>
            <p:nvPr/>
          </p:nvSpPr>
          <p:spPr>
            <a:xfrm>
              <a:off x="4584649" y="2533293"/>
              <a:ext cx="2488368" cy="239842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52723" y="1414250"/>
              <a:ext cx="1633928" cy="1588957"/>
            </a:xfrm>
            <a:prstGeom prst="ellipse">
              <a:avLst/>
            </a:prstGeom>
            <a:solidFill>
              <a:schemeClr val="accent4"/>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rgbClr val="002060"/>
                  </a:solidFill>
                  <a:latin typeface="NikoshBAN" panose="02000000000000000000" pitchFamily="2" charset="0"/>
                  <a:cs typeface="NikoshBAN" panose="02000000000000000000" pitchFamily="2" charset="0"/>
                </a:rPr>
                <a:t>মাছ</a:t>
              </a:r>
              <a:r>
                <a:rPr lang="bn-BD" dirty="0" smtClean="0"/>
                <a:t> </a:t>
              </a:r>
              <a:endParaRPr lang="en-US" dirty="0"/>
            </a:p>
          </p:txBody>
        </p:sp>
        <p:sp>
          <p:nvSpPr>
            <p:cNvPr id="7" name="Oval 6"/>
            <p:cNvSpPr/>
            <p:nvPr/>
          </p:nvSpPr>
          <p:spPr>
            <a:xfrm>
              <a:off x="6282754" y="1595040"/>
              <a:ext cx="1633928" cy="1588957"/>
            </a:xfrm>
            <a:prstGeom prst="ellipse">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rgbClr val="002060"/>
                  </a:solidFill>
                  <a:latin typeface="NikoshBAN" panose="02000000000000000000" pitchFamily="2" charset="0"/>
                  <a:cs typeface="NikoshBAN" panose="02000000000000000000" pitchFamily="2" charset="0"/>
                </a:rPr>
                <a:t>উভচর</a:t>
              </a:r>
              <a:r>
                <a:rPr lang="bn-BD" dirty="0" smtClean="0"/>
                <a:t> </a:t>
              </a:r>
              <a:endParaRPr lang="en-US" dirty="0"/>
            </a:p>
          </p:txBody>
        </p:sp>
        <p:sp>
          <p:nvSpPr>
            <p:cNvPr id="8" name="Oval 7"/>
            <p:cNvSpPr/>
            <p:nvPr/>
          </p:nvSpPr>
          <p:spPr>
            <a:xfrm>
              <a:off x="6783049" y="3567571"/>
              <a:ext cx="1633928" cy="1588957"/>
            </a:xfrm>
            <a:prstGeom prst="ellipse">
              <a:avLst/>
            </a:prstGeom>
            <a:solidFill>
              <a:schemeClr val="accent2">
                <a:lumMod val="40000"/>
                <a:lumOff val="6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rgbClr val="002060"/>
                  </a:solidFill>
                  <a:latin typeface="NikoshBAN" panose="02000000000000000000" pitchFamily="2" charset="0"/>
                  <a:cs typeface="NikoshBAN" panose="02000000000000000000" pitchFamily="2" charset="0"/>
                </a:rPr>
                <a:t>সরীসৃপ</a:t>
              </a:r>
              <a:r>
                <a:rPr lang="bn-BD" dirty="0" smtClean="0"/>
                <a:t> </a:t>
              </a:r>
              <a:endParaRPr lang="en-US" dirty="0"/>
            </a:p>
          </p:txBody>
        </p:sp>
        <p:sp>
          <p:nvSpPr>
            <p:cNvPr id="9" name="Oval 8"/>
            <p:cNvSpPr/>
            <p:nvPr/>
          </p:nvSpPr>
          <p:spPr>
            <a:xfrm>
              <a:off x="4864308" y="4672739"/>
              <a:ext cx="1633928" cy="1588957"/>
            </a:xfrm>
            <a:prstGeom prst="ellipse">
              <a:avLst/>
            </a:prstGeom>
            <a:solidFill>
              <a:schemeClr val="bg2">
                <a:lumMod val="75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rgbClr val="002060"/>
                  </a:solidFill>
                  <a:latin typeface="NikoshBAN" panose="02000000000000000000" pitchFamily="2" charset="0"/>
                  <a:cs typeface="NikoshBAN" panose="02000000000000000000" pitchFamily="2" charset="0"/>
                </a:rPr>
                <a:t>পাখি</a:t>
              </a:r>
              <a:r>
                <a:rPr lang="bn-BD" dirty="0" smtClean="0"/>
                <a:t> </a:t>
              </a:r>
              <a:endParaRPr lang="en-US" dirty="0"/>
            </a:p>
          </p:txBody>
        </p:sp>
        <p:sp>
          <p:nvSpPr>
            <p:cNvPr id="10" name="Oval 9"/>
            <p:cNvSpPr/>
            <p:nvPr/>
          </p:nvSpPr>
          <p:spPr>
            <a:xfrm>
              <a:off x="3189160" y="3417714"/>
              <a:ext cx="1633928" cy="1588957"/>
            </a:xfrm>
            <a:prstGeom prst="ellipse">
              <a:avLst/>
            </a:prstGeom>
            <a:solidFill>
              <a:schemeClr val="accent6">
                <a:lumMod val="60000"/>
                <a:lumOff val="4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solidFill>
                    <a:srgbClr val="002060"/>
                  </a:solidFill>
                  <a:latin typeface="NikoshBAN" panose="02000000000000000000" pitchFamily="2" charset="0"/>
                  <a:cs typeface="NikoshBAN" panose="02000000000000000000" pitchFamily="2" charset="0"/>
                </a:rPr>
                <a:t>স্তন্যপায়ী</a:t>
              </a:r>
              <a:r>
                <a:rPr lang="bn-BD" dirty="0" smtClean="0"/>
                <a:t> </a:t>
              </a:r>
              <a:endParaRPr lang="en-US" dirty="0"/>
            </a:p>
          </p:txBody>
        </p:sp>
      </p:grpSp>
      <p:sp>
        <p:nvSpPr>
          <p:cNvPr id="13" name="TextBox 12"/>
          <p:cNvSpPr txBox="1"/>
          <p:nvPr/>
        </p:nvSpPr>
        <p:spPr>
          <a:xfrm>
            <a:off x="7925054" y="1429320"/>
            <a:ext cx="3350301" cy="954107"/>
          </a:xfrm>
          <a:prstGeom prst="rect">
            <a:avLst/>
          </a:prstGeom>
          <a:noFill/>
        </p:spPr>
        <p:txBody>
          <a:bodyPr wrap="square" rtlCol="0">
            <a:spAutoFit/>
          </a:bodyPr>
          <a:lstStyle/>
          <a:p>
            <a:pPr algn="ctr"/>
            <a:r>
              <a:rPr lang="bn-BD" sz="2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মেরুদন্ডী প্রাণীকে ৫টি শ্রেণিতে ভাগ করা যায়।   </a:t>
            </a:r>
            <a:endParaRPr lang="en-US" sz="28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1697016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 calcmode="lin" valueType="num">
                                      <p:cBhvr>
                                        <p:cTn id="17" dur="1000" fill="hold"/>
                                        <p:tgtEl>
                                          <p:spTgt spid="13"/>
                                        </p:tgtEl>
                                        <p:attrNameLst>
                                          <p:attrName>style.rotation</p:attrName>
                                        </p:attrNameLst>
                                      </p:cBhvr>
                                      <p:tavLst>
                                        <p:tav tm="0">
                                          <p:val>
                                            <p:fltVal val="90"/>
                                          </p:val>
                                        </p:tav>
                                        <p:tav tm="100000">
                                          <p:val>
                                            <p:fltVal val="0"/>
                                          </p:val>
                                        </p:tav>
                                      </p:tavLst>
                                    </p:anim>
                                    <p:animEffect transition="in" filter="fade">
                                      <p:cBhvr>
                                        <p:cTn id="18" dur="1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349" t="20547" r="1092" b="10602"/>
          <a:stretch/>
        </p:blipFill>
        <p:spPr>
          <a:xfrm>
            <a:off x="3732550" y="1304144"/>
            <a:ext cx="5189095" cy="3267856"/>
          </a:xfrm>
          <a:prstGeom prst="rect">
            <a:avLst/>
          </a:prstGeom>
          <a:ln w="88900" cap="sq" cmpd="thickThin">
            <a:solidFill>
              <a:srgbClr val="92D050"/>
            </a:solidFill>
            <a:prstDash val="solid"/>
            <a:miter lim="800000"/>
          </a:ln>
          <a:effectLst>
            <a:glow rad="139700">
              <a:schemeClr val="accent2">
                <a:satMod val="175000"/>
                <a:alpha val="40000"/>
              </a:schemeClr>
            </a:glow>
            <a:innerShdw blurRad="76200">
              <a:srgbClr val="000000"/>
            </a:innerShdw>
          </a:effectLst>
        </p:spPr>
      </p:pic>
      <p:sp>
        <p:nvSpPr>
          <p:cNvPr id="2" name="TextBox 1"/>
          <p:cNvSpPr txBox="1"/>
          <p:nvPr/>
        </p:nvSpPr>
        <p:spPr>
          <a:xfrm>
            <a:off x="5441429" y="389744"/>
            <a:ext cx="1304145" cy="830997"/>
          </a:xfrm>
          <a:prstGeom prst="rect">
            <a:avLst/>
          </a:prstGeom>
          <a:noFill/>
        </p:spPr>
        <p:txBody>
          <a:bodyPr wrap="square" rtlCol="0">
            <a:spAutoFit/>
          </a:bodyPr>
          <a:lstStyle/>
          <a:p>
            <a:pPr algn="ctr"/>
            <a:r>
              <a:rPr lang="en-US" sz="48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মাছ</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rotWithShape="1">
          <a:blip r:embed="rId3">
            <a:extLst>
              <a:ext uri="{BEBA8EAE-BF5A-486C-A8C5-ECC9F3942E4B}">
                <a14:imgProps xmlns:a14="http://schemas.microsoft.com/office/drawing/2010/main">
                  <a14:imgLayer r:embed="rId4">
                    <a14:imgEffect>
                      <a14:backgroundRemoval t="17500" b="75750" l="167" r="38500"/>
                    </a14:imgEffect>
                  </a14:imgLayer>
                </a14:imgProps>
              </a:ext>
              <a:ext uri="{28A0092B-C50C-407E-A947-70E740481C1C}">
                <a14:useLocalDpi xmlns:a14="http://schemas.microsoft.com/office/drawing/2010/main" val="0"/>
              </a:ext>
            </a:extLst>
          </a:blip>
          <a:srcRect t="17049" r="61454" b="23934"/>
          <a:stretch/>
        </p:blipFill>
        <p:spPr>
          <a:xfrm>
            <a:off x="7677461" y="1304144"/>
            <a:ext cx="1244184" cy="1086787"/>
          </a:xfrm>
          <a:prstGeom prst="rect">
            <a:avLst/>
          </a:prstGeom>
        </p:spPr>
      </p:pic>
      <p:sp>
        <p:nvSpPr>
          <p:cNvPr id="5" name="TextBox 4"/>
          <p:cNvSpPr txBox="1"/>
          <p:nvPr/>
        </p:nvSpPr>
        <p:spPr>
          <a:xfrm>
            <a:off x="2848129" y="5181303"/>
            <a:ext cx="8334531" cy="707886"/>
          </a:xfrm>
          <a:prstGeom prst="rect">
            <a:avLst/>
          </a:prstGeom>
          <a:noFill/>
        </p:spPr>
        <p:txBody>
          <a:bodyPr wrap="square" rtlCol="0">
            <a:spAutoFit/>
          </a:bodyPr>
          <a:lstStyle/>
          <a:p>
            <a:pPr algn="ct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মাছের কী কী বৈশিষ্ট্য দেখতে পাচ্ছ?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2848130" y="5179307"/>
            <a:ext cx="8334531" cy="707886"/>
          </a:xfrm>
          <a:prstGeom prst="rect">
            <a:avLst/>
          </a:prstGeom>
          <a:noFill/>
        </p:spPr>
        <p:txBody>
          <a:bodyPr wrap="square" rtlCol="0">
            <a:spAutoFit/>
          </a:bodyPr>
          <a:lstStyle/>
          <a:p>
            <a:pPr algn="ct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মাছ মেরুদন্ডী প্রাণী, এরা পানিতে বাস করে।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TextBox 6"/>
          <p:cNvSpPr txBox="1"/>
          <p:nvPr/>
        </p:nvSpPr>
        <p:spPr>
          <a:xfrm>
            <a:off x="1289154" y="1993692"/>
            <a:ext cx="1289154" cy="646331"/>
          </a:xfrm>
          <a:prstGeom prst="rect">
            <a:avLst/>
          </a:prstGeom>
          <a:noFill/>
        </p:spPr>
        <p:txBody>
          <a:bodyPr wrap="square" rtlCol="0">
            <a:spAutoFit/>
          </a:bodyPr>
          <a:lstStyle/>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আঁইশ</a:t>
            </a:r>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5">
            <a:extLst>
              <a:ext uri="{BEBA8EAE-BF5A-486C-A8C5-ECC9F3942E4B}">
                <a14:imgProps xmlns:a14="http://schemas.microsoft.com/office/drawing/2010/main">
                  <a14:imgLayer r:embed="rId6">
                    <a14:imgEffect>
                      <a14:backgroundRemoval t="3318" b="97156" l="9664" r="99580"/>
                    </a14:imgEffect>
                  </a14:imgLayer>
                </a14:imgProps>
              </a:ext>
              <a:ext uri="{28A0092B-C50C-407E-A947-70E740481C1C}">
                <a14:useLocalDpi xmlns:a14="http://schemas.microsoft.com/office/drawing/2010/main" val="0"/>
              </a:ext>
            </a:extLst>
          </a:blip>
          <a:stretch>
            <a:fillRect/>
          </a:stretch>
        </p:blipFill>
        <p:spPr>
          <a:xfrm>
            <a:off x="7015396" y="2341766"/>
            <a:ext cx="1511511" cy="1466411"/>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0" b="92857" l="5435" r="89493"/>
                    </a14:imgEffect>
                  </a14:imgLayer>
                </a14:imgProps>
              </a:ext>
              <a:ext uri="{28A0092B-C50C-407E-A947-70E740481C1C}">
                <a14:useLocalDpi xmlns:a14="http://schemas.microsoft.com/office/drawing/2010/main" val="0"/>
              </a:ext>
            </a:extLst>
          </a:blip>
          <a:stretch>
            <a:fillRect/>
          </a:stretch>
        </p:blipFill>
        <p:spPr>
          <a:xfrm>
            <a:off x="5227195" y="1475933"/>
            <a:ext cx="1873145" cy="1035518"/>
          </a:xfrm>
          <a:prstGeom prst="rect">
            <a:avLst/>
          </a:prstGeom>
        </p:spPr>
      </p:pic>
      <p:sp>
        <p:nvSpPr>
          <p:cNvPr id="10" name="TextBox 9"/>
          <p:cNvSpPr txBox="1"/>
          <p:nvPr/>
        </p:nvSpPr>
        <p:spPr>
          <a:xfrm>
            <a:off x="637082" y="4802506"/>
            <a:ext cx="2593298" cy="646331"/>
          </a:xfrm>
          <a:prstGeom prst="rect">
            <a:avLst/>
          </a:prstGeom>
          <a:noFill/>
        </p:spPr>
        <p:txBody>
          <a:bodyPr wrap="square" rtlCol="0">
            <a:spAutoFit/>
          </a:bodyPr>
          <a:lstStyle/>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লেজ ও পাখনা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3110458" y="4940555"/>
            <a:ext cx="8334531" cy="1323439"/>
          </a:xfrm>
          <a:prstGeom prst="rect">
            <a:avLst/>
          </a:prstGeom>
          <a:noFill/>
        </p:spPr>
        <p:txBody>
          <a:bodyPr wrap="square" rtlCol="0">
            <a:spAutoFit/>
          </a:bodyPr>
          <a:lstStyle/>
          <a:p>
            <a:pPr algn="ct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বেশির ভাগ মাছের দেহ আঁইশে ঢাকা থাকে। এরা পাখনা ও লেজের সাহায্যে পানিতে চলাচল করে।  </a:t>
            </a:r>
            <a:endParaRPr lang="en-US" sz="4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0873131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xit" presetSubtype="0" fill="hold" grpId="0" nodeType="clickEffect">
                                  <p:stCondLst>
                                    <p:cond delay="0"/>
                                  </p:stCondLst>
                                  <p:iterate type="lt">
                                    <p:tmPct val="10000"/>
                                  </p:iterate>
                                  <p:childTnLst>
                                    <p:anim calcmode="lin" valueType="num">
                                      <p:cBhvr>
                                        <p:cTn id="13" dur="500"/>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p:tgtEl>
                                          <p:spTgt spid="5">
                                            <p:txEl>
                                              <p:pRg st="0" end="0"/>
                                            </p:txEl>
                                          </p:spTgt>
                                        </p:tgtEl>
                                        <p:attrNameLst>
                                          <p:attrName>ppt_y</p:attrName>
                                        </p:attrNameLst>
                                      </p:cBhvr>
                                      <p:tavLst>
                                        <p:tav tm="0">
                                          <p:val>
                                            <p:strVal val="ppt_y"/>
                                          </p:val>
                                        </p:tav>
                                        <p:tav tm="100000">
                                          <p:val>
                                            <p:strVal val="ppt_y"/>
                                          </p:val>
                                        </p:tav>
                                      </p:tavLst>
                                    </p:anim>
                                    <p:anim calcmode="lin" valueType="num">
                                      <p:cBhvr>
                                        <p:cTn id="15" dur="500"/>
                                        <p:tgtEl>
                                          <p:spTgt spid="5">
                                            <p:txEl>
                                              <p:pRg st="0" end="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6" dur="500"/>
                                        <p:tgtEl>
                                          <p:spTgt spid="5">
                                            <p:txEl>
                                              <p:pRg st="0" end="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7" dur="500" tmFilter="0,0; .5, 0; 1, 1"/>
                                        <p:tgtEl>
                                          <p:spTgt spid="5">
                                            <p:txEl>
                                              <p:pRg st="0" end="0"/>
                                            </p:txEl>
                                          </p:spTgt>
                                        </p:tgtEl>
                                      </p:cBhvr>
                                    </p:animEffect>
                                    <p:set>
                                      <p:cBhvr>
                                        <p:cTn id="18"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iterate type="lt">
                                    <p:tmPct val="0"/>
                                  </p:iterate>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1000"/>
                                        <p:tgtEl>
                                          <p:spTgt spid="6">
                                            <p:txEl>
                                              <p:pRg st="0" end="0"/>
                                            </p:txEl>
                                          </p:spTgt>
                                        </p:tgtEl>
                                      </p:cBhvr>
                                    </p:animEffect>
                                    <p:anim calcmode="lin" valueType="num">
                                      <p:cBhvr>
                                        <p:cTn id="2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1" presetClass="exit" presetSubtype="0" fill="hold" grpId="0" nodeType="clickEffect">
                                  <p:stCondLst>
                                    <p:cond delay="0"/>
                                  </p:stCondLst>
                                  <p:iterate type="lt">
                                    <p:tmPct val="10000"/>
                                  </p:iterate>
                                  <p:childTnLst>
                                    <p:anim calcmode="lin" valueType="num">
                                      <p:cBhvr>
                                        <p:cTn id="29" dur="500"/>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p:tgtEl>
                                          <p:spTgt spid="6">
                                            <p:txEl>
                                              <p:pRg st="0" end="0"/>
                                            </p:txEl>
                                          </p:spTgt>
                                        </p:tgtEl>
                                        <p:attrNameLst>
                                          <p:attrName>ppt_y</p:attrName>
                                        </p:attrNameLst>
                                      </p:cBhvr>
                                      <p:tavLst>
                                        <p:tav tm="0">
                                          <p:val>
                                            <p:strVal val="ppt_y"/>
                                          </p:val>
                                        </p:tav>
                                        <p:tav tm="100000">
                                          <p:val>
                                            <p:strVal val="ppt_y"/>
                                          </p:val>
                                        </p:tav>
                                      </p:tavLst>
                                    </p:anim>
                                    <p:anim calcmode="lin" valueType="num">
                                      <p:cBhvr>
                                        <p:cTn id="31" dur="500"/>
                                        <p:tgtEl>
                                          <p:spTgt spid="6">
                                            <p:txEl>
                                              <p:pRg st="0" end="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32" dur="500"/>
                                        <p:tgtEl>
                                          <p:spTgt spid="6">
                                            <p:txEl>
                                              <p:pRg st="0" end="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33" dur="500" tmFilter="0,0; .5, 0; 1, 1"/>
                                        <p:tgtEl>
                                          <p:spTgt spid="6">
                                            <p:txEl>
                                              <p:pRg st="0" end="0"/>
                                            </p:txEl>
                                          </p:spTgt>
                                        </p:tgtEl>
                                      </p:cBhvr>
                                    </p:animEffect>
                                    <p:set>
                                      <p:cBhvr>
                                        <p:cTn id="34" dur="1" fill="hold">
                                          <p:stCondLst>
                                            <p:cond delay="499"/>
                                          </p:stCondLst>
                                        </p:cTn>
                                        <p:tgtEl>
                                          <p:spTgt spid="6">
                                            <p:txEl>
                                              <p:pRg st="0" end="0"/>
                                            </p:txEl>
                                          </p:spTgt>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6" presetClass="path" presetSubtype="0" accel="50000" decel="50000" fill="hold" nodeType="clickEffect">
                                  <p:stCondLst>
                                    <p:cond delay="0"/>
                                  </p:stCondLst>
                                  <p:childTnLst>
                                    <p:animMotion origin="layout" path="M 0.00885 0.06899 L -0.52083 0.18658 " pathEditMode="relative" rAng="0" ptsTypes="AA">
                                      <p:cBhvr>
                                        <p:cTn id="38" dur="2000" fill="hold"/>
                                        <p:tgtEl>
                                          <p:spTgt spid="4"/>
                                        </p:tgtEl>
                                        <p:attrNameLst>
                                          <p:attrName>ppt_x</p:attrName>
                                          <p:attrName>ppt_y</p:attrName>
                                        </p:attrNameLst>
                                      </p:cBhvr>
                                      <p:rCtr x="-26484" y="5880"/>
                                    </p:animMotion>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par>
                                <p:cTn id="46" presetID="56" presetClass="path" presetSubtype="0" accel="50000" decel="50000" fill="hold" nodeType="withEffect">
                                  <p:stCondLst>
                                    <p:cond delay="0"/>
                                  </p:stCondLst>
                                  <p:childTnLst>
                                    <p:animMotion origin="layout" path="M 2.08333E-7 3.7037E-7 L -0.41602 0.18634 " pathEditMode="relative" rAng="0" ptsTypes="AA">
                                      <p:cBhvr>
                                        <p:cTn id="47" dur="2000" fill="hold"/>
                                        <p:tgtEl>
                                          <p:spTgt spid="8"/>
                                        </p:tgtEl>
                                        <p:attrNameLst>
                                          <p:attrName>ppt_x</p:attrName>
                                          <p:attrName>ppt_y</p:attrName>
                                        </p:attrNameLst>
                                      </p:cBhvr>
                                      <p:rCtr x="-20807" y="9306"/>
                                    </p:animMotion>
                                  </p:childTnLst>
                                </p:cTn>
                              </p:par>
                              <p:par>
                                <p:cTn id="48" presetID="56" presetClass="path" presetSubtype="0" accel="50000" decel="50000" fill="hold" nodeType="withEffect">
                                  <p:stCondLst>
                                    <p:cond delay="0"/>
                                  </p:stCondLst>
                                  <p:childTnLst>
                                    <p:animMotion origin="layout" path="M 1.04167E-6 -7.40741E-7 L -0.38516 0.32639 " pathEditMode="relative" rAng="0" ptsTypes="AA">
                                      <p:cBhvr>
                                        <p:cTn id="49" dur="2000" fill="hold"/>
                                        <p:tgtEl>
                                          <p:spTgt spid="9"/>
                                        </p:tgtEl>
                                        <p:attrNameLst>
                                          <p:attrName>ppt_x</p:attrName>
                                          <p:attrName>ppt_y</p:attrName>
                                        </p:attrNameLst>
                                      </p:cBhvr>
                                      <p:rCtr x="-19258" y="16319"/>
                                    </p:animMotion>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1000" fill="hold"/>
                                        <p:tgtEl>
                                          <p:spTgt spid="10"/>
                                        </p:tgtEl>
                                        <p:attrNameLst>
                                          <p:attrName>ppt_w</p:attrName>
                                        </p:attrNameLst>
                                      </p:cBhvr>
                                      <p:tavLst>
                                        <p:tav tm="0">
                                          <p:val>
                                            <p:fltVal val="0"/>
                                          </p:val>
                                        </p:tav>
                                        <p:tav tm="100000">
                                          <p:val>
                                            <p:strVal val="#ppt_w"/>
                                          </p:val>
                                        </p:tav>
                                      </p:tavLst>
                                    </p:anim>
                                    <p:anim calcmode="lin" valueType="num">
                                      <p:cBhvr>
                                        <p:cTn id="55" dur="1000" fill="hold"/>
                                        <p:tgtEl>
                                          <p:spTgt spid="10"/>
                                        </p:tgtEl>
                                        <p:attrNameLst>
                                          <p:attrName>ppt_h</p:attrName>
                                        </p:attrNameLst>
                                      </p:cBhvr>
                                      <p:tavLst>
                                        <p:tav tm="0">
                                          <p:val>
                                            <p:fltVal val="0"/>
                                          </p:val>
                                        </p:tav>
                                        <p:tav tm="100000">
                                          <p:val>
                                            <p:strVal val="#ppt_h"/>
                                          </p:val>
                                        </p:tav>
                                      </p:tavLst>
                                    </p:anim>
                                    <p:anim calcmode="lin" valueType="num">
                                      <p:cBhvr>
                                        <p:cTn id="56" dur="1000" fill="hold"/>
                                        <p:tgtEl>
                                          <p:spTgt spid="10"/>
                                        </p:tgtEl>
                                        <p:attrNameLst>
                                          <p:attrName>style.rotation</p:attrName>
                                        </p:attrNameLst>
                                      </p:cBhvr>
                                      <p:tavLst>
                                        <p:tav tm="0">
                                          <p:val>
                                            <p:fltVal val="90"/>
                                          </p:val>
                                        </p:tav>
                                        <p:tav tm="100000">
                                          <p:val>
                                            <p:fltVal val="0"/>
                                          </p:val>
                                        </p:tav>
                                      </p:tavLst>
                                    </p:anim>
                                    <p:animEffect transition="in" filter="fade">
                                      <p:cBhvr>
                                        <p:cTn id="57" dur="1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iterate type="lt">
                                    <p:tmPct val="0"/>
                                  </p:iterate>
                                  <p:childTnLst>
                                    <p:set>
                                      <p:cBhvr>
                                        <p:cTn id="61" dur="1" fill="hold">
                                          <p:stCondLst>
                                            <p:cond delay="0"/>
                                          </p:stCondLst>
                                        </p:cTn>
                                        <p:tgtEl>
                                          <p:spTgt spid="11">
                                            <p:txEl>
                                              <p:pRg st="0" end="0"/>
                                            </p:txEl>
                                          </p:spTgt>
                                        </p:tgtEl>
                                        <p:attrNameLst>
                                          <p:attrName>style.visibility</p:attrName>
                                        </p:attrNameLst>
                                      </p:cBhvr>
                                      <p:to>
                                        <p:strVal val="visible"/>
                                      </p:to>
                                    </p:set>
                                    <p:animEffect transition="in" filter="fade">
                                      <p:cBhvr>
                                        <p:cTn id="62" dur="1000"/>
                                        <p:tgtEl>
                                          <p:spTgt spid="11">
                                            <p:txEl>
                                              <p:pRg st="0" end="0"/>
                                            </p:txEl>
                                          </p:spTgt>
                                        </p:tgtEl>
                                      </p:cBhvr>
                                    </p:animEffect>
                                    <p:anim calcmode="lin" valueType="num">
                                      <p:cBhvr>
                                        <p:cTn id="6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build="allAtOnce"/>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933" y="2395397"/>
            <a:ext cx="1958346" cy="2388355"/>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5540" y="2383670"/>
            <a:ext cx="1927755" cy="2388355"/>
          </a:xfrm>
          <a:prstGeom prst="rect">
            <a:avLst/>
          </a:prstGeom>
          <a:ln w="88900" cap="sq" cmpd="thickThin">
            <a:solidFill>
              <a:schemeClr val="accent1">
                <a:lumMod val="75000"/>
              </a:schemeClr>
            </a:solidFill>
            <a:prstDash val="solid"/>
            <a:miter lim="800000"/>
          </a:ln>
          <a:effectLst>
            <a:innerShdw blurRad="76200">
              <a:srgbClr val="000000"/>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7645" y="2383669"/>
            <a:ext cx="2007689" cy="2388355"/>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5"/>
          <a:stretch>
            <a:fillRect/>
          </a:stretch>
        </p:blipFill>
        <p:spPr>
          <a:xfrm>
            <a:off x="7161605" y="2283445"/>
            <a:ext cx="2057346" cy="2388355"/>
          </a:xfrm>
          <a:prstGeom prst="round2DiagRect">
            <a:avLst>
              <a:gd name="adj1" fmla="val 16667"/>
              <a:gd name="adj2" fmla="val 0"/>
            </a:avLst>
          </a:prstGeom>
          <a:ln w="88900" cap="sq">
            <a:solidFill>
              <a:schemeClr val="accent4">
                <a:lumMod val="60000"/>
                <a:lumOff val="40000"/>
              </a:schemeClr>
            </a:solidFill>
            <a:miter lim="800000"/>
          </a:ln>
          <a:effectLst>
            <a:outerShdw blurRad="254000" algn="tl" rotWithShape="0">
              <a:srgbClr val="000000">
                <a:alpha val="43000"/>
              </a:srgbClr>
            </a:outerShdw>
          </a:effectLst>
        </p:spPr>
      </p:pic>
      <p:sp>
        <p:nvSpPr>
          <p:cNvPr id="8" name="TextBox 7"/>
          <p:cNvSpPr txBox="1"/>
          <p:nvPr/>
        </p:nvSpPr>
        <p:spPr>
          <a:xfrm>
            <a:off x="3825607" y="581412"/>
            <a:ext cx="4420694" cy="955477"/>
          </a:xfrm>
          <a:prstGeom prst="flowChartDocument">
            <a:avLst/>
          </a:prstGeom>
          <a:solidFill>
            <a:schemeClr val="accent1">
              <a:lumMod val="60000"/>
              <a:lumOff val="40000"/>
            </a:schemeClr>
          </a:solidFill>
          <a:ln w="57150">
            <a:solidFill>
              <a:srgbClr val="00B050"/>
            </a:solidFill>
          </a:ln>
          <a:effectLst>
            <a:glow rad="139700">
              <a:schemeClr val="accent2">
                <a:satMod val="175000"/>
                <a:alpha val="40000"/>
              </a:schemeClr>
            </a:glow>
          </a:effectLst>
        </p:spPr>
        <p:txBody>
          <a:bodyPr wrap="square" rtlCol="0">
            <a:spAutoFit/>
          </a:bodyPr>
          <a:lstStyle/>
          <a:p>
            <a:pPr algn="ctr"/>
            <a:r>
              <a:rPr lang="bn-BD" sz="3600" b="1" dirty="0" smtClean="0">
                <a:latin typeface="NikoshBAN" panose="02000000000000000000" pitchFamily="2" charset="0"/>
                <a:cs typeface="NikoshBAN" panose="02000000000000000000" pitchFamily="2" charset="0"/>
              </a:rPr>
              <a:t> </a:t>
            </a:r>
            <a:r>
              <a:rPr lang="bn-BD"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উভচর প্রাণী </a:t>
            </a:r>
            <a:r>
              <a:rPr lang="en-US" sz="4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ব্যাঙ </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TextBox 1"/>
          <p:cNvSpPr txBox="1"/>
          <p:nvPr/>
        </p:nvSpPr>
        <p:spPr>
          <a:xfrm>
            <a:off x="1394084" y="1637114"/>
            <a:ext cx="8139659"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উভচর</a:t>
            </a:r>
            <a:r>
              <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প্রাণীর কিছু  বৈশিষ্ট্য বলো?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512078" y="4872248"/>
            <a:ext cx="11047751" cy="1754326"/>
          </a:xfrm>
          <a:prstGeom prst="rect">
            <a:avLst/>
          </a:prstGeom>
          <a:noFill/>
        </p:spPr>
        <p:txBody>
          <a:bodyPr wrap="square" rtlCol="0">
            <a:spAutoFit/>
          </a:bodyPr>
          <a:lstStyle/>
          <a:p>
            <a:pPr algn="ct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ব্যাঙ একটি উভচর মেরুদন্ডী প্রানী।ব্যাঙের জীবন শুরু হয় </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পানিতে।ব্যাঙ </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পানিতে ডিম </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শিশু ব্যাঙ বা ব্যাঙ্গাচি পানিতে বাস করে</a:t>
            </a: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 বড় হয়ে স্থলে বাস করে।   </a:t>
            </a:r>
            <a:endParaRPr lang="en-US" sz="3600" dirty="0">
              <a:latin typeface="NikoshBAN" panose="02000000000000000000" pitchFamily="2" charset="0"/>
              <a:cs typeface="NikoshBAN" panose="02000000000000000000" pitchFamily="2"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3301" y="2283444"/>
            <a:ext cx="1972648" cy="2388355"/>
          </a:xfrm>
          <a:prstGeom prst="rect">
            <a:avLst/>
          </a:prstGeom>
          <a:ln w="88900" cap="sq" cmpd="thickThin">
            <a:solidFill>
              <a:schemeClr val="accent2">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74558082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amond(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1" nodeType="clickEffect">
                                  <p:stCondLst>
                                    <p:cond delay="0"/>
                                  </p:stCondLst>
                                  <p:childTnLst>
                                    <p:anim calcmode="lin" valueType="num">
                                      <p:cBhvr>
                                        <p:cTn id="18" dur="500"/>
                                        <p:tgtEl>
                                          <p:spTgt spid="4"/>
                                        </p:tgtEl>
                                        <p:attrNameLst>
                                          <p:attrName>ppt_w</p:attrName>
                                        </p:attrNameLst>
                                      </p:cBhvr>
                                      <p:tavLst>
                                        <p:tav tm="0">
                                          <p:val>
                                            <p:strVal val="ppt_w"/>
                                          </p:val>
                                        </p:tav>
                                        <p:tav tm="100000">
                                          <p:val>
                                            <p:fltVal val="0"/>
                                          </p:val>
                                        </p:tav>
                                      </p:tavLst>
                                    </p:anim>
                                    <p:anim calcmode="lin" valueType="num">
                                      <p:cBhvr>
                                        <p:cTn id="19" dur="500"/>
                                        <p:tgtEl>
                                          <p:spTgt spid="4"/>
                                        </p:tgtEl>
                                        <p:attrNameLst>
                                          <p:attrName>ppt_h</p:attrName>
                                        </p:attrNameLst>
                                      </p:cBhvr>
                                      <p:tavLst>
                                        <p:tav tm="0">
                                          <p:val>
                                            <p:strVal val="ppt_h"/>
                                          </p:val>
                                        </p:tav>
                                        <p:tav tm="100000">
                                          <p:val>
                                            <p:fltVal val="0"/>
                                          </p:val>
                                        </p:tav>
                                      </p:tavLst>
                                    </p:anim>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4439" y="614597"/>
            <a:ext cx="2698230" cy="769441"/>
          </a:xfrm>
          <a:prstGeom prst="rect">
            <a:avLst/>
          </a:prstGeom>
          <a:solidFill>
            <a:schemeClr val="accent4">
              <a:lumMod val="60000"/>
              <a:lumOff val="40000"/>
            </a:schemeClr>
          </a:solidFill>
          <a:ln w="57150">
            <a:solidFill>
              <a:srgbClr val="7030A0"/>
            </a:solidFill>
          </a:ln>
          <a:effectLst>
            <a:glow rad="139700">
              <a:schemeClr val="accent6">
                <a:satMod val="175000"/>
                <a:alpha val="40000"/>
              </a:schemeClr>
            </a:glow>
          </a:effectLst>
        </p:spPr>
        <p:txBody>
          <a:bodyPr wrap="square" rtlCol="0">
            <a:spAutoFit/>
          </a:bodyPr>
          <a:lstStyle/>
          <a:p>
            <a:pPr algn="ctr"/>
            <a:r>
              <a:rPr lang="bn-BD" sz="44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একক কাজ </a:t>
            </a:r>
            <a:endParaRPr lang="en-US" sz="4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p:cNvSpPr txBox="1"/>
          <p:nvPr/>
        </p:nvSpPr>
        <p:spPr>
          <a:xfrm>
            <a:off x="854439" y="2128604"/>
            <a:ext cx="8379502" cy="1754326"/>
          </a:xfrm>
          <a:prstGeom prst="rect">
            <a:avLst/>
          </a:prstGeom>
          <a:solidFill>
            <a:srgbClr val="92D050"/>
          </a:solidFill>
          <a:ln w="57150">
            <a:solidFill>
              <a:srgbClr val="C00000"/>
            </a:solidFill>
          </a:ln>
          <a:effectLst>
            <a:glow rad="139700">
              <a:schemeClr val="accent4">
                <a:satMod val="175000"/>
                <a:alpha val="40000"/>
              </a:schemeClr>
            </a:glow>
          </a:effectLst>
        </p:spPr>
        <p:txBody>
          <a:bodyPr wrap="square" rtlCol="0">
            <a:spAutoFit/>
          </a:bodyPr>
          <a:lstStyle/>
          <a:p>
            <a:pPr marL="742950" indent="-742950" algn="just">
              <a:buFont typeface="+mj-lt"/>
              <a:buAutoNum type="arabicPeriod"/>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মেরুদন্ডী প্রাণীদের কী কী শ্রেনিতে ভাগ করা যায়? </a:t>
            </a:r>
          </a:p>
          <a:p>
            <a:pPr marL="742950" indent="-742950" algn="just">
              <a:buFont typeface="+mj-lt"/>
              <a:buAutoNum type="arabicPeriod"/>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ব্যাঙ কোন ধরনের মেরুদন্ডী প্রাণী? </a:t>
            </a:r>
          </a:p>
          <a:p>
            <a:pPr marL="742950" indent="-742950" algn="just">
              <a:buFont typeface="+mj-lt"/>
              <a:buAutoNum type="arabicPeriod"/>
            </a:pPr>
            <a:r>
              <a:rPr lang="bn-BD" sz="3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মাছ কীভাবে চলাচল করে? </a:t>
            </a:r>
            <a:endParaRPr lang="en-US" sz="3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7376584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dirty="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574</Words>
  <Application>Microsoft Office PowerPoint</Application>
  <PresentationFormat>Widescreen</PresentationFormat>
  <Paragraphs>124</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64</cp:revision>
  <dcterms:created xsi:type="dcterms:W3CDTF">2020-01-10T10:09:44Z</dcterms:created>
  <dcterms:modified xsi:type="dcterms:W3CDTF">2020-01-28T16:45:12Z</dcterms:modified>
</cp:coreProperties>
</file>