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0" r:id="rId2"/>
    <p:sldId id="281" r:id="rId3"/>
    <p:sldId id="268" r:id="rId4"/>
    <p:sldId id="269" r:id="rId5"/>
    <p:sldId id="257" r:id="rId6"/>
    <p:sldId id="258" r:id="rId7"/>
    <p:sldId id="259" r:id="rId8"/>
    <p:sldId id="261" r:id="rId9"/>
    <p:sldId id="260" r:id="rId10"/>
    <p:sldId id="272" r:id="rId11"/>
    <p:sldId id="262" r:id="rId12"/>
    <p:sldId id="263" r:id="rId13"/>
    <p:sldId id="273" r:id="rId14"/>
    <p:sldId id="274" r:id="rId15"/>
    <p:sldId id="275" r:id="rId16"/>
    <p:sldId id="276" r:id="rId17"/>
    <p:sldId id="277" r:id="rId18"/>
    <p:sldId id="282" r:id="rId19"/>
    <p:sldId id="284" r:id="rId20"/>
    <p:sldId id="283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81918" autoAdjust="0"/>
  </p:normalViewPr>
  <p:slideViewPr>
    <p:cSldViewPr>
      <p:cViewPr varScale="1">
        <p:scale>
          <a:sx n="66" d="100"/>
          <a:sy n="66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CB444-44C6-44D3-A4BB-BAD8935CF3C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11898-F239-4C33-A13F-E584FBAF7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017EA-C1AC-4AFE-9351-766159B4E0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A35C-CEB8-4341-98EA-509E4D0DF85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3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A35C-CEB8-4341-98EA-509E4D0DF85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3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2180D-364E-45F6-A9E1-9F75C831073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pipetteco.com/Images/zygote.gif" TargetMode="Externa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2783-BD35-4829-863B-30D0CFD74729}" type="datetime2">
              <a:rPr lang="en-US" smtClean="0"/>
              <a:pPr/>
              <a:t>Sunday, December 1,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E:\parvin-PTI\Imaj\p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20291" y="6088559"/>
            <a:ext cx="9171709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আজকের ক্লাশে সবাইকে</a:t>
            </a:r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স্বাগতম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58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0 L 1.11111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2"/>
            <a:ext cx="1600200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3800" y="6096001"/>
            <a:ext cx="4495800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FFFF00"/>
                </a:solidFill>
              </a:rPr>
              <a:t>মানুষের  ডিম্বাণুর  গঠন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60198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bn-BD" b="1" dirty="0" smtClean="0">
                <a:solidFill>
                  <a:srgbClr val="002060"/>
                </a:solidFill>
              </a:rPr>
              <a:t>ঘ) নিষেক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600450"/>
            <a:ext cx="4343400" cy="3257551"/>
          </a:xfrm>
        </p:spPr>
      </p:pic>
      <p:sp>
        <p:nvSpPr>
          <p:cNvPr id="3" name="TextBox 2"/>
          <p:cNvSpPr txBox="1"/>
          <p:nvPr/>
        </p:nvSpPr>
        <p:spPr>
          <a:xfrm>
            <a:off x="3276600" y="3581400"/>
            <a:ext cx="2819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4" descr="_42574053_egg_cell_ap_2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9" y="138112"/>
            <a:ext cx="327660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sperm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95" y="152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5996" y="152401"/>
            <a:ext cx="111280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2601" y="146210"/>
            <a:ext cx="111280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=</a:t>
            </a:r>
          </a:p>
        </p:txBody>
      </p:sp>
      <p:pic>
        <p:nvPicPr>
          <p:cNvPr id="9" name="Picture 5" descr="zygot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0831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696200" y="5500688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Zygote</a:t>
            </a:r>
          </a:p>
        </p:txBody>
      </p:sp>
    </p:spTree>
    <p:extLst>
      <p:ext uri="{BB962C8B-B14F-4D97-AF65-F5344CB8AC3E}">
        <p14:creationId xmlns:p14="http://schemas.microsoft.com/office/powerpoint/2010/main" val="36465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4876800"/>
            <a:ext cx="3733800" cy="7620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bn-BD" sz="4000" dirty="0">
                <a:solidFill>
                  <a:schemeClr val="bg1"/>
                </a:solidFill>
              </a:rPr>
              <a:t>ইমপ্ল্যানটেশন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6109" cy="297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r="27387" b="12727"/>
          <a:stretch/>
        </p:blipFill>
        <p:spPr>
          <a:xfrm>
            <a:off x="7547517" y="0"/>
            <a:ext cx="4644483" cy="3886200"/>
          </a:xfrm>
          <a:prstGeom prst="rect">
            <a:avLst/>
          </a:prstGeom>
        </p:spPr>
      </p:pic>
      <p:pic>
        <p:nvPicPr>
          <p:cNvPr id="3074" name="Picture 2" descr="C:\Users\CNS\Pictures\vlcsnap-2016-08-03-16h36m55s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4978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NS\Pictures\vlcsnap-2016-08-03-16h47m14s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5" y="2"/>
            <a:ext cx="9076265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29000" y="5638800"/>
            <a:ext cx="57912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bn-BD" sz="6000" dirty="0">
                <a:solidFill>
                  <a:srgbClr val="FF0000"/>
                </a:solidFill>
              </a:rPr>
              <a:t>ইমপ্ল্যানটেশন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NS\Pictures\vlcsnap-2016-08-03-16h13m47s24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65" b="21535"/>
          <a:stretch/>
        </p:blipFill>
        <p:spPr bwMode="auto">
          <a:xfrm>
            <a:off x="533400" y="2209800"/>
            <a:ext cx="3028949" cy="17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CNS\Pictures\vlcsnap-2016-08-03-16h13m56s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057400"/>
            <a:ext cx="3028950" cy="17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CNS\Pictures\vlcsnap-2016-08-03-16h14m02s13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8"/>
          <a:stretch/>
        </p:blipFill>
        <p:spPr bwMode="auto">
          <a:xfrm>
            <a:off x="457200" y="4267200"/>
            <a:ext cx="379324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CNS\Pictures\vlcsnap-2016-08-03-16h14m07s18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7"/>
            <a:ext cx="3028950" cy="17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CNS\Pictures\vlcsnap-2016-08-03-16h15m49s18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353" y="24539"/>
            <a:ext cx="3200400" cy="18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CNS\Pictures\vlcsnap-2016-08-03-16h15m51s2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61914"/>
            <a:ext cx="3005667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:\Users\CNS\Pictures\vlcsnap-2016-08-03-16h17m29s159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587" r="7323"/>
          <a:stretch/>
        </p:blipFill>
        <p:spPr bwMode="auto">
          <a:xfrm>
            <a:off x="4935792" y="2071134"/>
            <a:ext cx="2379407" cy="18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:\Users\CNS\Pictures\vlcsnap-2016-08-03-16h36m55s4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038600"/>
            <a:ext cx="38994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81690"/>
            <a:ext cx="12192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</a:rPr>
              <a:t>নিষেক-জাইগোট সৃষ্টি-ইমপ্ল্যানটেশনসহ ভূণের বিভিন্ন পর্যায়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8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NS\Pictures\vlcsnap-2016-08-03-18h30m55s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-36286"/>
            <a:ext cx="3909181" cy="29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NS\Pictures\vlcsnap-2016-08-03-18h31m56s1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NS\Pictures\vlcsnap-2016-08-03-18h32m47s11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 bwMode="auto">
          <a:xfrm>
            <a:off x="3629" y="4038600"/>
            <a:ext cx="34174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NS\Pictures\vlcsnap-2016-08-03-18h35m01s17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3"/>
          <a:stretch/>
        </p:blipFill>
        <p:spPr bwMode="auto">
          <a:xfrm>
            <a:off x="8978857" y="3921139"/>
            <a:ext cx="3060743" cy="292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CNS\Pictures\vlcsnap-2016-08-03-18h34m42s23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4"/>
          <a:stretch/>
        </p:blipFill>
        <p:spPr bwMode="auto">
          <a:xfrm>
            <a:off x="4952999" y="3962400"/>
            <a:ext cx="315190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0"/>
            <a:ext cx="86754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b="1" dirty="0">
                <a:solidFill>
                  <a:srgbClr val="FF0000"/>
                </a:solidFill>
              </a:rPr>
              <a:t>৩ মাস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0"/>
            <a:ext cx="8274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b="1" dirty="0">
                <a:solidFill>
                  <a:srgbClr val="FF0000"/>
                </a:solidFill>
              </a:rPr>
              <a:t>৪ মাস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38600"/>
            <a:ext cx="8659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b="1" dirty="0">
                <a:solidFill>
                  <a:srgbClr val="FF0000"/>
                </a:solidFill>
              </a:rPr>
              <a:t>৬ মাস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962400"/>
            <a:ext cx="8659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b="1" dirty="0">
                <a:solidFill>
                  <a:srgbClr val="FF0000"/>
                </a:solidFill>
              </a:rPr>
              <a:t>৮ মাস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27573" y="6488668"/>
            <a:ext cx="84991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b="1" dirty="0">
                <a:solidFill>
                  <a:srgbClr val="FF0000"/>
                </a:solidFill>
              </a:rPr>
              <a:t>৯ মাস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1" y="3200400"/>
            <a:ext cx="12192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/>
              <a:t>জরায়ুর মধ্যে ভূণের বিভিন্ন সময়ের অবস্থান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569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7098418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>
                <a:solidFill>
                  <a:schemeClr val="accent6">
                    <a:lumMod val="75000"/>
                  </a:schemeClr>
                </a:solidFill>
              </a:rPr>
              <a:t>ভুণবহির্ভূত আবরণী</a:t>
            </a:r>
          </a:p>
          <a:p>
            <a:endParaRPr lang="bn-BD" sz="6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n-BD" sz="4000" dirty="0"/>
          </a:p>
          <a:p>
            <a:r>
              <a:rPr lang="bn-BD" sz="4800" dirty="0"/>
              <a:t>অ্যামনিওন</a:t>
            </a:r>
          </a:p>
          <a:p>
            <a:r>
              <a:rPr lang="bn-BD" sz="4800" dirty="0"/>
              <a:t>কোরিয়ন</a:t>
            </a:r>
          </a:p>
          <a:p>
            <a:r>
              <a:rPr lang="bn-BD" sz="4800" dirty="0"/>
              <a:t>কুসুম থলি</a:t>
            </a:r>
            <a:endParaRPr lang="en-US" sz="4800" dirty="0"/>
          </a:p>
        </p:txBody>
      </p:sp>
      <p:pic>
        <p:nvPicPr>
          <p:cNvPr id="3" name="Picture 18" descr="C:\Users\CNS\Pictures\vlcsnap-2016-08-03-16h36m55s4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7" t="26367" r="19668" b="5406"/>
          <a:stretch/>
        </p:blipFill>
        <p:spPr bwMode="auto">
          <a:xfrm>
            <a:off x="5955939" y="1600200"/>
            <a:ext cx="6236061" cy="52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150204"/>
            <a:ext cx="853440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/>
              <a:t>ভূণীয় স্তরের পরিণতি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2272346" y="3224986"/>
            <a:ext cx="687165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/>
              <a:t>৩ টি ভূণীয় স্তরের পরিণতি</a:t>
            </a:r>
          </a:p>
          <a:p>
            <a:pPr algn="r"/>
            <a:r>
              <a:rPr lang="bn-BD" sz="3200" b="1" dirty="0"/>
              <a:t>এক্টোডার্ম</a:t>
            </a:r>
          </a:p>
          <a:p>
            <a:pPr algn="r"/>
            <a:r>
              <a:rPr lang="bn-BD" sz="3200" b="1" dirty="0"/>
              <a:t>মেসোডার্ম</a:t>
            </a:r>
          </a:p>
          <a:p>
            <a:pPr algn="r"/>
            <a:r>
              <a:rPr lang="bn-BD" sz="3200" b="1" dirty="0"/>
              <a:t>এন্ডোডার্ম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64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905000" y="2590801"/>
            <a:ext cx="8229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bn-BD" sz="11500" kern="0" dirty="0">
                <a:solidFill>
                  <a:sysClr val="windowText" lastClr="000000"/>
                </a:solidFill>
                <a:effectLst/>
              </a:rPr>
              <a:t>সার সংক্ষেপ</a:t>
            </a:r>
            <a:endParaRPr lang="en-US" sz="11500" kern="0" dirty="0">
              <a:solidFill>
                <a:sysClr val="windowText" lastClr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43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136592" y="2877236"/>
            <a:ext cx="556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>
                <a:solidFill>
                  <a:srgbClr val="7030A0"/>
                </a:solidFill>
              </a:rPr>
              <a:t>প্রশ্নো-উত্তর পর্ব</a:t>
            </a:r>
            <a:endParaRPr lang="en-US" sz="6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Tawhid Sr\Image\images_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870596"/>
            <a:ext cx="4180323" cy="52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01" y="709910"/>
            <a:ext cx="211628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91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752600"/>
            <a:ext cx="11963400" cy="51054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Clr>
                <a:srgbClr val="6F6C7D">
                  <a:lumMod val="75000"/>
                </a:srgbClr>
              </a:buClr>
              <a:buNone/>
            </a:pPr>
            <a:endParaRPr lang="bn-BD" sz="3600" b="1" dirty="0">
              <a:solidFill>
                <a:srgbClr val="002060"/>
              </a:solidFill>
              <a:latin typeface="Trebuchet MS"/>
            </a:endParaRPr>
          </a:p>
          <a:p>
            <a:pPr marL="0" indent="0">
              <a:buClr>
                <a:srgbClr val="6F6C7D">
                  <a:lumMod val="75000"/>
                </a:srgbClr>
              </a:buClr>
              <a:buNone/>
            </a:pPr>
            <a:r>
              <a:rPr lang="bn-BD" sz="6000" b="1" dirty="0">
                <a:solidFill>
                  <a:srgbClr val="7030A0"/>
                </a:solidFill>
                <a:latin typeface="Trebuchet MS"/>
              </a:rPr>
              <a:t>আ.স.ম. তৌহিদুর রহমান</a:t>
            </a:r>
            <a:endParaRPr lang="en-US" sz="3600" b="1" dirty="0">
              <a:solidFill>
                <a:srgbClr val="7030A0"/>
              </a:solidFill>
              <a:latin typeface="Trebuchet MS"/>
            </a:endParaRPr>
          </a:p>
          <a:p>
            <a:pPr marL="0" indent="0">
              <a:buClr>
                <a:srgbClr val="6F6C7D">
                  <a:lumMod val="75000"/>
                </a:srgbClr>
              </a:buClr>
              <a:buNone/>
            </a:pPr>
            <a:r>
              <a:rPr lang="bn-BD" sz="3600" b="1" dirty="0">
                <a:solidFill>
                  <a:srgbClr val="002060"/>
                </a:solidFill>
                <a:latin typeface="Trebuchet MS"/>
              </a:rPr>
              <a:t>বঙ্গবন্ধু কলেজ </a:t>
            </a:r>
            <a:r>
              <a:rPr lang="bn-BD" sz="5400" b="1" dirty="0">
                <a:solidFill>
                  <a:srgbClr val="FF0000"/>
                </a:solidFill>
                <a:latin typeface="Trebuchet MS"/>
              </a:rPr>
              <a:t> </a:t>
            </a:r>
            <a:endParaRPr lang="en-US" sz="5400" b="1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0668000" cy="16764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8800" dirty="0">
                <a:latin typeface="Trebuchet MS"/>
              </a:rPr>
              <a:t/>
            </a:r>
            <a:br>
              <a:rPr lang="en-US" sz="8800" dirty="0">
                <a:latin typeface="Trebuchet MS"/>
              </a:rPr>
            </a:br>
            <a:r>
              <a:rPr lang="en-US" sz="8800" dirty="0">
                <a:latin typeface="Trebuchet MS"/>
              </a:rPr>
              <a:t>    </a:t>
            </a:r>
            <a:r>
              <a:rPr lang="bn-BD" sz="8800" dirty="0">
                <a:latin typeface="Trebuchet MS"/>
              </a:rPr>
              <a:t>উপস্থাপনায়</a:t>
            </a:r>
            <a:r>
              <a:rPr lang="en-US" sz="8800" dirty="0">
                <a:latin typeface="Trebuchet MS"/>
              </a:rPr>
              <a:t/>
            </a:r>
            <a:br>
              <a:rPr lang="en-US" sz="8800" dirty="0">
                <a:latin typeface="Trebuchet MS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05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0E83B59A-A3AE-409B-B4A6-62E81083C2D1}" type="datetime2">
              <a:rPr lang="en-US" smtClean="0"/>
              <a:pPr/>
              <a:t>Sunday, December 1,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562600" y="6172200"/>
            <a:ext cx="1066800" cy="3048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173" name="Picture 5" descr="E:\parvin-PTI\Imaj\flower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2400"/>
            <a:ext cx="2590800" cy="166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29000"/>
            <a:ext cx="4419600" cy="32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981200" y="-1905000"/>
            <a:ext cx="8229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bn-BD" sz="16600" kern="0" dirty="0">
                <a:solidFill>
                  <a:sysClr val="windowText" lastClr="000000"/>
                </a:solidFill>
                <a:effectLst/>
              </a:rPr>
              <a:t/>
            </a:r>
            <a:br>
              <a:rPr lang="bn-BD" sz="16600" kern="0" dirty="0">
                <a:solidFill>
                  <a:sysClr val="windowText" lastClr="000000"/>
                </a:solidFill>
                <a:effectLst/>
              </a:rPr>
            </a:br>
            <a:r>
              <a:rPr lang="bn-BD" sz="16600" kern="0" dirty="0">
                <a:solidFill>
                  <a:sysClr val="windowText" lastClr="000000"/>
                </a:solidFill>
                <a:effectLst/>
              </a:rPr>
              <a:t>মূল্যায়ন</a:t>
            </a:r>
            <a:endParaRPr lang="en-US" sz="16600" kern="0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5600" y="3617656"/>
            <a:ext cx="388620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</a:rPr>
              <a:t>স্পার্মাটোজেনেসিস</a:t>
            </a:r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  <a:p>
            <a:r>
              <a:rPr lang="bn-BD" sz="3200" b="1" dirty="0">
                <a:solidFill>
                  <a:srgbClr val="0070C0"/>
                </a:solidFill>
              </a:rPr>
              <a:t>উওজেনেসিস</a:t>
            </a:r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  <a:p>
            <a:r>
              <a:rPr lang="bn-BD" sz="3200" b="1" dirty="0">
                <a:solidFill>
                  <a:srgbClr val="0070C0"/>
                </a:solidFill>
              </a:rPr>
              <a:t>ইমপ্ল্যানটেশন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981200" y="-1046687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bn-BD" sz="12000" kern="0" dirty="0">
                <a:solidFill>
                  <a:sysClr val="windowText" lastClr="000000"/>
                </a:solidFill>
                <a:effectLst/>
              </a:rPr>
              <a:t/>
            </a:r>
            <a:br>
              <a:rPr lang="bn-BD" sz="12000" kern="0" dirty="0">
                <a:solidFill>
                  <a:sysClr val="windowText" lastClr="000000"/>
                </a:solidFill>
                <a:effectLst/>
              </a:rPr>
            </a:br>
            <a:r>
              <a:rPr lang="bn-BD" sz="12000" kern="0" dirty="0">
                <a:solidFill>
                  <a:sysClr val="windowText" lastClr="000000"/>
                </a:solidFill>
                <a:effectLst/>
              </a:rPr>
              <a:t>বাড়ির কাজ</a:t>
            </a:r>
            <a:endParaRPr lang="en-US" sz="12000" kern="0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2971800"/>
            <a:ext cx="8686800" cy="30469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/>
              <a:t> </a:t>
            </a:r>
            <a:endParaRPr lang="en-US" sz="4800" b="1" dirty="0"/>
          </a:p>
          <a:p>
            <a:pPr algn="ctr"/>
            <a:r>
              <a:rPr lang="bn-BD" sz="4800" b="1" dirty="0"/>
              <a:t>৩ টি ভূণীয় স্তরের পরিণতি</a:t>
            </a:r>
          </a:p>
          <a:p>
            <a:pPr algn="ctr"/>
            <a:r>
              <a:rPr lang="bn-BD" sz="4800" b="1" dirty="0"/>
              <a:t>লিখে নিয়ে আসবে</a:t>
            </a:r>
          </a:p>
          <a:p>
            <a:pPr algn="ctr"/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847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599" y="1046977"/>
            <a:ext cx="79448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bn-BD" sz="8000" b="1" kern="0" dirty="0">
                <a:solidFill>
                  <a:sysClr val="windowText" lastClr="000000"/>
                </a:solidFill>
              </a:rPr>
              <a:t>সাহায়ক গ্রন্থ/সূত্র</a:t>
            </a:r>
            <a:endParaRPr lang="en-US" sz="8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1" y="2370416"/>
            <a:ext cx="764847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200" b="1" kern="0" dirty="0">
                <a:solidFill>
                  <a:srgbClr val="0070C0"/>
                </a:solidFill>
              </a:rPr>
              <a:t>জীববিজ্ঞান ১ম পত্র</a:t>
            </a:r>
          </a:p>
          <a:p>
            <a:pPr>
              <a:defRPr/>
            </a:pPr>
            <a:r>
              <a:rPr lang="en-US" sz="3200" b="1" kern="0" dirty="0">
                <a:solidFill>
                  <a:srgbClr val="0070C0"/>
                </a:solidFill>
              </a:rPr>
              <a:t>         </a:t>
            </a:r>
            <a:r>
              <a:rPr lang="bn-BD" sz="3200" kern="0" dirty="0">
                <a:solidFill>
                  <a:sysClr val="windowText" lastClr="000000"/>
                </a:solidFill>
              </a:rPr>
              <a:t>-ড. মো. আতিয়ার রহমান</a:t>
            </a:r>
          </a:p>
          <a:p>
            <a:pPr algn="r">
              <a:defRPr/>
            </a:pPr>
            <a:r>
              <a:rPr lang="bn-BD" sz="3200" kern="0" dirty="0">
                <a:solidFill>
                  <a:sysClr val="windowText" lastClr="000000"/>
                </a:solidFill>
              </a:rPr>
              <a:t>          </a:t>
            </a:r>
            <a:r>
              <a:rPr lang="bn-BD" sz="3200" kern="0" dirty="0">
                <a:solidFill>
                  <a:srgbClr val="C00000"/>
                </a:solidFill>
              </a:rPr>
              <a:t>পুথিনিলয় প্রকাশনি</a:t>
            </a:r>
          </a:p>
          <a:p>
            <a:pPr algn="r">
              <a:defRPr/>
            </a:pPr>
            <a:endParaRPr lang="bn-BD" sz="3200" kern="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bn-BD" sz="3200" kern="0" dirty="0">
                <a:solidFill>
                  <a:srgbClr val="C00000"/>
                </a:solidFill>
              </a:rPr>
              <a:t>        </a:t>
            </a:r>
            <a:r>
              <a:rPr lang="bn-BD" sz="3200" kern="0" dirty="0"/>
              <a:t>-মাজেদা বেগম/ রাশিদা বেগম</a:t>
            </a:r>
          </a:p>
          <a:p>
            <a:pPr algn="r">
              <a:defRPr/>
            </a:pPr>
            <a:r>
              <a:rPr lang="bn-BD" sz="3200" kern="0" dirty="0">
                <a:solidFill>
                  <a:schemeClr val="accent6">
                    <a:lumMod val="75000"/>
                  </a:schemeClr>
                </a:solidFill>
              </a:rPr>
              <a:t>কাজল ব্রাদার্স লি.</a:t>
            </a:r>
          </a:p>
          <a:p>
            <a:pPr>
              <a:defRPr/>
            </a:pPr>
            <a:endParaRPr lang="bn-BD" sz="32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bn-BD" sz="5400" b="1" kern="0" dirty="0">
                <a:solidFill>
                  <a:schemeClr val="accent6">
                    <a:lumMod val="75000"/>
                  </a:schemeClr>
                </a:solidFill>
              </a:rPr>
              <a:t>ইন্টারনেট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05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6D41F0BE-B700-451B-9AB2-829E658B5760}" type="datetime2">
              <a:rPr lang="en-US" smtClean="0"/>
              <a:pPr/>
              <a:t>Sunday, December 1,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562600" y="6172200"/>
            <a:ext cx="1066800" cy="3048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971800" y="6486525"/>
            <a:ext cx="6248400" cy="2921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A S M Tawhidour Rahman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0899_1711413668506_1333077352_31399238_64998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0476" y="3249475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/>
              <a:t>   </a:t>
            </a:r>
            <a:r>
              <a:rPr lang="bn-BD" sz="9600" dirty="0"/>
              <a:t>ধন্যবাদ সবাইকে  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479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8261350" cy="1039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Monotremes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58098"/>
            <a:ext cx="33337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7" y="21956"/>
            <a:ext cx="4339525" cy="325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80" y="1371600"/>
            <a:ext cx="393192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389786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1) Lay Eggs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42054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2) Eggs hatch and young drink milk that comes out of pores…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4425419"/>
            <a:ext cx="254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3) Young are raised by the mother</a:t>
            </a:r>
          </a:p>
        </p:txBody>
      </p:sp>
    </p:spTree>
    <p:extLst>
      <p:ext uri="{BB962C8B-B14F-4D97-AF65-F5344CB8AC3E}">
        <p14:creationId xmlns:p14="http://schemas.microsoft.com/office/powerpoint/2010/main" val="31403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8261350" cy="1039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Monotremes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5638800" cy="37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6"/>
            <a:ext cx="2895600" cy="385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02" y="3962400"/>
            <a:ext cx="4347746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5436774"/>
            <a:ext cx="464820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What is a baby echidna called?</a:t>
            </a:r>
          </a:p>
        </p:txBody>
      </p:sp>
    </p:spTree>
    <p:extLst>
      <p:ext uri="{BB962C8B-B14F-4D97-AF65-F5344CB8AC3E}">
        <p14:creationId xmlns:p14="http://schemas.microsoft.com/office/powerpoint/2010/main" val="5932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4084638"/>
            <a:ext cx="8839200" cy="21637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bn-BD" sz="4000" dirty="0"/>
              <a:t>শুক্রাণু উত্পাদন বা </a:t>
            </a:r>
            <a:r>
              <a:rPr lang="bn-BD" sz="4000" dirty="0">
                <a:solidFill>
                  <a:srgbClr val="C00000"/>
                </a:solidFill>
              </a:rPr>
              <a:t>স্পার্মাটোজেনেসিস</a:t>
            </a:r>
          </a:p>
          <a:p>
            <a:pPr marL="514350" indent="-514350">
              <a:buAutoNum type="arabicPeriod"/>
            </a:pPr>
            <a:r>
              <a:rPr lang="bn-BD" sz="4000" dirty="0"/>
              <a:t> ডিম্বাণু উত্পাদন বা </a:t>
            </a:r>
            <a:r>
              <a:rPr lang="bn-BD" sz="4000" dirty="0">
                <a:solidFill>
                  <a:srgbClr val="C00000"/>
                </a:solidFill>
              </a:rPr>
              <a:t>উওজেনেসিস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401" y="1066800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solidFill>
                  <a:srgbClr val="FF0000"/>
                </a:solidFill>
              </a:rPr>
              <a:t>ভিডিও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838200"/>
            <a:ext cx="473719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0070C0"/>
                </a:solidFill>
              </a:rPr>
              <a:t>ক) বয়:সন্ধিকাল</a:t>
            </a:r>
          </a:p>
          <a:p>
            <a:r>
              <a:rPr lang="bn-BD" sz="4800" b="1" dirty="0">
                <a:solidFill>
                  <a:srgbClr val="0070C0"/>
                </a:solidFill>
              </a:rPr>
              <a:t>খ) রজ:চক্র</a:t>
            </a:r>
          </a:p>
          <a:p>
            <a:r>
              <a:rPr lang="bn-BD" sz="4800" b="1" dirty="0">
                <a:solidFill>
                  <a:srgbClr val="0070C0"/>
                </a:solidFill>
              </a:rPr>
              <a:t>গ) গ্যামিট সৃষ্টি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2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1" y="76201"/>
            <a:ext cx="8758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dirty="0">
                <a:solidFill>
                  <a:srgbClr val="C00000"/>
                </a:solidFill>
              </a:rPr>
              <a:t>গ) গ্যামিট সৃষ্টি -শুক্রাণু উত্পাদন বা স্পার্মাটোজেনেসিস</a:t>
            </a:r>
          </a:p>
          <a:p>
            <a:pPr algn="r"/>
            <a:r>
              <a:rPr lang="bn-BD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13" descr="C:\Users\DOEL\Downloads\spermatogen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15" y="516984"/>
            <a:ext cx="5916140" cy="63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Users\DOEL\Downloads\spermatogenesis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44" y="1752600"/>
            <a:ext cx="315074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3230" y="6044626"/>
            <a:ext cx="3443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sz="3200" dirty="0">
                <a:solidFill>
                  <a:srgbClr val="C00000"/>
                </a:solidFill>
              </a:rPr>
              <a:t>স্পার্মাটোজেনেসিস</a:t>
            </a:r>
          </a:p>
        </p:txBody>
      </p:sp>
    </p:spTree>
    <p:extLst>
      <p:ext uri="{BB962C8B-B14F-4D97-AF65-F5344CB8AC3E}">
        <p14:creationId xmlns:p14="http://schemas.microsoft.com/office/powerpoint/2010/main" val="205455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শুক্রাণু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6"/>
            <a:ext cx="7489125" cy="56168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80199" y="1311328"/>
            <a:ext cx="6908801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1956"/>
            <a:ext cx="236220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81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0" t="38932" r="44326" b="24174"/>
          <a:stretch/>
        </p:blipFill>
        <p:spPr>
          <a:xfrm>
            <a:off x="3200400" y="685800"/>
            <a:ext cx="783772" cy="181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39925" r="66838" b="26691"/>
          <a:stretch/>
        </p:blipFill>
        <p:spPr>
          <a:xfrm>
            <a:off x="10058400" y="152400"/>
            <a:ext cx="1898074" cy="1814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t="31820" r="32906" b="16324"/>
          <a:stretch/>
        </p:blipFill>
        <p:spPr>
          <a:xfrm>
            <a:off x="1778358" y="4942463"/>
            <a:ext cx="2412643" cy="1811629"/>
          </a:xfrm>
          <a:prstGeom prst="rect">
            <a:avLst/>
          </a:prstGeom>
        </p:spPr>
      </p:pic>
      <p:pic>
        <p:nvPicPr>
          <p:cNvPr id="8" name="Content Placeholder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2" t="29234" r="47015" b="12911"/>
          <a:stretch/>
        </p:blipFill>
        <p:spPr>
          <a:xfrm>
            <a:off x="10896600" y="2362200"/>
            <a:ext cx="1019996" cy="438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34201" y="6396336"/>
            <a:ext cx="3308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rgbClr val="00B0F0"/>
                </a:solidFill>
              </a:rPr>
              <a:t>মানুষের শুক্রাণুর গঠন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8" t="26479" r="37832" b="33420"/>
          <a:stretch/>
        </p:blipFill>
        <p:spPr>
          <a:xfrm>
            <a:off x="609600" y="152400"/>
            <a:ext cx="1931691" cy="26636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1" y="3733800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solidFill>
                  <a:srgbClr val="FF0000"/>
                </a:solidFill>
              </a:rPr>
              <a:t>ভিডিও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DOEL\Downloads\oogenesis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7"/>
          <a:stretch/>
        </p:blipFill>
        <p:spPr bwMode="auto">
          <a:xfrm>
            <a:off x="2057400" y="533401"/>
            <a:ext cx="3716958" cy="610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DOEL\Downloads\oogenes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7" r="1195"/>
          <a:stretch/>
        </p:blipFill>
        <p:spPr bwMode="auto">
          <a:xfrm>
            <a:off x="6774873" y="1"/>
            <a:ext cx="3955212" cy="687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37855" y="76200"/>
            <a:ext cx="367761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২. ডিম্বাণু উত্পাদন বা উওজেনেসিস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359</TotalTime>
  <Words>199</Words>
  <Application>Microsoft Office PowerPoint</Application>
  <PresentationFormat>Widescreen</PresentationFormat>
  <Paragraphs>83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Georgia</vt:lpstr>
      <vt:lpstr>Trebuchet MS</vt:lpstr>
      <vt:lpstr>Vrinda</vt:lpstr>
      <vt:lpstr>Slipstream</vt:lpstr>
      <vt:lpstr>PowerPoint Presentation</vt:lpstr>
      <vt:lpstr>     উপস্থাপনায় </vt:lpstr>
      <vt:lpstr>Monotremes</vt:lpstr>
      <vt:lpstr>Monotremes</vt:lpstr>
      <vt:lpstr>PowerPoint Presentation</vt:lpstr>
      <vt:lpstr>PowerPoint Presentation</vt:lpstr>
      <vt:lpstr>শুক্রাণু</vt:lpstr>
      <vt:lpstr>PowerPoint Presentation</vt:lpstr>
      <vt:lpstr>PowerPoint Presentation</vt:lpstr>
      <vt:lpstr>PowerPoint Presentation</vt:lpstr>
      <vt:lpstr>ঘ) নিষেক</vt:lpstr>
      <vt:lpstr>ইমপ্ল্যানটেশন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সার সংক্ষেপ</vt:lpstr>
      <vt:lpstr>PowerPoint Presentation</vt:lpstr>
      <vt:lpstr> মূল্যায়ন</vt:lpstr>
      <vt:lpstr> বাড়ির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CNS</dc:creator>
  <cp:lastModifiedBy>JJQBN72</cp:lastModifiedBy>
  <cp:revision>38</cp:revision>
  <dcterms:created xsi:type="dcterms:W3CDTF">2006-08-16T00:00:00Z</dcterms:created>
  <dcterms:modified xsi:type="dcterms:W3CDTF">2019-12-01T11:21:30Z</dcterms:modified>
</cp:coreProperties>
</file>