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60" r:id="rId4"/>
    <p:sldId id="279" r:id="rId5"/>
    <p:sldId id="265" r:id="rId6"/>
    <p:sldId id="277" r:id="rId7"/>
    <p:sldId id="261" r:id="rId8"/>
    <p:sldId id="263" r:id="rId9"/>
    <p:sldId id="266" r:id="rId10"/>
    <p:sldId id="264" r:id="rId11"/>
    <p:sldId id="271" r:id="rId12"/>
    <p:sldId id="267" r:id="rId13"/>
    <p:sldId id="268" r:id="rId14"/>
    <p:sldId id="270" r:id="rId15"/>
    <p:sldId id="269" r:id="rId16"/>
    <p:sldId id="262" r:id="rId17"/>
    <p:sldId id="278" r:id="rId18"/>
    <p:sldId id="259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C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5FE52-F833-4D3E-8160-D6BA6AA899CB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01AB-53FE-4495-ABF4-A6CD75CC9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70DE9-ECB7-4BCD-A73C-D9FBC7182169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41E92-BD7B-4A01-A59C-F683AB490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AF49-551A-4046-BC82-573F2E2D2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040B-6A78-4C8F-BB84-AFADEE470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22C59-C8AA-4ADF-A234-DA87FDC79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34E7-AE5E-4499-91FD-AD6900EEF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1E90A-2A25-47D6-A43B-4E3495375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17B7-4456-4341-8FA0-DA8AB57FF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A3FCE-F2A4-4C58-BF1A-BCE86F202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19D83-A895-4A6B-9E94-AA93AA5B3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DC3B-8FAB-4BEB-AD09-A426FA828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6A25-3D70-4D3F-9FD7-20A61E390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75EE9F-87AF-4012-801F-F4B05B694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10A053-CC68-43BB-A100-63AD4BD41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53149D-1A32-4398-8525-E467C3639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84F35A-D351-4990-AEB6-CD5EC3FD77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glm.farukict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01917761447\Desktop\Rice%20Disease%20NATA\20170416_165050.mp4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5329" y="149239"/>
            <a:ext cx="3003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-105507" y="4067906"/>
            <a:ext cx="41734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569"/>
            <a:ext cx="9144000" cy="57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75043"/>
      </p:ext>
    </p:extLst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1408093"/>
            <a:ext cx="783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800" dirty="0">
                <a:solidFill>
                  <a:srgbClr val="C00000"/>
                </a:solidFill>
              </a:rPr>
              <a:t>: </a:t>
            </a:r>
            <a:r>
              <a:rPr lang="en-US" sz="3600" i="1" dirty="0" err="1">
                <a:solidFill>
                  <a:srgbClr val="C00000"/>
                </a:solidFill>
                <a:latin typeface="+mn-lt"/>
              </a:rPr>
              <a:t>Pyricularia</a:t>
            </a:r>
            <a:r>
              <a:rPr lang="en-US" sz="36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anamorph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) </a:t>
            </a:r>
          </a:p>
          <a:p>
            <a:pPr>
              <a:defRPr/>
            </a:pPr>
            <a:r>
              <a:rPr lang="en-US" sz="3600" i="1" dirty="0" err="1" smtClean="0">
                <a:solidFill>
                  <a:srgbClr val="C00000"/>
                </a:solidFill>
                <a:latin typeface="+mn-lt"/>
              </a:rPr>
              <a:t>Magnaporthe</a:t>
            </a:r>
            <a:r>
              <a:rPr lang="en-US" sz="36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i="1" dirty="0">
                <a:solidFill>
                  <a:srgbClr val="C00000"/>
                </a:solidFill>
                <a:latin typeface="+mn-lt"/>
              </a:rPr>
              <a:t>oryzae 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teleomorph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1600200" y="304800"/>
            <a:ext cx="5943600" cy="86177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5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5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5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RxevYy</a:t>
            </a:r>
            <a:r>
              <a:rPr lang="en-US" sz="5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0244" name="Picture 7" descr="spores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6743" t="29170" r="50562" b="22777"/>
          <a:stretch>
            <a:fillRect/>
          </a:stretch>
        </p:blipFill>
        <p:spPr bwMode="auto">
          <a:xfrm>
            <a:off x="3443129" y="3276600"/>
            <a:ext cx="2257742" cy="23784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2923858" cy="2300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6" name="TextBox 16"/>
          <p:cNvSpPr txBox="1">
            <a:spLocks noChangeArrowheads="1"/>
          </p:cNvSpPr>
          <p:nvPr/>
        </p:nvSpPr>
        <p:spPr bwMode="auto">
          <a:xfrm>
            <a:off x="123372" y="5827693"/>
            <a:ext cx="279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RxevYy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2790372" y="5827693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eøv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‡¯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úvi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cÖavbZt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ivMwU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Qovq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8" descr="IMG_0080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6102569" y="3276600"/>
            <a:ext cx="2508031" cy="2300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210300" y="5827693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A¼zwiZ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÷ †¯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úvi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Bar/>
    <p:sndAc>
      <p:stSnd>
        <p:snd r:embed="rId3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508000" y="1905000"/>
            <a:ext cx="8064500" cy="4038600"/>
          </a:xfrm>
        </p:spPr>
        <p:txBody>
          <a:bodyPr/>
          <a:lstStyle/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av‡bi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QÎvKRwbZ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gvivZœK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ÿwZKviK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ev‡iv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Avgb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মৌ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my‡g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mvaviYZt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AbyKyj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AvenvIqvq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Avµg‡Y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djb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kZfvM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Pviv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¯’v †_‡K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cvKvi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AvM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†h 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ivMwU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av‡bi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wMuU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wk‡l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AvµgY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83407" y="838200"/>
            <a:ext cx="7989093" cy="762000"/>
          </a:xfrm>
          <a:prstGeom prst="rect">
            <a:avLst/>
          </a:prstGeom>
          <a:solidFill>
            <a:srgbClr val="00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</a:rPr>
              <a:t>av‡bi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¡ </a:t>
            </a:r>
            <a:endParaRPr lang="en-US" sz="4800" b="1" dirty="0">
              <a:solidFill>
                <a:srgbClr val="FFFF00"/>
              </a:solidFill>
              <a:latin typeface="SutonnyMJ" pitchFamily="2" charset="0"/>
            </a:endParaRP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media/image1_w.jpg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AutoShape 4" descr="media/image1_w.jpg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AutoShape 6" descr="https://www.intechopen.com/source/html/45745/media/image1_w.jpg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1" name="Picture 5" descr="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46" y="1074739"/>
            <a:ext cx="90143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81000" y="228600"/>
            <a:ext cx="8534400" cy="762000"/>
          </a:xfrm>
          <a:prstGeom prst="roundRect">
            <a:avLst/>
          </a:prstGeom>
          <a:solidFill>
            <a:srgbClr val="000099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Drcv`bKvix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85wU †`‡k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250950" y="6256339"/>
            <a:ext cx="679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SutonnyMJ" pitchFamily="2" charset="0"/>
                <a:cs typeface="SutonnyMJ" pitchFamily="2" charset="0"/>
              </a:rPr>
              <a:t>wek¦ gvbwP‡Î jvj wPwýZ AÂjmg~‡n eøv÷ †ivM n‡q _v‡K  </a:t>
            </a: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54045"/>
              </p:ext>
            </p:extLst>
          </p:nvPr>
        </p:nvGraphicFramePr>
        <p:xfrm>
          <a:off x="190500" y="637736"/>
          <a:ext cx="8788401" cy="6313544"/>
        </p:xfrm>
        <a:graphic>
          <a:graphicData uri="http://schemas.openxmlformats.org/drawingml/2006/table">
            <a:tbl>
              <a:tblPr/>
              <a:tblGrid>
                <a:gridCol w="794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9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3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2000" b="0" dirty="0" err="1" smtClean="0"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r>
                        <a:rPr lang="en-US" sz="2000" b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SutonnyMJ" pitchFamily="2" charset="0"/>
                          <a:cs typeface="SutonnyMJ" pitchFamily="2" charset="0"/>
                        </a:rPr>
                        <a:t>bvs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‡UªW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bvg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Kvh©Kix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Dcv`vb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cÖ‡qvM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gvÎv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(</a:t>
                      </a:r>
                      <a:r>
                        <a:rPr lang="en-US" sz="12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cÖwZ</a:t>
                      </a: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5 </a:t>
                      </a:r>
                      <a:r>
                        <a:rPr lang="en-US" sz="12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kZvsk</a:t>
                      </a: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12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Rwg</a:t>
                      </a: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12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A_ev</a:t>
                      </a: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12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cÖwZ</a:t>
                      </a: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10wj </a:t>
                      </a:r>
                      <a:r>
                        <a:rPr lang="en-US" sz="12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cvwb</a:t>
                      </a:r>
                      <a:r>
                        <a:rPr lang="en-US" sz="12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))</a:t>
                      </a:r>
                      <a:endParaRPr lang="en-US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Uªycvi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2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wRj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3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B‡›`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vwdjm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evb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4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wWdv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baseline="0" dirty="0" smtClean="0"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5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AewY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‡`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vjv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7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wUMvi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Zxi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9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mvBivm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10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Gj-K¬vRj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11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iZb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UªvBmvBK¬vRj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75%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8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12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bvwU‡fv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Uey‡KvbvRj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50% </a:t>
                      </a:r>
                      <a:r>
                        <a:rPr lang="en-US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UªvBdjmwmUªvweb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25%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baseline="0" dirty="0" smtClean="0"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13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eªv‡fv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Uey‡KvbvRj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50% </a:t>
                      </a:r>
                      <a:r>
                        <a:rPr lang="en-US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UªvBdjmwmUªvweb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25%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baseline="0" dirty="0" smtClean="0"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14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gvKwU‡fv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‡Uey‡KvbvRj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Rj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50% </a:t>
                      </a:r>
                      <a:r>
                        <a:rPr lang="en-US" sz="2000" b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US" sz="2000" b="0" baseline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UªvBdjmwmUªvweb 25%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15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cvjwK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Uey‡KvbvRj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Rj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50% </a:t>
                      </a:r>
                      <a:r>
                        <a:rPr lang="en-US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UªvBdjmwmUªvweb</a:t>
                      </a: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25%</a:t>
                      </a:r>
                      <a:endParaRPr lang="en-US" sz="20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 </a:t>
                      </a:r>
                      <a:r>
                        <a:rPr lang="en-US" sz="2000" b="0" baseline="0" dirty="0" err="1" smtClean="0"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MÖvg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953" name="TextBox 4"/>
          <p:cNvSpPr txBox="1">
            <a:spLocks noChangeArrowheads="1"/>
          </p:cNvSpPr>
          <p:nvPr/>
        </p:nvSpPr>
        <p:spPr bwMode="auto">
          <a:xfrm>
            <a:off x="203200" y="0"/>
            <a:ext cx="8763000" cy="5847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weª KZ©„K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eøøv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QÎvKbvkK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2776" y="1683769"/>
          <a:ext cx="8699500" cy="4820485"/>
        </p:xfrm>
        <a:graphic>
          <a:graphicData uri="http://schemas.openxmlformats.org/drawingml/2006/table">
            <a:tbl>
              <a:tblPr/>
              <a:tblGrid>
                <a:gridCol w="2483674"/>
                <a:gridCol w="1912562"/>
                <a:gridCol w="4303264"/>
              </a:tblGrid>
              <a:tr h="811326">
                <a:tc>
                  <a:txBody>
                    <a:bodyPr/>
                    <a:lstStyle/>
                    <a:p>
                      <a:pPr marL="533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mvj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gImyg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RvZ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106"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2008-09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‡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ev‡iv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weª avb29 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Ges</a:t>
                      </a: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 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nvBweªW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5895"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2011-12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‡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ev‡iv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nvBweªW</a:t>
                      </a: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 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SjK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63878"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2014-15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‡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ev‡iv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weª avb28, weª avb29, weª avb63, weª avb64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3558"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明朝" pitchFamily="49" charset="-128"/>
                          <a:cs typeface="SutonnyMJ" pitchFamily="2" charset="0"/>
                        </a:rPr>
                        <a:t>2016-17</a:t>
                      </a:r>
                      <a:endParaRPr kumimoji="0" lang="ja-JP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明朝" pitchFamily="49" charset="-128"/>
                          <a:cs typeface="SutonnyMJ" pitchFamily="2" charset="0"/>
                        </a:rPr>
                        <a:t>‡</a:t>
                      </a:r>
                      <a:r>
                        <a:rPr kumimoji="0" lang="en-US" altLang="ja-JP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明朝" pitchFamily="49" charset="-128"/>
                          <a:cs typeface="SutonnyMJ" pitchFamily="2" charset="0"/>
                        </a:rPr>
                        <a:t>ev‡iv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ＭＳ Ｐゴシック" pitchFamily="34" charset="-128"/>
                          <a:cs typeface="SutonnyMJ" pitchFamily="2" charset="0"/>
                        </a:rPr>
                        <a:t>weª avb28, weª avb50, weª avb61, weª avb63</a:t>
                      </a:r>
                      <a:endParaRPr kumimoji="0" lang="ja-JP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ＭＳ 明朝" pitchFamily="49" charset="-128"/>
                        <a:cs typeface="SutonnyMJ" pitchFamily="2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896" y="487363"/>
            <a:ext cx="8953500" cy="762000"/>
          </a:xfrm>
          <a:prstGeom prst="rect">
            <a:avLst/>
          </a:prstGeom>
          <a:solidFill>
            <a:srgbClr val="00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l‡Ki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gv‡V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av‡bi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bK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 ‡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cÖv`~f©ve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676400" y="304800"/>
            <a:ext cx="6553200" cy="2514600"/>
          </a:xfrm>
          <a:prstGeom prst="irregularSeal1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দলিয়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600200" y="3886200"/>
            <a:ext cx="6477000" cy="2514600"/>
          </a:xfrm>
          <a:prstGeom prst="flowChartAlternateProcess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av‡bi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æত্ত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বর্ননা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dirty="0"/>
          </a:p>
        </p:txBody>
      </p:sp>
    </p:spTree>
  </p:cSld>
  <p:clrMapOvr>
    <a:masterClrMapping/>
  </p:clrMapOvr>
  <p:transition>
    <p:zoom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508000" y="1905000"/>
            <a:ext cx="8064500" cy="4038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av‡bi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QÎvKRwbZ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gvivZœK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ÿwZKviK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ev‡iv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gImy‡g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mvaviYZt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AbyKyj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AvenvIqvq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Avµg‡Y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kZfvM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Pviv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cvKvi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AvM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†h 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ivMwU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av‡bi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wMuU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bK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wk‡l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AvµgY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83407" y="838200"/>
            <a:ext cx="7989093" cy="762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</a:rPr>
              <a:t>av‡bi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¡ </a:t>
            </a:r>
            <a:endParaRPr lang="en-US" sz="4000" b="1" dirty="0">
              <a:solidFill>
                <a:srgbClr val="FFFF00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685800"/>
            <a:ext cx="5867400" cy="1524000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জোড়ায়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1828800" y="3048000"/>
            <a:ext cx="6553200" cy="28194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ব্লাস্ট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রোগের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জীবানু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গুলোর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5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5908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7" descr="spores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6743" t="29170" r="50562" b="22777"/>
          <a:stretch>
            <a:fillRect/>
          </a:stretch>
        </p:blipFill>
        <p:spPr bwMode="auto">
          <a:xfrm>
            <a:off x="3429000" y="1752600"/>
            <a:ext cx="2286000" cy="22549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8" descr="IMG_0080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477000" y="1905000"/>
            <a:ext cx="2192867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228600" y="4267200"/>
            <a:ext cx="279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RxevYy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048000" y="41910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‡¯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úvi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cÖavbZt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ivMwU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Qovq</a:t>
            </a:r>
            <a:endParaRPr lang="en-US" sz="2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6400800" y="4267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A¼zwiZ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 †¯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úvi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457200"/>
            <a:ext cx="2895600" cy="685800"/>
          </a:xfrm>
          <a:prstGeom prst="ellipse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উত্তর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ransition>
    <p:wheel spokes="2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05000" y="533400"/>
            <a:ext cx="4953000" cy="1371600"/>
          </a:xfrm>
          <a:prstGeom prst="flowChartMultidocumen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Flowchart: Off-page Connector 2"/>
          <p:cNvSpPr/>
          <p:nvPr/>
        </p:nvSpPr>
        <p:spPr>
          <a:xfrm>
            <a:off x="1295400" y="2590800"/>
            <a:ext cx="6553200" cy="1828800"/>
          </a:xfrm>
          <a:prstGeom prst="flowChartOffpageConnector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১.বর্তমানে </a:t>
            </a:r>
            <a:r>
              <a:rPr lang="en-US" sz="4800" dirty="0" err="1" smtClean="0"/>
              <a:t>কতটি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দেশে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ব্লাস্ট</a:t>
            </a:r>
            <a:r>
              <a:rPr lang="en-US" sz="4800" dirty="0" smtClean="0"/>
              <a:t> </a:t>
            </a:r>
            <a:r>
              <a:rPr lang="en-US" sz="4800" dirty="0" err="1" smtClean="0"/>
              <a:t>রোগ</a:t>
            </a:r>
            <a:r>
              <a:rPr lang="en-US" sz="4800" dirty="0" smtClean="0"/>
              <a:t>  </a:t>
            </a:r>
            <a:r>
              <a:rPr lang="en-US" sz="4800" dirty="0" err="1" smtClean="0"/>
              <a:t>হয়ে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থাকে</a:t>
            </a:r>
            <a:r>
              <a:rPr lang="en-US" sz="4800" dirty="0" smtClean="0"/>
              <a:t> ।   </a:t>
            </a:r>
            <a:endParaRPr lang="en-US" sz="4800" dirty="0"/>
          </a:p>
        </p:txBody>
      </p:sp>
      <p:sp>
        <p:nvSpPr>
          <p:cNvPr id="4" name="Flowchart: Off-page Connector 3"/>
          <p:cNvSpPr/>
          <p:nvPr/>
        </p:nvSpPr>
        <p:spPr>
          <a:xfrm>
            <a:off x="1219200" y="4648200"/>
            <a:ext cx="6934200" cy="1752600"/>
          </a:xfrm>
          <a:prstGeom prst="flowChartOffpageConnector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২. </a:t>
            </a:r>
            <a:r>
              <a:rPr lang="en-US" sz="3600" dirty="0" err="1" smtClean="0"/>
              <a:t>ব্লাস্ট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আক্রমনের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ফসলের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en-US" sz="3600" dirty="0" smtClean="0"/>
              <a:t>  ।  </a:t>
            </a:r>
            <a:endParaRPr lang="en-US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81000" y="3124200"/>
            <a:ext cx="4191000" cy="3429000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সাইদুল ইসলাম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সহকারি শিক্ষক (কৃষি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আজিম মেমোরিয়াল উচ্চ বিদ্যালয়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গোসাই জোয়াইর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টাঙ্গাইল  সদর, টাঙ্গাইল ।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Email-glm.farukict@gmail.com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3200400"/>
            <a:ext cx="4191000" cy="3429000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4400" dirty="0" smtClean="0"/>
          </a:p>
          <a:p>
            <a:pPr algn="ctr"/>
            <a:r>
              <a:rPr lang="en-US" sz="3200" dirty="0" err="1" smtClean="0"/>
              <a:t>নবম</a:t>
            </a:r>
            <a:r>
              <a:rPr lang="en-US" sz="3200" dirty="0" smtClean="0"/>
              <a:t>  </a:t>
            </a:r>
            <a:r>
              <a:rPr lang="en-US" sz="3200" dirty="0" err="1" smtClean="0"/>
              <a:t>শ্রেণী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অধ্যায়</a:t>
            </a:r>
            <a:r>
              <a:rPr lang="en-US" sz="3200" dirty="0" smtClean="0"/>
              <a:t>- ৪র্থ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সময়-৪৫মিনিট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419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5" y="109538"/>
            <a:ext cx="2933415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86000" y="457200"/>
            <a:ext cx="3810000" cy="190500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উত্তর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Half Frame 2"/>
          <p:cNvSpPr/>
          <p:nvPr/>
        </p:nvSpPr>
        <p:spPr>
          <a:xfrm rot="2392902">
            <a:off x="3280636" y="2775419"/>
            <a:ext cx="1984285" cy="191676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438400" y="3962400"/>
            <a:ext cx="1524000" cy="6096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১. ৮৫টি </a:t>
            </a:r>
            <a:endParaRPr lang="en-US" sz="2000" dirty="0"/>
          </a:p>
        </p:txBody>
      </p:sp>
      <p:sp>
        <p:nvSpPr>
          <p:cNvPr id="5" name="Flowchart: Connector 4"/>
          <p:cNvSpPr/>
          <p:nvPr/>
        </p:nvSpPr>
        <p:spPr>
          <a:xfrm>
            <a:off x="4495800" y="3810000"/>
            <a:ext cx="1524000" cy="6858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২. </a:t>
            </a:r>
            <a:r>
              <a:rPr lang="en-US" sz="2000" dirty="0" err="1" smtClean="0"/>
              <a:t>শতভাগ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00200" y="0"/>
            <a:ext cx="5562600" cy="1600200"/>
          </a:xfrm>
          <a:prstGeom prst="cloudCallout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" name="Oval 3"/>
          <p:cNvSpPr/>
          <p:nvPr/>
        </p:nvSpPr>
        <p:spPr>
          <a:xfrm>
            <a:off x="1066800" y="4729654"/>
            <a:ext cx="6629400" cy="17473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</a:rPr>
              <a:t>কি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করলে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ফসল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ব্লাস্ট্র</a:t>
            </a:r>
            <a:r>
              <a:rPr lang="en-US" sz="3200" dirty="0" smtClean="0">
                <a:solidFill>
                  <a:srgbClr val="92D050"/>
                </a:solidFill>
              </a:rPr>
              <a:t>  </a:t>
            </a:r>
            <a:r>
              <a:rPr lang="en-US" sz="3200" dirty="0" err="1" smtClean="0">
                <a:solidFill>
                  <a:srgbClr val="92D050"/>
                </a:solidFill>
              </a:rPr>
              <a:t>রোগ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থেকে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মুক্তি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পেতে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পারে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লিখে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</a:rPr>
              <a:t>আনবে</a:t>
            </a:r>
            <a:r>
              <a:rPr lang="en-US" sz="2400" dirty="0" smtClean="0">
                <a:solidFill>
                  <a:srgbClr val="92D050"/>
                </a:solidFill>
              </a:rPr>
              <a:t>।   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2" y="1600200"/>
            <a:ext cx="8991600" cy="28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3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0" y="5410200"/>
            <a:ext cx="9144000" cy="1219200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</a:rPr>
              <a:t>ধন্যবাদ</a:t>
            </a:r>
            <a:r>
              <a:rPr lang="en-US" sz="6000" dirty="0" smtClean="0">
                <a:solidFill>
                  <a:schemeClr val="accent2"/>
                </a:solidFill>
              </a:rPr>
              <a:t>  </a:t>
            </a:r>
            <a:r>
              <a:rPr lang="en-US" sz="6000" dirty="0" err="1" smtClean="0">
                <a:solidFill>
                  <a:schemeClr val="accent2"/>
                </a:solidFill>
              </a:rPr>
              <a:t>সবাইকে</a:t>
            </a:r>
            <a:r>
              <a:rPr lang="en-US" sz="6000" dirty="0" smtClean="0">
                <a:solidFill>
                  <a:schemeClr val="accent2"/>
                </a:solidFill>
              </a:rPr>
              <a:t> 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508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2000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" y="990600"/>
            <a:ext cx="4677809" cy="2362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800" y="228600"/>
            <a:ext cx="6629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দেখতো</a:t>
            </a:r>
            <a:r>
              <a:rPr lang="en-US" sz="3200" dirty="0" smtClean="0"/>
              <a:t>  </a:t>
            </a:r>
            <a:r>
              <a:rPr lang="en-US" sz="3200" dirty="0" err="1" smtClean="0"/>
              <a:t>ছবিগুলো</a:t>
            </a:r>
            <a:r>
              <a:rPr lang="en-US" sz="3200" dirty="0" smtClean="0"/>
              <a:t>  </a:t>
            </a:r>
            <a:r>
              <a:rPr lang="en-US" sz="3200" dirty="0" err="1" smtClean="0"/>
              <a:t>কিসের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43" y="859746"/>
            <a:ext cx="4246657" cy="25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53" y="3352800"/>
            <a:ext cx="431234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" y="3364131"/>
            <a:ext cx="4677809" cy="34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555" y="762000"/>
            <a:ext cx="5715000" cy="1143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7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7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7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381000" y="5410200"/>
            <a:ext cx="3886200" cy="762000"/>
          </a:xfrm>
          <a:prstGeom prst="round1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Rwg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334000" y="5410200"/>
            <a:ext cx="3352800" cy="6096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Rwg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7466"/>
            <a:ext cx="4336831" cy="307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466"/>
            <a:ext cx="4535584" cy="307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818290" y="0"/>
            <a:ext cx="5638800" cy="762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  <a:latin typeface="Comic Sans MS" pitchFamily="66" charset="0"/>
              </a:rPr>
              <a:t>Causal organisms…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5943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838200" indent="-838200" algn="l">
              <a:lnSpc>
                <a:spcPct val="150000"/>
              </a:lnSpc>
            </a:pPr>
            <a:r>
              <a:rPr lang="en-US" sz="3000" dirty="0"/>
              <a:t>	</a:t>
            </a:r>
            <a:r>
              <a:rPr lang="en-US" sz="4800" dirty="0">
                <a:solidFill>
                  <a:srgbClr val="FFFF00"/>
                </a:solidFill>
              </a:rPr>
              <a:t>1. Fungi (21)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4800" dirty="0">
                <a:solidFill>
                  <a:srgbClr val="FFFF00"/>
                </a:solidFill>
              </a:rPr>
              <a:t>2. Bacteria (3)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4800" dirty="0">
                <a:solidFill>
                  <a:srgbClr val="FFFF00"/>
                </a:solidFill>
              </a:rPr>
              <a:t>3. Nematode (5)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4800" dirty="0">
                <a:solidFill>
                  <a:srgbClr val="FFFF00"/>
                </a:solidFill>
              </a:rPr>
              <a:t>4. Virus (1)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4800" dirty="0">
                <a:solidFill>
                  <a:srgbClr val="FFFF00"/>
                </a:solidFill>
              </a:rPr>
              <a:t>5. </a:t>
            </a:r>
            <a:r>
              <a:rPr lang="en-US" sz="4800" dirty="0" err="1">
                <a:solidFill>
                  <a:srgbClr val="FFFF00"/>
                </a:solidFill>
              </a:rPr>
              <a:t>Mycoplasma</a:t>
            </a:r>
            <a:r>
              <a:rPr lang="en-US" sz="4800" dirty="0">
                <a:solidFill>
                  <a:srgbClr val="FFFF00"/>
                </a:solidFill>
              </a:rPr>
              <a:t> (1)</a:t>
            </a: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914400" y="228600"/>
            <a:ext cx="7848600" cy="6477000"/>
          </a:xfrm>
          <a:prstGeom prst="star7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av‡bi</a:t>
            </a:r>
            <a:r>
              <a:rPr lang="en-US" sz="8800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8800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÷  </a:t>
            </a:r>
            <a:r>
              <a:rPr lang="en-US" sz="8000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রোগ</a:t>
            </a:r>
            <a:r>
              <a:rPr lang="en-US" sz="8000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8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zoom dir="in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457200"/>
            <a:ext cx="51054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 </a:t>
            </a:r>
            <a:r>
              <a:rPr lang="en-US" sz="2800" dirty="0" err="1" smtClean="0"/>
              <a:t>অধ্যায়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শিক্ষ্রার্থিরা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…..</a:t>
            </a:r>
            <a:endParaRPr lang="en-US" sz="28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133600" y="2667000"/>
            <a:ext cx="4800600" cy="8382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ব্লাস্ট্র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133600" y="3810000"/>
            <a:ext cx="4800600" cy="8382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ব্লাস্ট্র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বর্ননা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209800" y="5105400"/>
            <a:ext cx="4800600" cy="8382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ইহা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আক্রমন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/‡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bK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eøv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 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Rwg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IMG_1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430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17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9348" y="11430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_13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8704" y="11430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G_15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11430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G_13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00910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20170416_16505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267202" y="4102100"/>
            <a:ext cx="455167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1985"/>
      </p:ext>
    </p:extLst>
  </p:cSld>
  <p:clrMapOvr>
    <a:masterClrMapping/>
  </p:clrMapOvr>
  <p:transition>
    <p:wheel spokes="2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661</Words>
  <Application>Microsoft Office PowerPoint</Application>
  <PresentationFormat>On-screen Show (4:3)</PresentationFormat>
  <Paragraphs>137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Default Design</vt:lpstr>
      <vt:lpstr>PowerPoint Presentation</vt:lpstr>
      <vt:lpstr>PowerPoint Presentation</vt:lpstr>
      <vt:lpstr>PowerPoint Presentation</vt:lpstr>
      <vt:lpstr>‡ivM wK ?</vt:lpstr>
      <vt:lpstr> 1. Fungi (21) 2. Bacteria (3) 3. Nematode (5) 4. Virus (1) 5. Mycoplasma (1)</vt:lpstr>
      <vt:lpstr>PowerPoint Presentation</vt:lpstr>
      <vt:lpstr>PowerPoint Presentation</vt:lpstr>
      <vt:lpstr>wkl/‡bK eøv÷ †iv‡M AvµvšÍ Rwg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</dc:creator>
  <cp:lastModifiedBy>USER</cp:lastModifiedBy>
  <cp:revision>90</cp:revision>
  <dcterms:created xsi:type="dcterms:W3CDTF">2006-08-16T00:00:00Z</dcterms:created>
  <dcterms:modified xsi:type="dcterms:W3CDTF">2020-01-29T08:52:02Z</dcterms:modified>
</cp:coreProperties>
</file>