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3" r:id="rId8"/>
    <p:sldId id="262" r:id="rId9"/>
    <p:sldId id="265" r:id="rId10"/>
    <p:sldId id="274" r:id="rId11"/>
    <p:sldId id="275" r:id="rId12"/>
    <p:sldId id="266" r:id="rId13"/>
    <p:sldId id="267" r:id="rId14"/>
    <p:sldId id="264" r:id="rId15"/>
    <p:sldId id="268" r:id="rId16"/>
    <p:sldId id="269" r:id="rId17"/>
    <p:sldId id="270" r:id="rId18"/>
    <p:sldId id="271" r:id="rId19"/>
    <p:sldId id="272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30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KIL\Desktop\b5c4215c9a2610fa2990c6cd2356d6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18879">
            <a:off x="2695255" y="1175118"/>
            <a:ext cx="3909039" cy="37180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868859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3" descr="Image result for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Image result for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Image result for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0" descr="C:\Users\AKIL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9550"/>
            <a:ext cx="1285876" cy="1123950"/>
          </a:xfrm>
          <a:prstGeom prst="rect">
            <a:avLst/>
          </a:prstGeom>
          <a:noFill/>
        </p:spPr>
      </p:pic>
      <p:pic>
        <p:nvPicPr>
          <p:cNvPr id="13" name="Picture 10" descr="C:\Users\AKIL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9524" y="133350"/>
            <a:ext cx="1285876" cy="1123950"/>
          </a:xfrm>
          <a:prstGeom prst="rect">
            <a:avLst/>
          </a:prstGeom>
          <a:noFill/>
        </p:spPr>
      </p:pic>
      <p:pic>
        <p:nvPicPr>
          <p:cNvPr id="14" name="Picture 10" descr="C:\Users\AKIL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1285876" cy="1123950"/>
          </a:xfrm>
          <a:prstGeom prst="rect">
            <a:avLst/>
          </a:prstGeom>
          <a:noFill/>
        </p:spPr>
      </p:pic>
      <p:pic>
        <p:nvPicPr>
          <p:cNvPr id="15" name="Picture 10" descr="C:\Users\AKIL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4" y="3810000"/>
            <a:ext cx="1285876" cy="11239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52600" y="3086100"/>
            <a:ext cx="54102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ফুলেল শুভেচ্ছা 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3174384" cy="21162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14300"/>
            <a:ext cx="3048000" cy="2133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402673"/>
            <a:ext cx="3124200" cy="2198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(30).jpg"/>
          <p:cNvPicPr>
            <a:picLocks noChangeAspect="1"/>
          </p:cNvPicPr>
          <p:nvPr/>
        </p:nvPicPr>
        <p:blipFill>
          <a:blip r:embed="rId5"/>
          <a:srcRect r="3238" b="10918"/>
          <a:stretch>
            <a:fillRect/>
          </a:stretch>
        </p:blipFill>
        <p:spPr>
          <a:xfrm>
            <a:off x="152400" y="3390900"/>
            <a:ext cx="3200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2667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বিদ্যালয়ে বার্ষিক ক্রীড়া দিবস ও বিভিন্ন জাতীয় দিবস পালন করি।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52700"/>
            <a:ext cx="7620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সুন্দর ও সুশৃংখল ভাবে কেমন করে এই দিবস পালন করতে পারি।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7262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সবাই মিলে সিদ্ধান্ত নেব। এতে গনতান্ত্রিক চর্চা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76880"/>
            <a:ext cx="5638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তোমাদের শ্রেণিতে কিভাবে দলনেতা নির্বাচন কর?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92" y="1181100"/>
            <a:ext cx="4262107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(39).jpg"/>
          <p:cNvPicPr>
            <a:picLocks noChangeAspect="1"/>
          </p:cNvPicPr>
          <p:nvPr/>
        </p:nvPicPr>
        <p:blipFill>
          <a:blip r:embed="rId3"/>
          <a:srcRect l="23750" b="16667"/>
          <a:stretch>
            <a:fillRect/>
          </a:stretch>
        </p:blipFill>
        <p:spPr>
          <a:xfrm>
            <a:off x="268393" y="1181100"/>
            <a:ext cx="4166447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4457700"/>
            <a:ext cx="8153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শিক্ষকের সহায়তায় শ্রেণিকক্ষে সবাই মিলে ভোটের মাধ্যমে শ্রেণি নেতা নির্বাচন করতে পারি। এর ফলে বিদ্যালয়ে গনতান্ত্রিক মনোভাবের চর্চা 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DC530D-9927-49B3-B47A-C319338EC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2" y="1333501"/>
            <a:ext cx="4083536" cy="28955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7BDA6-C578-488E-9B0A-2FC8762F2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333500"/>
            <a:ext cx="4114800" cy="290197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AF7CFE-000A-4128-8894-59247D512216}"/>
              </a:ext>
            </a:extLst>
          </p:cNvPr>
          <p:cNvSpPr txBox="1"/>
          <p:nvPr/>
        </p:nvSpPr>
        <p:spPr>
          <a:xfrm>
            <a:off x="-76200" y="44941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বিদ্যলয়ে ক্রীড়া প্রতিযোগিতা অনুষ্ঠানের ব্যপারে সবাই মিলে সিদ্ধান্ত নেব। এতে করে গণতান্ত্রিক মনোভাবের চর্চা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51EC6C-4DFA-46F3-9903-57E12CE1FAC4}"/>
              </a:ext>
            </a:extLst>
          </p:cNvPr>
          <p:cNvSpPr txBox="1"/>
          <p:nvPr/>
        </p:nvSpPr>
        <p:spPr>
          <a:xfrm>
            <a:off x="838199" y="266700"/>
            <a:ext cx="762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যেভাবে গনতান্ত্রিক মনোভাবের চর্চা করা যায়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s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835152"/>
            <a:ext cx="5029199" cy="26319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828800" y="266700"/>
            <a:ext cx="62484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বিদ্যালয়ে আমরা কী কী কাজে গনতান্ত্রিক আচরণ করব?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85800" y="4381500"/>
            <a:ext cx="6858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85800" y="4914900"/>
            <a:ext cx="6858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85800" y="3848100"/>
            <a:ext cx="6858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0200" y="38481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 সাজানোর ব্যাপারে।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4381500"/>
            <a:ext cx="5118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ক্রীড়া প্রতিযোগিতা আয়োজিত হবে কীভাবে।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49149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 নির্বাচন করার ক্ষেত্রে।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AKIL\Desktop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16380"/>
            <a:ext cx="3383280" cy="1874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048000" y="429280"/>
            <a:ext cx="2667000" cy="523220"/>
          </a:xfrm>
          <a:prstGeom prst="rect">
            <a:avLst/>
          </a:prstGeom>
          <a:solidFill>
            <a:srgbClr val="FF99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FF5011-8062-4827-8D73-D205D82ED108}"/>
              </a:ext>
            </a:extLst>
          </p:cNvPr>
          <p:cNvSpPr txBox="1"/>
          <p:nvPr/>
        </p:nvSpPr>
        <p:spPr>
          <a:xfrm>
            <a:off x="410158" y="4229100"/>
            <a:ext cx="941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বিদ্যালয়ের কোন কোন ক্ষেত্রে গণতান্ত্রিক মনোভাবের চর্চা করা যায়?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8959A3-1928-4F27-AEF8-C32046779DF9}"/>
              </a:ext>
            </a:extLst>
          </p:cNvPr>
          <p:cNvSpPr txBox="1"/>
          <p:nvPr/>
        </p:nvSpPr>
        <p:spPr>
          <a:xfrm>
            <a:off x="457200" y="200680"/>
            <a:ext cx="797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কীভাবে ষ্টুডেন্ট কাউন্সিল নির্বাচন 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742DC5-A747-4F82-ABDC-E561BD056926}"/>
              </a:ext>
            </a:extLst>
          </p:cNvPr>
          <p:cNvSpPr txBox="1"/>
          <p:nvPr/>
        </p:nvSpPr>
        <p:spPr>
          <a:xfrm>
            <a:off x="76200" y="4381500"/>
            <a:ext cx="8915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প্রত্যেক শিক্ষার্থীর ভোটের মাধ্যমে ষ্টুডেন্ট কাউন্সিল সদস্য নির্বাচন 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এতে করে বিদ্যালয়ে সবার মধ্যে গণতান্ত্রিক মনোভাবের শিক্ষা গড়ে উঠে।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(38).jpg"/>
          <p:cNvPicPr>
            <a:picLocks noChangeAspect="1"/>
          </p:cNvPicPr>
          <p:nvPr/>
        </p:nvPicPr>
        <p:blipFill>
          <a:blip r:embed="rId2"/>
          <a:srcRect b="11111"/>
          <a:stretch>
            <a:fillRect/>
          </a:stretch>
        </p:blipFill>
        <p:spPr>
          <a:xfrm>
            <a:off x="1676400" y="876300"/>
            <a:ext cx="5715000" cy="304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5D261D-E07A-474D-B6D5-6D1BD22FA8DF}"/>
              </a:ext>
            </a:extLst>
          </p:cNvPr>
          <p:cNvSpPr txBox="1"/>
          <p:nvPr/>
        </p:nvSpPr>
        <p:spPr>
          <a:xfrm>
            <a:off x="2971800" y="291525"/>
            <a:ext cx="27159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9AC24D-5298-462B-A151-38B42D098DE1}"/>
              </a:ext>
            </a:extLst>
          </p:cNvPr>
          <p:cNvSpPr txBox="1"/>
          <p:nvPr/>
        </p:nvSpPr>
        <p:spPr>
          <a:xfrm>
            <a:off x="381000" y="4371082"/>
            <a:ext cx="8382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 বাংলাদেশ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 বইয়ের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78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মনযোগ সহকারে পড়।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eceived_5306177544674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04900"/>
            <a:ext cx="62484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0" y="266700"/>
            <a:ext cx="2971800" cy="550366"/>
          </a:xfrm>
          <a:prstGeom prst="cloudCallout">
            <a:avLst>
              <a:gd name="adj1" fmla="val -18726"/>
              <a:gd name="adj2" fmla="val 199675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 মৌখিক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21717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প্রশ্নঃ-১। সকলের সাথে আলোচনা করে সিদ্ধান্ত নেওয়া কে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কী বলে?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প্রশ্নঃ-২। অন্যের মতামত কে সম্মান করা কী ধরনের মনোভাব?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প্রশ্নঃ-৩। বিদ্যালয়ে গনতন্ত্র চর্চার দুইটি ক্ষেত্রের নাম বল।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প্রশ্নঃ-৪। শ্রেণি নেতা কিভাবে নির্বাচন করা যায়?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প্রশ্নঃ-৫। গনতন্ত্রের অর্থ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266700"/>
            <a:ext cx="3581400" cy="890171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বাড়ির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baeb80c77cfea96e6f205d640921fab-13.jpg"/>
          <p:cNvPicPr>
            <a:picLocks noChangeAspect="1"/>
          </p:cNvPicPr>
          <p:nvPr/>
        </p:nvPicPr>
        <p:blipFill>
          <a:blip r:embed="rId2"/>
          <a:srcRect l="18064" r="13065"/>
          <a:stretch>
            <a:fillRect/>
          </a:stretch>
        </p:blipFill>
        <p:spPr>
          <a:xfrm>
            <a:off x="3200400" y="1409700"/>
            <a:ext cx="3352800" cy="2555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4305300"/>
            <a:ext cx="7620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গনতন্ত্র কী? বাড়িতে কেন গনতন্ত্র চর্চা করা প্রয়োজন? বাড়িতে গনতন্ত্র চর্চার চারটি উপায়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ae9139e2a395f4e8b383a800c01a7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4667"/>
            <a:ext cx="5734594" cy="5303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0" y="1943100"/>
            <a:ext cx="7924800" cy="19812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সবাইকে ধন্যবাদ</a:t>
            </a:r>
            <a:endParaRPr lang="bn-BD" sz="11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3429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543302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4191000" y="-1"/>
            <a:ext cx="381000" cy="3467099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104900"/>
            <a:ext cx="1600200" cy="2000250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9600" y="3543300"/>
            <a:ext cx="3124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(17).jpg"/>
          <p:cNvPicPr>
            <a:picLocks noChangeAspect="1"/>
          </p:cNvPicPr>
          <p:nvPr/>
        </p:nvPicPr>
        <p:blipFill>
          <a:blip r:embed="rId3"/>
          <a:srcRect l="10328" t="8667" r="8604" b="10000"/>
          <a:stretch>
            <a:fillRect/>
          </a:stretch>
        </p:blipFill>
        <p:spPr>
          <a:xfrm>
            <a:off x="5715000" y="240760"/>
            <a:ext cx="2133600" cy="27691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3467100"/>
            <a:ext cx="3810000" cy="20574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467100"/>
            <a:ext cx="4114800" cy="20574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C0E92-8A38-4DFC-B2E4-405D9CD40638}"/>
              </a:ext>
            </a:extLst>
          </p:cNvPr>
          <p:cNvSpPr txBox="1"/>
          <p:nvPr/>
        </p:nvSpPr>
        <p:spPr>
          <a:xfrm>
            <a:off x="2286000" y="824925"/>
            <a:ext cx="43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552CB2-43F4-4D33-B9A8-D990DE404C3C}"/>
              </a:ext>
            </a:extLst>
          </p:cNvPr>
          <p:cNvSpPr txBox="1"/>
          <p:nvPr/>
        </p:nvSpPr>
        <p:spPr>
          <a:xfrm>
            <a:off x="1881116" y="2552700"/>
            <a:ext cx="601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দেখে আমরা কী বুঝতে পারলাম?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0A6CBE-5C6F-4E26-B909-B13F6EC88CBD}"/>
              </a:ext>
            </a:extLst>
          </p:cNvPr>
          <p:cNvSpPr txBox="1"/>
          <p:nvPr/>
        </p:nvSpPr>
        <p:spPr>
          <a:xfrm>
            <a:off x="1905000" y="3086100"/>
            <a:ext cx="5791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কক্ষে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স্টুডেন্ট কাউন্সিল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চলছে।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19400" y="1638300"/>
          <a:ext cx="3175000" cy="685800"/>
        </p:xfrm>
        <a:graphic>
          <a:graphicData uri="http://schemas.openxmlformats.org/presentationml/2006/ole">
            <p:oleObj spid="_x0000_s1028" name="Packager Shell Object" showAsIcon="1" r:id="rId3" imgW="3175560" imgH="685800" progId="Package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95600" y="3695700"/>
            <a:ext cx="2971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নির্বাচন হচ্ছে?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4457700"/>
            <a:ext cx="2667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গনতান্ত্রিক উপায়ে।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1129725"/>
            <a:ext cx="4724400" cy="5847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3187125"/>
            <a:ext cx="4087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মনোভাব 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)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823810" y="560725"/>
            <a:ext cx="3415190" cy="107757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11170"/>
            <a:ext cx="50292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3B3546-3A90-4305-BEFC-FB5CE7A36CC3}"/>
              </a:ext>
            </a:extLst>
          </p:cNvPr>
          <p:cNvSpPr txBox="1"/>
          <p:nvPr/>
        </p:nvSpPr>
        <p:spPr>
          <a:xfrm>
            <a:off x="228600" y="3314700"/>
            <a:ext cx="10577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গণতান্ত্রিক মনোভাব কী তা বলতে পারবে।</a:t>
            </a:r>
          </a:p>
          <a:p>
            <a:pPr algn="l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বিদ্যালয়ে ও শ্রেণিকক্ষের বিভিন্ন কাজে গণতান্ত্রিক রীতিনীতি অনুশীলন করবে।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A7152E-D9D4-413F-92A8-14B918F44570}"/>
              </a:ext>
            </a:extLst>
          </p:cNvPr>
          <p:cNvSpPr txBox="1"/>
          <p:nvPr/>
        </p:nvSpPr>
        <p:spPr>
          <a:xfrm>
            <a:off x="1219200" y="1485900"/>
            <a:ext cx="616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বলতো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 কাকে বলে?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E2ECE5-FBAF-4073-86B8-5CE46D4B735D}"/>
              </a:ext>
            </a:extLst>
          </p:cNvPr>
          <p:cNvSpPr txBox="1"/>
          <p:nvPr/>
        </p:nvSpPr>
        <p:spPr>
          <a:xfrm>
            <a:off x="1524000" y="2552700"/>
            <a:ext cx="541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 অর্থ জনগণের শাসন।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76300"/>
            <a:ext cx="4114800" cy="2848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76300"/>
            <a:ext cx="4038600" cy="281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1905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924300"/>
            <a:ext cx="76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সভা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3916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সভায় কী করা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925080"/>
            <a:ext cx="6324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সভায় সবার মতামতের ভিত্তিতে সিদ্ধান্ত গ্রহণ করা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B7F209-B5B8-497C-8CFF-B2B36C590737}"/>
              </a:ext>
            </a:extLst>
          </p:cNvPr>
          <p:cNvSpPr txBox="1"/>
          <p:nvPr/>
        </p:nvSpPr>
        <p:spPr>
          <a:xfrm>
            <a:off x="380999" y="4381500"/>
            <a:ext cx="845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অন্যের মতামতকে সম্মান করা এবং অধিকাংশের মতামতের ভিত্তিতে সিদ্ধান্ত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করাকে গণতান্ত্রিক মনোভাব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7" grpId="1"/>
      <p:bldP spid="8" grpId="0" animBg="1"/>
      <p:bldP spid="8" grpId="1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65199"/>
            <a:ext cx="2087585" cy="2124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B7A53F-B821-411B-B8EB-559EA2C08208}"/>
              </a:ext>
            </a:extLst>
          </p:cNvPr>
          <p:cNvSpPr txBox="1"/>
          <p:nvPr/>
        </p:nvSpPr>
        <p:spPr>
          <a:xfrm>
            <a:off x="1447800" y="3619500"/>
            <a:ext cx="660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গণতান্ত্রিক মনোভাব কাকে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133600" y="495300"/>
            <a:ext cx="3415190" cy="107757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94DF67-0688-4285-AD41-951A96026492}"/>
              </a:ext>
            </a:extLst>
          </p:cNvPr>
          <p:cNvSpPr txBox="1"/>
          <p:nvPr/>
        </p:nvSpPr>
        <p:spPr>
          <a:xfrm>
            <a:off x="838200" y="4845903"/>
            <a:ext cx="800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সবার সাথে আলোচনা করে সিদ্ধান্ত নেব। এভাবে আমরা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মনোভাবের চর্চা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mages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00100"/>
            <a:ext cx="5461000" cy="3276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066800" y="1905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আমরা সুন্দর সাজানো একটি শ্রেণিকক্ষ দেখতে পাচ্ছি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305300"/>
            <a:ext cx="5867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কিভাবে সুন্দর করে শ্রেণিকক্ষ সাজাতে পারি?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420</Words>
  <Application>Microsoft Office PowerPoint</Application>
  <PresentationFormat>On-screen Show (16:10)</PresentationFormat>
  <Paragraphs>60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Win7</cp:lastModifiedBy>
  <cp:revision>37</cp:revision>
  <dcterms:created xsi:type="dcterms:W3CDTF">2006-08-16T00:00:00Z</dcterms:created>
  <dcterms:modified xsi:type="dcterms:W3CDTF">2020-01-29T13:24:07Z</dcterms:modified>
</cp:coreProperties>
</file>