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6" r:id="rId2"/>
    <p:sldId id="265" r:id="rId3"/>
    <p:sldId id="256" r:id="rId4"/>
    <p:sldId id="269" r:id="rId5"/>
    <p:sldId id="268" r:id="rId6"/>
    <p:sldId id="267" r:id="rId7"/>
    <p:sldId id="258" r:id="rId8"/>
    <p:sldId id="259" r:id="rId9"/>
    <p:sldId id="257" r:id="rId10"/>
    <p:sldId id="260" r:id="rId11"/>
    <p:sldId id="263" r:id="rId12"/>
    <p:sldId id="264" r:id="rId13"/>
    <p:sldId id="273" r:id="rId14"/>
    <p:sldId id="274" r:id="rId15"/>
    <p:sldId id="275" r:id="rId16"/>
    <p:sldId id="270" r:id="rId17"/>
    <p:sldId id="271" r:id="rId18"/>
    <p:sldId id="272"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230" autoAdjust="0"/>
    <p:restoredTop sz="94660"/>
  </p:normalViewPr>
  <p:slideViewPr>
    <p:cSldViewPr snapToGrid="0">
      <p:cViewPr varScale="1">
        <p:scale>
          <a:sx n="76" d="100"/>
          <a:sy n="76" d="100"/>
        </p:scale>
        <p:origin x="192" y="60"/>
      </p:cViewPr>
      <p:guideLst/>
    </p:cSldViewPr>
  </p:slideViewPr>
  <p:notesTextViewPr>
    <p:cViewPr>
      <p:scale>
        <a:sx n="1" d="1"/>
        <a:sy n="1" d="1"/>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354C95-F5E0-4F0C-8014-2EE526B5474C}" type="datetimeFigureOut">
              <a:rPr lang="en-US" smtClean="0"/>
              <a:t>1/29/2020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7B254F-1676-4CD2-B800-2D529F409DDD}" type="slidenum">
              <a:rPr lang="en-US" smtClean="0"/>
              <a:t>‹#›</a:t>
            </a:fld>
            <a:endParaRPr lang="en-US"/>
          </a:p>
        </p:txBody>
      </p:sp>
    </p:spTree>
    <p:extLst>
      <p:ext uri="{BB962C8B-B14F-4D97-AF65-F5344CB8AC3E}">
        <p14:creationId xmlns:p14="http://schemas.microsoft.com/office/powerpoint/2010/main" val="703690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7B254F-1676-4CD2-B800-2D529F409DDD}" type="slidenum">
              <a:rPr lang="en-US" smtClean="0"/>
              <a:t>9</a:t>
            </a:fld>
            <a:endParaRPr lang="en-US"/>
          </a:p>
        </p:txBody>
      </p:sp>
    </p:spTree>
    <p:extLst>
      <p:ext uri="{BB962C8B-B14F-4D97-AF65-F5344CB8AC3E}">
        <p14:creationId xmlns:p14="http://schemas.microsoft.com/office/powerpoint/2010/main" val="426360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6848AB1-F562-45B2-A994-09667075443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321241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48AB1-F562-45B2-A994-09667075443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1040919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48AB1-F562-45B2-A994-09667075443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3734144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6848AB1-F562-45B2-A994-09667075443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10309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848AB1-F562-45B2-A994-096670754432}" type="datetimeFigureOut">
              <a:rPr lang="en-US" smtClean="0"/>
              <a:t>1/29/2020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1386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6848AB1-F562-45B2-A994-09667075443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1216439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6848AB1-F562-45B2-A994-096670754432}" type="datetimeFigureOut">
              <a:rPr lang="en-US" smtClean="0"/>
              <a:t>1/29/2020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3790327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6848AB1-F562-45B2-A994-096670754432}" type="datetimeFigureOut">
              <a:rPr lang="en-US" smtClean="0"/>
              <a:t>1/29/2020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1282110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848AB1-F562-45B2-A994-096670754432}" type="datetimeFigureOut">
              <a:rPr lang="en-US" smtClean="0"/>
              <a:t>1/29/2020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889805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48AB1-F562-45B2-A994-09667075443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1646298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6848AB1-F562-45B2-A994-096670754432}" type="datetimeFigureOut">
              <a:rPr lang="en-US" smtClean="0"/>
              <a:t>1/29/2020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C135CA-6F70-4D8E-A16B-2E10FDF24E3A}" type="slidenum">
              <a:rPr lang="en-US" smtClean="0"/>
              <a:t>‹#›</a:t>
            </a:fld>
            <a:endParaRPr lang="en-US"/>
          </a:p>
        </p:txBody>
      </p:sp>
    </p:spTree>
    <p:extLst>
      <p:ext uri="{BB962C8B-B14F-4D97-AF65-F5344CB8AC3E}">
        <p14:creationId xmlns:p14="http://schemas.microsoft.com/office/powerpoint/2010/main" val="31917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848AB1-F562-45B2-A994-096670754432}" type="datetimeFigureOut">
              <a:rPr lang="en-US" smtClean="0"/>
              <a:t>1/29/2020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C135CA-6F70-4D8E-A16B-2E10FDF24E3A}" type="slidenum">
              <a:rPr lang="en-US" smtClean="0"/>
              <a:t>‹#›</a:t>
            </a:fld>
            <a:endParaRPr lang="en-US"/>
          </a:p>
        </p:txBody>
      </p:sp>
    </p:spTree>
    <p:extLst>
      <p:ext uri="{BB962C8B-B14F-4D97-AF65-F5344CB8AC3E}">
        <p14:creationId xmlns:p14="http://schemas.microsoft.com/office/powerpoint/2010/main" val="22119463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24.jpg"/><Relationship Id="rId7"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8.jp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5.jpeg"/><Relationship Id="rId4" Type="http://schemas.openxmlformats.org/officeDocument/2006/relationships/image" Target="../media/image3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2.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254034" y="2159273"/>
            <a:ext cx="8882743" cy="81795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Terminator 4"/>
          <p:cNvSpPr/>
          <p:nvPr/>
        </p:nvSpPr>
        <p:spPr>
          <a:xfrm>
            <a:off x="1508760" y="2159273"/>
            <a:ext cx="8628017" cy="81795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0810" y="0"/>
            <a:ext cx="12191999" cy="6858001"/>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12004766" cy="2129246"/>
          </a:xfrm>
          <a:prstGeom prst="rect">
            <a:avLst/>
          </a:prstGeom>
        </p:spPr>
      </p:pic>
      <p:sp>
        <p:nvSpPr>
          <p:cNvPr id="4" name="TextBox 3"/>
          <p:cNvSpPr txBox="1"/>
          <p:nvPr/>
        </p:nvSpPr>
        <p:spPr>
          <a:xfrm>
            <a:off x="1508760" y="2275862"/>
            <a:ext cx="9884228" cy="584775"/>
          </a:xfrm>
          <a:prstGeom prst="rect">
            <a:avLst/>
          </a:prstGeom>
          <a:solidFill>
            <a:srgbClr val="FFFF00"/>
          </a:solidFill>
        </p:spPr>
        <p:txBody>
          <a:bodyPr wrap="square" rtlCol="0">
            <a:spAutoFit/>
          </a:bodyPr>
          <a:lstStyle/>
          <a:p>
            <a:r>
              <a:rPr lang="bn-IN" sz="3200" dirty="0" smtClean="0"/>
              <a:t>পরম করুনাময় দয়াল আল্লাহ তাআলার নামে শুরু করছি</a:t>
            </a:r>
            <a:endParaRPr lang="en-US" sz="3200" dirty="0"/>
          </a:p>
        </p:txBody>
      </p:sp>
      <p:sp>
        <p:nvSpPr>
          <p:cNvPr id="7" name="TextBox 6"/>
          <p:cNvSpPr txBox="1"/>
          <p:nvPr/>
        </p:nvSpPr>
        <p:spPr>
          <a:xfrm>
            <a:off x="2657843" y="3214307"/>
            <a:ext cx="6175331" cy="707886"/>
          </a:xfrm>
          <a:prstGeom prst="rect">
            <a:avLst/>
          </a:prstGeom>
          <a:blipFill>
            <a:blip r:embed="rId4"/>
            <a:tile tx="0" ty="0" sx="100000" sy="100000" flip="none" algn="tl"/>
          </a:blipFill>
        </p:spPr>
        <p:txBody>
          <a:bodyPr wrap="square" rtlCol="0">
            <a:spAutoFit/>
          </a:bodyPr>
          <a:lstStyle/>
          <a:p>
            <a:r>
              <a:rPr lang="en-US" sz="4000" dirty="0" smtClean="0">
                <a:latin typeface="NikoshBAN" panose="02000000000000000000" pitchFamily="2" charset="0"/>
                <a:cs typeface="NikoshBAN" panose="02000000000000000000" pitchFamily="2" charset="0"/>
              </a:rPr>
              <a:t>আ</a:t>
            </a:r>
            <a:r>
              <a:rPr lang="bn-IN" sz="4000" dirty="0" smtClean="0">
                <a:latin typeface="NikoshBAN" panose="02000000000000000000" pitchFamily="2" charset="0"/>
                <a:cs typeface="NikoshBAN" panose="02000000000000000000" pitchFamily="2" charset="0"/>
              </a:rPr>
              <a:t>সসালামু আলাইকুম।ওয়ারাহমতুল্লাহ।</a:t>
            </a:r>
            <a:endParaRPr lang="en-US" sz="40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0875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7"/>
                                        </p:tgtEl>
                                        <p:attrNameLst>
                                          <p:attrName>style.visibility</p:attrName>
                                        </p:attrNameLst>
                                      </p:cBhvr>
                                      <p:to>
                                        <p:strVal val="visible"/>
                                      </p:to>
                                    </p:set>
                                    <p:anim by="(-#ppt_w*2)" calcmode="lin" valueType="num">
                                      <p:cBhvr rctx="PPT">
                                        <p:cTn id="20" dur="500" autoRev="1" fill="hold">
                                          <p:stCondLst>
                                            <p:cond delay="0"/>
                                          </p:stCondLst>
                                        </p:cTn>
                                        <p:tgtEl>
                                          <p:spTgt spid="7"/>
                                        </p:tgtEl>
                                        <p:attrNameLst>
                                          <p:attrName>ppt_w</p:attrName>
                                        </p:attrNameLst>
                                      </p:cBhvr>
                                    </p:anim>
                                    <p:anim by="(#ppt_w*0.50)" calcmode="lin" valueType="num">
                                      <p:cBhvr>
                                        <p:cTn id="21" dur="500" decel="50000" autoRev="1" fill="hold">
                                          <p:stCondLst>
                                            <p:cond delay="0"/>
                                          </p:stCondLst>
                                        </p:cTn>
                                        <p:tgtEl>
                                          <p:spTgt spid="7"/>
                                        </p:tgtEl>
                                        <p:attrNameLst>
                                          <p:attrName>ppt_x</p:attrName>
                                        </p:attrNameLst>
                                      </p:cBhvr>
                                    </p:anim>
                                    <p:anim from="(-#ppt_h/2)" to="(#ppt_y)" calcmode="lin" valueType="num">
                                      <p:cBhvr>
                                        <p:cTn id="22" dur="1000" fill="hold">
                                          <p:stCondLst>
                                            <p:cond delay="0"/>
                                          </p:stCondLst>
                                        </p:cTn>
                                        <p:tgtEl>
                                          <p:spTgt spid="7"/>
                                        </p:tgtEl>
                                        <p:attrNameLst>
                                          <p:attrName>ppt_y</p:attrName>
                                        </p:attrNameLst>
                                      </p:cBhvr>
                                    </p:anim>
                                    <p:animRot by="21600000">
                                      <p:cBhvr>
                                        <p:cTn id="23"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596348" y="3929730"/>
            <a:ext cx="3286539" cy="1192695"/>
          </a:xfrm>
          <a:prstGeom prst="don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p:cNvSpPr txBox="1"/>
          <p:nvPr/>
        </p:nvSpPr>
        <p:spPr>
          <a:xfrm>
            <a:off x="1425595" y="4172133"/>
            <a:ext cx="2279904"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চিতাবাঘ</a:t>
            </a:r>
            <a:endParaRPr lang="en-US" sz="4800" dirty="0">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950" y="14328"/>
            <a:ext cx="6122504" cy="38100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73079" y="0"/>
            <a:ext cx="5505780" cy="3810000"/>
          </a:xfrm>
          <a:prstGeom prst="rect">
            <a:avLst/>
          </a:prstGeom>
        </p:spPr>
      </p:pic>
      <p:sp>
        <p:nvSpPr>
          <p:cNvPr id="8" name="Flowchart: Display 7"/>
          <p:cNvSpPr/>
          <p:nvPr/>
        </p:nvSpPr>
        <p:spPr>
          <a:xfrm>
            <a:off x="7036905" y="4110578"/>
            <a:ext cx="4214191" cy="762000"/>
          </a:xfrm>
          <a:prstGeom prst="flowChartDisplay">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65795" y="4172133"/>
            <a:ext cx="2120348" cy="707886"/>
          </a:xfrm>
          <a:prstGeom prst="rect">
            <a:avLst/>
          </a:prstGeom>
          <a:noFill/>
        </p:spPr>
        <p:txBody>
          <a:bodyPr wrap="square" rtlCol="0">
            <a:spAutoFit/>
          </a:bodyPr>
          <a:lstStyle/>
          <a:p>
            <a:r>
              <a:rPr lang="bn-IN" sz="4000" dirty="0" smtClean="0">
                <a:solidFill>
                  <a:srgbClr val="FFFF00"/>
                </a:solidFill>
                <a:latin typeface="NikoshBAN" panose="02000000000000000000" pitchFamily="2" charset="0"/>
                <a:cs typeface="NikoshBAN" panose="02000000000000000000" pitchFamily="2" charset="0"/>
              </a:rPr>
              <a:t>ওল বাঘ</a:t>
            </a:r>
            <a:endParaRPr lang="en-US" sz="4000" dirty="0">
              <a:solidFill>
                <a:srgbClr val="FFFF00"/>
              </a:solidFill>
              <a:latin typeface="NikoshBAN" panose="02000000000000000000" pitchFamily="2" charset="0"/>
              <a:cs typeface="NikoshBAN" panose="02000000000000000000" pitchFamily="2" charset="0"/>
            </a:endParaRPr>
          </a:p>
        </p:txBody>
      </p:sp>
      <p:sp>
        <p:nvSpPr>
          <p:cNvPr id="10" name="Flowchart: Alternate Process 9"/>
          <p:cNvSpPr/>
          <p:nvPr/>
        </p:nvSpPr>
        <p:spPr>
          <a:xfrm>
            <a:off x="361950" y="5333229"/>
            <a:ext cx="11019804" cy="1181873"/>
          </a:xfrm>
          <a:prstGeom prst="flowChartAlternateProcess">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96348" y="5583076"/>
            <a:ext cx="11019804" cy="707886"/>
          </a:xfrm>
          <a:prstGeom prst="rect">
            <a:avLst/>
          </a:prstGeom>
          <a:noFill/>
        </p:spPr>
        <p:txBody>
          <a:bodyPr wrap="square" rtlCol="0">
            <a:spAutoFit/>
          </a:bodyPr>
          <a:lstStyle/>
          <a:p>
            <a:r>
              <a:rPr lang="bn-IN" sz="3200" dirty="0" smtClean="0">
                <a:solidFill>
                  <a:srgbClr val="FFFF00"/>
                </a:solidFill>
                <a:latin typeface="NikoshBAN" panose="02000000000000000000" pitchFamily="2" charset="0"/>
                <a:cs typeface="NikoshBAN" panose="02000000000000000000" pitchFamily="2" charset="0"/>
              </a:rPr>
              <a:t>এক সময় সুন্দরবনে ছিল চিতাবাঘ ও ওলবাঘ।কিন্তু এখন আর এসব বাঘ দেখা যায় না</a:t>
            </a:r>
            <a:r>
              <a:rPr lang="bn-IN" sz="4000" dirty="0" smtClean="0">
                <a:solidFill>
                  <a:srgbClr val="FFFF00"/>
                </a:solidFill>
                <a:latin typeface="NikoshBAN" panose="02000000000000000000" pitchFamily="2" charset="0"/>
                <a:cs typeface="NikoshBAN" panose="02000000000000000000" pitchFamily="2" charset="0"/>
              </a:rPr>
              <a:t>।</a:t>
            </a:r>
            <a:endParaRPr lang="en-US"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14431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1)">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p:cTn id="26" dur="1000" fill="hold"/>
                                        <p:tgtEl>
                                          <p:spTgt spid="3"/>
                                        </p:tgtEl>
                                        <p:attrNameLst>
                                          <p:attrName>ppt_w</p:attrName>
                                        </p:attrNameLst>
                                      </p:cBhvr>
                                      <p:tavLst>
                                        <p:tav tm="0">
                                          <p:val>
                                            <p:strVal val="#ppt_w*0.70"/>
                                          </p:val>
                                        </p:tav>
                                        <p:tav tm="100000">
                                          <p:val>
                                            <p:strVal val="#ppt_w"/>
                                          </p:val>
                                        </p:tav>
                                      </p:tavLst>
                                    </p:anim>
                                    <p:anim calcmode="lin" valueType="num">
                                      <p:cBhvr>
                                        <p:cTn id="27" dur="1000" fill="hold"/>
                                        <p:tgtEl>
                                          <p:spTgt spid="3"/>
                                        </p:tgtEl>
                                        <p:attrNameLst>
                                          <p:attrName>ppt_h</p:attrName>
                                        </p:attrNameLst>
                                      </p:cBhvr>
                                      <p:tavLst>
                                        <p:tav tm="0">
                                          <p:val>
                                            <p:strVal val="#ppt_h"/>
                                          </p:val>
                                        </p:tav>
                                        <p:tav tm="100000">
                                          <p:val>
                                            <p:strVal val="#ppt_h"/>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1000" fill="hold"/>
                                        <p:tgtEl>
                                          <p:spTgt spid="8"/>
                                        </p:tgtEl>
                                        <p:attrNameLst>
                                          <p:attrName>ppt_w</p:attrName>
                                        </p:attrNameLst>
                                      </p:cBhvr>
                                      <p:tavLst>
                                        <p:tav tm="0">
                                          <p:val>
                                            <p:fltVal val="0"/>
                                          </p:val>
                                        </p:tav>
                                        <p:tav tm="100000">
                                          <p:val>
                                            <p:strVal val="#ppt_w"/>
                                          </p:val>
                                        </p:tav>
                                      </p:tavLst>
                                    </p:anim>
                                    <p:anim calcmode="lin" valueType="num">
                                      <p:cBhvr>
                                        <p:cTn id="34" dur="1000" fill="hold"/>
                                        <p:tgtEl>
                                          <p:spTgt spid="8"/>
                                        </p:tgtEl>
                                        <p:attrNameLst>
                                          <p:attrName>ppt_h</p:attrName>
                                        </p:attrNameLst>
                                      </p:cBhvr>
                                      <p:tavLst>
                                        <p:tav tm="0">
                                          <p:val>
                                            <p:fltVal val="0"/>
                                          </p:val>
                                        </p:tav>
                                        <p:tav tm="100000">
                                          <p:val>
                                            <p:strVal val="#ppt_h"/>
                                          </p:val>
                                        </p:tav>
                                      </p:tavLst>
                                    </p:anim>
                                    <p:anim calcmode="lin" valueType="num">
                                      <p:cBhvr>
                                        <p:cTn id="35" dur="1000" fill="hold"/>
                                        <p:tgtEl>
                                          <p:spTgt spid="8"/>
                                        </p:tgtEl>
                                        <p:attrNameLst>
                                          <p:attrName>style.rotation</p:attrName>
                                        </p:attrNameLst>
                                      </p:cBhvr>
                                      <p:tavLst>
                                        <p:tav tm="0">
                                          <p:val>
                                            <p:fltVal val="90"/>
                                          </p:val>
                                        </p:tav>
                                        <p:tav tm="100000">
                                          <p:val>
                                            <p:fltVal val="0"/>
                                          </p:val>
                                        </p:tav>
                                      </p:tavLst>
                                    </p:anim>
                                    <p:animEffect transition="in" filter="fade">
                                      <p:cBhvr>
                                        <p:cTn id="36" dur="10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3"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
                                        <p:tgtEl>
                                          <p:spTgt spid="10"/>
                                        </p:tgtEl>
                                      </p:cBhvr>
                                    </p:animEffect>
                                    <p:anim calcmode="lin" valueType="num">
                                      <p:cBhvr>
                                        <p:cTn id="49" dur="400" fill="hold"/>
                                        <p:tgtEl>
                                          <p:spTgt spid="10"/>
                                        </p:tgtEl>
                                        <p:attrNameLst>
                                          <p:attrName>ppt_x</p:attrName>
                                        </p:attrNameLst>
                                      </p:cBhvr>
                                      <p:tavLst>
                                        <p:tav tm="0">
                                          <p:val>
                                            <p:strVal val="#ppt_x"/>
                                          </p:val>
                                        </p:tav>
                                        <p:tav tm="100000">
                                          <p:val>
                                            <p:strVal val="#ppt_x"/>
                                          </p:val>
                                        </p:tav>
                                      </p:tavLst>
                                    </p:anim>
                                    <p:anim calcmode="lin" valueType="num">
                                      <p:cBhvr>
                                        <p:cTn id="50" dur="400" fill="hold"/>
                                        <p:tgtEl>
                                          <p:spTgt spid="10"/>
                                        </p:tgtEl>
                                        <p:attrNameLst>
                                          <p:attrName>ppt_y</p:attrName>
                                        </p:attrNameLst>
                                      </p:cBhvr>
                                      <p:tavLst>
                                        <p:tav tm="0">
                                          <p:val>
                                            <p:strVal val="#ppt_y+0.31"/>
                                          </p:val>
                                        </p:tav>
                                        <p:tav tm="100000">
                                          <p:val>
                                            <p:strVal val="#ppt_y+0.31"/>
                                          </p:val>
                                        </p:tav>
                                      </p:tavLst>
                                    </p:anim>
                                    <p:anim calcmode="lin" valueType="num">
                                      <p:cBhvr>
                                        <p:cTn id="51" dur="600" decel="50000" fill="hold">
                                          <p:stCondLst>
                                            <p:cond delay="400"/>
                                          </p:stCondLst>
                                        </p:cTn>
                                        <p:tgtEl>
                                          <p:spTgt spid="1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2" dur="600" decel="50000" fill="hold">
                                          <p:stCondLst>
                                            <p:cond delay="400"/>
                                          </p:stCondLst>
                                        </p:cTn>
                                        <p:tgtEl>
                                          <p:spTgt spid="1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p:cTn id="57" dur="1000" fill="hold"/>
                                        <p:tgtEl>
                                          <p:spTgt spid="11"/>
                                        </p:tgtEl>
                                        <p:attrNameLst>
                                          <p:attrName>ppt_w</p:attrName>
                                        </p:attrNameLst>
                                      </p:cBhvr>
                                      <p:tavLst>
                                        <p:tav tm="0">
                                          <p:val>
                                            <p:strVal val="#ppt_w*0.70"/>
                                          </p:val>
                                        </p:tav>
                                        <p:tav tm="100000">
                                          <p:val>
                                            <p:strVal val="#ppt_w"/>
                                          </p:val>
                                        </p:tav>
                                      </p:tavLst>
                                    </p:anim>
                                    <p:anim calcmode="lin" valueType="num">
                                      <p:cBhvr>
                                        <p:cTn id="58" dur="1000" fill="hold"/>
                                        <p:tgtEl>
                                          <p:spTgt spid="11"/>
                                        </p:tgtEl>
                                        <p:attrNameLst>
                                          <p:attrName>ppt_h</p:attrName>
                                        </p:attrNameLst>
                                      </p:cBhvr>
                                      <p:tavLst>
                                        <p:tav tm="0">
                                          <p:val>
                                            <p:strVal val="#ppt_h"/>
                                          </p:val>
                                        </p:tav>
                                        <p:tav tm="100000">
                                          <p:val>
                                            <p:strVal val="#ppt_h"/>
                                          </p:val>
                                        </p:tav>
                                      </p:tavLst>
                                    </p:anim>
                                    <p:animEffect transition="in" filter="fade">
                                      <p:cBhvr>
                                        <p:cTn id="5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animBg="1"/>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7-Point Star 1"/>
          <p:cNvSpPr/>
          <p:nvPr/>
        </p:nvSpPr>
        <p:spPr>
          <a:xfrm>
            <a:off x="520859" y="4248861"/>
            <a:ext cx="11201399" cy="2534972"/>
          </a:xfrm>
          <a:prstGeom prst="star7">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929725" y="4932708"/>
            <a:ext cx="7543800" cy="1384995"/>
          </a:xfrm>
          <a:prstGeom prst="rect">
            <a:avLst/>
          </a:prstGeom>
          <a:noFill/>
        </p:spPr>
        <p:txBody>
          <a:bodyPr wrap="square" rtlCol="0">
            <a:spAutoFit/>
          </a:bodyPr>
          <a:lstStyle/>
          <a:p>
            <a:r>
              <a:rPr lang="bn-IN" sz="2800" dirty="0" smtClean="0">
                <a:solidFill>
                  <a:srgbClr val="002060"/>
                </a:solidFill>
                <a:latin typeface="NikoshBAN" panose="02000000000000000000" pitchFamily="2" charset="0"/>
                <a:cs typeface="NikoshBAN" panose="02000000000000000000" pitchFamily="2" charset="0"/>
              </a:rPr>
              <a:t>সুন্দরবনে বাঘ ছাড়াও আছে নানা রকমের </a:t>
            </a:r>
            <a:r>
              <a:rPr lang="en-US" sz="2800" dirty="0" err="1" smtClean="0">
                <a:solidFill>
                  <a:srgbClr val="002060"/>
                </a:solidFill>
                <a:latin typeface="NikoshBAN" panose="02000000000000000000" pitchFamily="2" charset="0"/>
                <a:cs typeface="NikoshBAN" panose="02000000000000000000" pitchFamily="2" charset="0"/>
              </a:rPr>
              <a:t>হরি</a:t>
            </a:r>
            <a:r>
              <a:rPr lang="bn-IN" sz="2800" dirty="0" smtClean="0">
                <a:solidFill>
                  <a:srgbClr val="002060"/>
                </a:solidFill>
                <a:latin typeface="NikoshBAN" panose="02000000000000000000" pitchFamily="2" charset="0"/>
                <a:cs typeface="NikoshBAN" panose="02000000000000000000" pitchFamily="2" charset="0"/>
              </a:rPr>
              <a:t>ণ।</a:t>
            </a:r>
          </a:p>
          <a:p>
            <a:r>
              <a:rPr lang="bn-IN" sz="2800" dirty="0" smtClean="0">
                <a:solidFill>
                  <a:srgbClr val="002060"/>
                </a:solidFill>
                <a:latin typeface="NikoshBAN" panose="02000000000000000000" pitchFamily="2" charset="0"/>
                <a:cs typeface="NikoshBAN" panose="02000000000000000000" pitchFamily="2" charset="0"/>
              </a:rPr>
              <a:t>কোনোটার বড় বড় শিং,কোনোটার গায়ে ফোটা ফোটা সাদা দাগ।এদের বলে চিত্রা হরিণ।</a:t>
            </a:r>
            <a:endParaRPr lang="en-US" sz="2800" dirty="0">
              <a:solidFill>
                <a:srgbClr val="00206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9061" y="-20700"/>
            <a:ext cx="5852491" cy="4094922"/>
          </a:xfrm>
          <a:prstGeom prst="rect">
            <a:avLst/>
          </a:prstGeom>
        </p:spPr>
      </p:pic>
      <p:sp>
        <p:nvSpPr>
          <p:cNvPr id="8" name="Flowchart: Terminator 7"/>
          <p:cNvSpPr/>
          <p:nvPr/>
        </p:nvSpPr>
        <p:spPr>
          <a:xfrm>
            <a:off x="8248723" y="1395450"/>
            <a:ext cx="2821577" cy="594644"/>
          </a:xfrm>
          <a:prstGeom prst="flowChartTerminator">
            <a:avLst/>
          </a:prstGeom>
          <a:blipFill>
            <a:blip r:embed="rId4"/>
            <a:tile tx="0" ty="0" sx="100000" sy="100000" flip="none" algn="tl"/>
          </a:blip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20268" y="1461939"/>
            <a:ext cx="2129246" cy="461665"/>
          </a:xfrm>
          <a:prstGeom prst="rect">
            <a:avLst/>
          </a:prstGeom>
          <a:noFill/>
        </p:spPr>
        <p:txBody>
          <a:bodyPr wrap="square" rtlCol="0">
            <a:spAutoFit/>
          </a:bodyPr>
          <a:lstStyle/>
          <a:p>
            <a:r>
              <a:rPr lang="bn-IN" sz="2400" dirty="0" smtClean="0">
                <a:solidFill>
                  <a:schemeClr val="bg1"/>
                </a:solidFill>
              </a:rPr>
              <a:t>চিত্রা হরিণ</a:t>
            </a:r>
            <a:endParaRPr lang="en-US" sz="2400" dirty="0">
              <a:solidFill>
                <a:schemeClr val="bg1"/>
              </a:solidFill>
            </a:endParaRPr>
          </a:p>
        </p:txBody>
      </p:sp>
    </p:spTree>
    <p:extLst>
      <p:ext uri="{BB962C8B-B14F-4D97-AF65-F5344CB8AC3E}">
        <p14:creationId xmlns:p14="http://schemas.microsoft.com/office/powerpoint/2010/main" val="137284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 calcmode="lin" valueType="num">
                                      <p:cBhvr>
                                        <p:cTn id="22" dur="500" fill="hold"/>
                                        <p:tgtEl>
                                          <p:spTgt spid="9"/>
                                        </p:tgtEl>
                                        <p:attrNameLst>
                                          <p:attrName>style.rotation</p:attrName>
                                        </p:attrNameLst>
                                      </p:cBhvr>
                                      <p:tavLst>
                                        <p:tav tm="0">
                                          <p:val>
                                            <p:fltVal val="360"/>
                                          </p:val>
                                        </p:tav>
                                        <p:tav tm="100000">
                                          <p:val>
                                            <p:fltVal val="0"/>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anim calcmode="lin" valueType="num">
                                      <p:cBhvr>
                                        <p:cTn id="33" dur="500" fill="hold"/>
                                        <p:tgtEl>
                                          <p:spTgt spid="3"/>
                                        </p:tgtEl>
                                        <p:attrNameLst>
                                          <p:attrName>ppt_w</p:attrName>
                                        </p:attrNameLst>
                                      </p:cBhvr>
                                      <p:tavLst>
                                        <p:tav tm="0">
                                          <p:val>
                                            <p:fltVal val="0"/>
                                          </p:val>
                                        </p:tav>
                                        <p:tav tm="100000">
                                          <p:val>
                                            <p:strVal val="#ppt_w"/>
                                          </p:val>
                                        </p:tav>
                                      </p:tavLst>
                                    </p:anim>
                                    <p:anim calcmode="lin" valueType="num">
                                      <p:cBhvr>
                                        <p:cTn id="34"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Direct Access Storage 1"/>
          <p:cNvSpPr/>
          <p:nvPr/>
        </p:nvSpPr>
        <p:spPr>
          <a:xfrm>
            <a:off x="337930" y="4625009"/>
            <a:ext cx="11224591" cy="1630017"/>
          </a:xfrm>
          <a:prstGeom prst="flowChartMagneticDrum">
            <a:avLst/>
          </a:prstGeom>
          <a:blipFill>
            <a:blip r:embed="rId2"/>
            <a:tile tx="0" ty="0" sx="100000" sy="100000" flip="none" algn="tl"/>
          </a:bli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23390" y="4797288"/>
            <a:ext cx="7812158" cy="1138773"/>
          </a:xfrm>
          <a:prstGeom prst="rect">
            <a:avLst/>
          </a:prstGeom>
          <a:noFill/>
        </p:spPr>
        <p:txBody>
          <a:bodyPr wrap="square" rtlCol="0">
            <a:spAutoFit/>
          </a:bodyPr>
          <a:lstStyle/>
          <a:p>
            <a:r>
              <a:rPr lang="en-US" sz="2800" dirty="0" err="1" smtClean="0">
                <a:solidFill>
                  <a:schemeClr val="bg1"/>
                </a:solidFill>
                <a:latin typeface="NikoshBAN" panose="02000000000000000000" pitchFamily="2" charset="0"/>
                <a:cs typeface="NikoshBAN" panose="02000000000000000000" pitchFamily="2" charset="0"/>
              </a:rPr>
              <a:t>এক</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সময়</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সুন্দরবনে</a:t>
            </a: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bg1"/>
                </a:solidFill>
                <a:latin typeface="NikoshBAN" panose="02000000000000000000" pitchFamily="2" charset="0"/>
                <a:cs typeface="NikoshBAN" panose="02000000000000000000" pitchFamily="2" charset="0"/>
              </a:rPr>
              <a:t>প্রচুর</a:t>
            </a:r>
            <a:r>
              <a:rPr lang="en-US" sz="2800" dirty="0" smtClean="0">
                <a:solidFill>
                  <a:schemeClr val="bg1"/>
                </a:solidFill>
                <a:latin typeface="NikoshBAN" panose="02000000000000000000" pitchFamily="2" charset="0"/>
                <a:cs typeface="NikoshBAN" panose="02000000000000000000" pitchFamily="2" charset="0"/>
              </a:rPr>
              <a:t> </a:t>
            </a:r>
            <a:r>
              <a:rPr lang="en-US" sz="2000" dirty="0" err="1" smtClean="0">
                <a:solidFill>
                  <a:schemeClr val="bg1"/>
                </a:solidFill>
              </a:rPr>
              <a:t>গন্ডার</a:t>
            </a:r>
            <a:r>
              <a:rPr lang="en-US" sz="2000" dirty="0" smtClean="0">
                <a:solidFill>
                  <a:schemeClr val="bg1"/>
                </a:solidFill>
              </a:rPr>
              <a:t> </a:t>
            </a:r>
            <a:r>
              <a:rPr lang="en-US" sz="2000" dirty="0" err="1" smtClean="0">
                <a:solidFill>
                  <a:schemeClr val="bg1"/>
                </a:solidFill>
              </a:rPr>
              <a:t>ছিল</a:t>
            </a:r>
            <a:r>
              <a:rPr lang="en-US" sz="2000" dirty="0" smtClean="0">
                <a:solidFill>
                  <a:schemeClr val="bg1"/>
                </a:solidFill>
              </a:rPr>
              <a:t> ,</a:t>
            </a:r>
            <a:r>
              <a:rPr lang="en-US" sz="2000" dirty="0" err="1" smtClean="0">
                <a:solidFill>
                  <a:schemeClr val="bg1"/>
                </a:solidFill>
              </a:rPr>
              <a:t>ছিল</a:t>
            </a:r>
            <a:r>
              <a:rPr lang="en-US" sz="2000" dirty="0" smtClean="0">
                <a:solidFill>
                  <a:schemeClr val="bg1"/>
                </a:solidFill>
              </a:rPr>
              <a:t> </a:t>
            </a:r>
            <a:r>
              <a:rPr lang="en-US" sz="2000" dirty="0" err="1" smtClean="0">
                <a:solidFill>
                  <a:schemeClr val="bg1"/>
                </a:solidFill>
              </a:rPr>
              <a:t>হাতি,ছিল</a:t>
            </a:r>
            <a:r>
              <a:rPr lang="en-US" sz="2000" dirty="0" smtClean="0">
                <a:solidFill>
                  <a:schemeClr val="bg1"/>
                </a:solidFill>
              </a:rPr>
              <a:t> </a:t>
            </a:r>
            <a:r>
              <a:rPr lang="en-US" sz="2000" dirty="0" err="1" smtClean="0">
                <a:solidFill>
                  <a:schemeClr val="bg1"/>
                </a:solidFill>
              </a:rPr>
              <a:t>বুনো</a:t>
            </a:r>
            <a:r>
              <a:rPr lang="en-US" sz="2000" dirty="0" smtClean="0">
                <a:solidFill>
                  <a:schemeClr val="bg1"/>
                </a:solidFill>
              </a:rPr>
              <a:t> </a:t>
            </a:r>
            <a:r>
              <a:rPr lang="en-US" sz="2000" dirty="0" err="1" smtClean="0">
                <a:solidFill>
                  <a:schemeClr val="bg1"/>
                </a:solidFill>
              </a:rPr>
              <a:t>শুয়োর</a:t>
            </a:r>
            <a:r>
              <a:rPr lang="en-US" sz="2000" dirty="0" smtClean="0">
                <a:solidFill>
                  <a:schemeClr val="bg1"/>
                </a:solidFill>
              </a:rPr>
              <a:t>।</a:t>
            </a:r>
          </a:p>
          <a:p>
            <a:r>
              <a:rPr lang="en-US" sz="2000" dirty="0" err="1" smtClean="0">
                <a:solidFill>
                  <a:schemeClr val="bg1"/>
                </a:solidFill>
              </a:rPr>
              <a:t>এখন</a:t>
            </a:r>
            <a:r>
              <a:rPr lang="en-US" sz="2000" dirty="0" smtClean="0">
                <a:solidFill>
                  <a:schemeClr val="bg1"/>
                </a:solidFill>
              </a:rPr>
              <a:t> </a:t>
            </a:r>
            <a:r>
              <a:rPr lang="en-US" sz="2000" dirty="0" err="1" smtClean="0">
                <a:solidFill>
                  <a:schemeClr val="bg1"/>
                </a:solidFill>
              </a:rPr>
              <a:t>এসব</a:t>
            </a:r>
            <a:r>
              <a:rPr lang="en-US" sz="2000" dirty="0" smtClean="0">
                <a:solidFill>
                  <a:schemeClr val="bg1"/>
                </a:solidFill>
              </a:rPr>
              <a:t> </a:t>
            </a:r>
            <a:r>
              <a:rPr lang="en-US" sz="2000" dirty="0" err="1" smtClean="0">
                <a:solidFill>
                  <a:schemeClr val="bg1"/>
                </a:solidFill>
              </a:rPr>
              <a:t>প্রাণী</a:t>
            </a:r>
            <a:r>
              <a:rPr lang="en-US" sz="2000" dirty="0" smtClean="0">
                <a:solidFill>
                  <a:schemeClr val="bg1"/>
                </a:solidFill>
              </a:rPr>
              <a:t> </a:t>
            </a:r>
            <a:r>
              <a:rPr lang="en-US" sz="2000" dirty="0" err="1" smtClean="0">
                <a:solidFill>
                  <a:schemeClr val="bg1"/>
                </a:solidFill>
              </a:rPr>
              <a:t>আর</a:t>
            </a:r>
            <a:r>
              <a:rPr lang="en-US" sz="2000" dirty="0" smtClean="0">
                <a:solidFill>
                  <a:schemeClr val="bg1"/>
                </a:solidFill>
              </a:rPr>
              <a:t> </a:t>
            </a:r>
            <a:r>
              <a:rPr lang="en-US" sz="2000" dirty="0" err="1" smtClean="0">
                <a:solidFill>
                  <a:schemeClr val="bg1"/>
                </a:solidFill>
              </a:rPr>
              <a:t>নেই</a:t>
            </a:r>
            <a:r>
              <a:rPr lang="en-US" sz="2000" dirty="0" smtClean="0">
                <a:solidFill>
                  <a:schemeClr val="bg1"/>
                </a:solidFill>
              </a:rPr>
              <a:t> ।</a:t>
            </a:r>
            <a:r>
              <a:rPr lang="en-US" sz="2000" dirty="0" err="1" smtClean="0">
                <a:solidFill>
                  <a:schemeClr val="bg1"/>
                </a:solidFill>
              </a:rPr>
              <a:t>তবে</a:t>
            </a:r>
            <a:r>
              <a:rPr lang="en-US" sz="2000" dirty="0" smtClean="0">
                <a:solidFill>
                  <a:schemeClr val="bg1"/>
                </a:solidFill>
              </a:rPr>
              <a:t> </a:t>
            </a:r>
            <a:r>
              <a:rPr lang="en-US" sz="2000" dirty="0" err="1" smtClean="0">
                <a:solidFill>
                  <a:schemeClr val="bg1"/>
                </a:solidFill>
              </a:rPr>
              <a:t>দেশের</a:t>
            </a:r>
            <a:r>
              <a:rPr lang="en-US" sz="2000" dirty="0" smtClean="0">
                <a:solidFill>
                  <a:schemeClr val="bg1"/>
                </a:solidFill>
              </a:rPr>
              <a:t> </a:t>
            </a:r>
            <a:r>
              <a:rPr lang="en-US" sz="2000" dirty="0" err="1" smtClean="0">
                <a:solidFill>
                  <a:schemeClr val="bg1"/>
                </a:solidFill>
              </a:rPr>
              <a:t>রাঙামাটি</a:t>
            </a:r>
            <a:r>
              <a:rPr lang="en-US" sz="2000" dirty="0" smtClean="0">
                <a:solidFill>
                  <a:schemeClr val="bg1"/>
                </a:solidFill>
              </a:rPr>
              <a:t> </a:t>
            </a:r>
            <a:r>
              <a:rPr lang="en-US" sz="2000" dirty="0" err="1" smtClean="0">
                <a:solidFill>
                  <a:schemeClr val="bg1"/>
                </a:solidFill>
              </a:rPr>
              <a:t>আর</a:t>
            </a:r>
            <a:r>
              <a:rPr lang="en-US" sz="2000" dirty="0" smtClean="0">
                <a:solidFill>
                  <a:schemeClr val="bg1"/>
                </a:solidFill>
              </a:rPr>
              <a:t> </a:t>
            </a:r>
            <a:r>
              <a:rPr lang="en-US" sz="2000" dirty="0" err="1" smtClean="0">
                <a:solidFill>
                  <a:schemeClr val="bg1"/>
                </a:solidFill>
              </a:rPr>
              <a:t>বান্দরবনের</a:t>
            </a:r>
            <a:r>
              <a:rPr lang="en-US" sz="2000" dirty="0" smtClean="0">
                <a:solidFill>
                  <a:schemeClr val="bg1"/>
                </a:solidFill>
              </a:rPr>
              <a:t> </a:t>
            </a:r>
            <a:r>
              <a:rPr lang="en-US" sz="2000" dirty="0" err="1" smtClean="0">
                <a:solidFill>
                  <a:schemeClr val="bg1"/>
                </a:solidFill>
              </a:rPr>
              <a:t>জঙ্গলে</a:t>
            </a:r>
            <a:r>
              <a:rPr lang="en-US" sz="2000" dirty="0" smtClean="0">
                <a:solidFill>
                  <a:schemeClr val="bg1"/>
                </a:solidFill>
              </a:rPr>
              <a:t> </a:t>
            </a:r>
            <a:r>
              <a:rPr lang="en-US" sz="2000" dirty="0" err="1" smtClean="0">
                <a:solidFill>
                  <a:schemeClr val="bg1"/>
                </a:solidFill>
              </a:rPr>
              <a:t>হাতি</a:t>
            </a:r>
            <a:r>
              <a:rPr lang="en-US" sz="2000" dirty="0" smtClean="0">
                <a:solidFill>
                  <a:schemeClr val="bg1"/>
                </a:solidFill>
              </a:rPr>
              <a:t> </a:t>
            </a:r>
            <a:r>
              <a:rPr lang="en-US" sz="2000" dirty="0" err="1" smtClean="0">
                <a:solidFill>
                  <a:schemeClr val="bg1"/>
                </a:solidFill>
              </a:rPr>
              <a:t>দেখতে</a:t>
            </a:r>
            <a:r>
              <a:rPr lang="en-US" sz="2000" dirty="0" smtClean="0">
                <a:solidFill>
                  <a:schemeClr val="bg1"/>
                </a:solidFill>
              </a:rPr>
              <a:t> </a:t>
            </a:r>
            <a:r>
              <a:rPr lang="en-US" sz="2000" dirty="0" err="1" smtClean="0">
                <a:solidFill>
                  <a:schemeClr val="bg1"/>
                </a:solidFill>
              </a:rPr>
              <a:t>পাওয়া</a:t>
            </a:r>
            <a:r>
              <a:rPr lang="en-US" sz="2000" dirty="0" smtClean="0">
                <a:solidFill>
                  <a:schemeClr val="bg1"/>
                </a:solidFill>
              </a:rPr>
              <a:t> </a:t>
            </a:r>
            <a:r>
              <a:rPr lang="en-US" sz="2000" dirty="0" err="1" smtClean="0">
                <a:solidFill>
                  <a:schemeClr val="bg1"/>
                </a:solidFill>
              </a:rPr>
              <a:t>যায়</a:t>
            </a:r>
            <a:r>
              <a:rPr lang="en-US" sz="2000" dirty="0" smtClean="0">
                <a:solidFill>
                  <a:schemeClr val="bg1"/>
                </a:solidFill>
              </a:rPr>
              <a:t> ।</a:t>
            </a:r>
            <a:endParaRPr lang="en-US" sz="32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361" y="0"/>
            <a:ext cx="5117866" cy="209384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1774" y="0"/>
            <a:ext cx="5108713" cy="2093844"/>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69704" y="2339009"/>
            <a:ext cx="5049078" cy="2040835"/>
          </a:xfrm>
          <a:prstGeom prst="rect">
            <a:avLst/>
          </a:prstGeom>
        </p:spPr>
      </p:pic>
      <p:sp>
        <p:nvSpPr>
          <p:cNvPr id="8" name="Flowchart: Terminator 7"/>
          <p:cNvSpPr/>
          <p:nvPr/>
        </p:nvSpPr>
        <p:spPr>
          <a:xfrm>
            <a:off x="337930" y="2206171"/>
            <a:ext cx="2144013" cy="595086"/>
          </a:xfrm>
          <a:prstGeom prst="flowChartTerminator">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32361" y="2198914"/>
            <a:ext cx="1582057" cy="646331"/>
          </a:xfrm>
          <a:prstGeom prst="rect">
            <a:avLst/>
          </a:prstGeom>
          <a:noFill/>
        </p:spPr>
        <p:txBody>
          <a:bodyPr wrap="square" rtlCol="0">
            <a:spAutoFit/>
          </a:bodyPr>
          <a:lstStyle/>
          <a:p>
            <a:r>
              <a:rPr lang="bn-IN" sz="3600" dirty="0" smtClean="0">
                <a:solidFill>
                  <a:srgbClr val="FFFF00"/>
                </a:solidFill>
                <a:latin typeface="NikoshBAN" panose="02000000000000000000" pitchFamily="2" charset="0"/>
                <a:cs typeface="NikoshBAN" panose="02000000000000000000" pitchFamily="2" charset="0"/>
              </a:rPr>
              <a:t>গন্ডার</a:t>
            </a:r>
            <a:endParaRPr lang="en-US" sz="3600" dirty="0">
              <a:solidFill>
                <a:srgbClr val="FFFF00"/>
              </a:solidFill>
              <a:latin typeface="NikoshBAN" panose="02000000000000000000" pitchFamily="2" charset="0"/>
              <a:cs typeface="NikoshBAN" panose="02000000000000000000" pitchFamily="2" charset="0"/>
            </a:endParaRPr>
          </a:p>
        </p:txBody>
      </p:sp>
      <p:sp>
        <p:nvSpPr>
          <p:cNvPr id="10" name="Flowchart: Terminator 9"/>
          <p:cNvSpPr/>
          <p:nvPr/>
        </p:nvSpPr>
        <p:spPr>
          <a:xfrm>
            <a:off x="8674178" y="2198914"/>
            <a:ext cx="2888343" cy="707413"/>
          </a:xfrm>
          <a:prstGeom prst="flowChartTerminator">
            <a:avLst/>
          </a:prstGeom>
          <a:blipFill>
            <a:blip r:embed="rId7"/>
            <a:tile tx="0" ty="0" sx="100000" sy="100000" flip="none" algn="tl"/>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216887" y="2229691"/>
            <a:ext cx="2133600" cy="584775"/>
          </a:xfrm>
          <a:prstGeom prst="rect">
            <a:avLst/>
          </a:prstGeom>
          <a:noFill/>
        </p:spPr>
        <p:txBody>
          <a:bodyPr wrap="square" rtlCol="0">
            <a:spAutoFit/>
          </a:bodyPr>
          <a:lstStyle/>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বুনো শুয়োর</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12" name="Left Arrow 11"/>
          <p:cNvSpPr/>
          <p:nvPr/>
        </p:nvSpPr>
        <p:spPr>
          <a:xfrm>
            <a:off x="7982857" y="3059631"/>
            <a:ext cx="1452691" cy="1041559"/>
          </a:xfrm>
          <a:prstGeom prst="leftArrow">
            <a:avLst/>
          </a:prstGeom>
          <a:blipFill>
            <a:blip r:embed="rId8"/>
            <a:tile tx="0" ty="0" sx="100000" sy="100000" flip="none" algn="tl"/>
          </a:blip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8273458" y="3302859"/>
            <a:ext cx="1133377" cy="584775"/>
          </a:xfrm>
          <a:prstGeom prst="rect">
            <a:avLst/>
          </a:prstGeom>
          <a:noFill/>
          <a:ln w="28575">
            <a:noFill/>
          </a:ln>
        </p:spPr>
        <p:txBody>
          <a:bodyPr wrap="square" rtlCol="0">
            <a:spAutoFit/>
          </a:bodyPr>
          <a:lstStyle/>
          <a:p>
            <a:r>
              <a:rPr lang="bn-IN" sz="3200" dirty="0" smtClean="0">
                <a:solidFill>
                  <a:schemeClr val="tx1">
                    <a:lumMod val="95000"/>
                    <a:lumOff val="5000"/>
                  </a:schemeClr>
                </a:solidFill>
                <a:latin typeface="NikoshBAN" panose="02000000000000000000" pitchFamily="2" charset="0"/>
                <a:cs typeface="NikoshBAN" panose="02000000000000000000" pitchFamily="2" charset="0"/>
              </a:rPr>
              <a:t>হাতি</a:t>
            </a:r>
            <a:endParaRPr lang="en-US" sz="3200" dirty="0">
              <a:solidFill>
                <a:schemeClr val="tx1">
                  <a:lumMod val="95000"/>
                  <a:lumOff val="5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6415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fltVal val="0"/>
                                          </p:val>
                                        </p:tav>
                                        <p:tav tm="100000">
                                          <p:val>
                                            <p:strVal val="#ppt_w"/>
                                          </p:val>
                                        </p:tav>
                                      </p:tavLst>
                                    </p:anim>
                                    <p:anim calcmode="lin" valueType="num">
                                      <p:cBhvr>
                                        <p:cTn id="22" dur="1000" fill="hold"/>
                                        <p:tgtEl>
                                          <p:spTgt spid="6"/>
                                        </p:tgtEl>
                                        <p:attrNameLst>
                                          <p:attrName>ppt_h</p:attrName>
                                        </p:attrNameLst>
                                      </p:cBhvr>
                                      <p:tavLst>
                                        <p:tav tm="0">
                                          <p:val>
                                            <p:fltVal val="0"/>
                                          </p:val>
                                        </p:tav>
                                        <p:tav tm="100000">
                                          <p:val>
                                            <p:strVal val="#ppt_h"/>
                                          </p:val>
                                        </p:tav>
                                      </p:tavLst>
                                    </p:anim>
                                    <p:anim calcmode="lin" valueType="num">
                                      <p:cBhvr>
                                        <p:cTn id="23" dur="1000" fill="hold"/>
                                        <p:tgtEl>
                                          <p:spTgt spid="6"/>
                                        </p:tgtEl>
                                        <p:attrNameLst>
                                          <p:attrName>style.rotation</p:attrName>
                                        </p:attrNameLst>
                                      </p:cBhvr>
                                      <p:tavLst>
                                        <p:tav tm="0">
                                          <p:val>
                                            <p:fltVal val="90"/>
                                          </p:val>
                                        </p:tav>
                                        <p:tav tm="100000">
                                          <p:val>
                                            <p:fltVal val="0"/>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anim calcmode="lin" valueType="num">
                                      <p:cBhvr>
                                        <p:cTn id="31" dur="1000" fill="hold"/>
                                        <p:tgtEl>
                                          <p:spTgt spid="8"/>
                                        </p:tgtEl>
                                        <p:attrNameLst>
                                          <p:attrName>style.rotation</p:attrName>
                                        </p:attrNameLst>
                                      </p:cBhvr>
                                      <p:tavLst>
                                        <p:tav tm="0">
                                          <p:val>
                                            <p:fltVal val="90"/>
                                          </p:val>
                                        </p:tav>
                                        <p:tav tm="100000">
                                          <p:val>
                                            <p:fltVal val="0"/>
                                          </p:val>
                                        </p:tav>
                                      </p:tavLst>
                                    </p:anim>
                                    <p:animEffect transition="in" filter="fade">
                                      <p:cBhvr>
                                        <p:cTn id="32" dur="10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 calcmode="lin" valueType="num">
                                      <p:cBhvr>
                                        <p:cTn id="39" dur="500" fill="hold"/>
                                        <p:tgtEl>
                                          <p:spTgt spid="9"/>
                                        </p:tgtEl>
                                        <p:attrNameLst>
                                          <p:attrName>style.rotation</p:attrName>
                                        </p:attrNameLst>
                                      </p:cBhvr>
                                      <p:tavLst>
                                        <p:tav tm="0">
                                          <p:val>
                                            <p:fltVal val="360"/>
                                          </p:val>
                                        </p:tav>
                                        <p:tav tm="100000">
                                          <p:val>
                                            <p:fltVal val="0"/>
                                          </p:val>
                                        </p:tav>
                                      </p:tavLst>
                                    </p:anim>
                                    <p:animEffect transition="in" filter="fade">
                                      <p:cBhvr>
                                        <p:cTn id="40" dur="5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ppt_w</p:attrName>
                                        </p:attrNameLst>
                                      </p:cBhvr>
                                      <p:tavLst>
                                        <p:tav tm="0">
                                          <p:val>
                                            <p:fltVal val="0"/>
                                          </p:val>
                                        </p:tav>
                                        <p:tav tm="100000">
                                          <p:val>
                                            <p:strVal val="#ppt_w"/>
                                          </p:val>
                                        </p:tav>
                                      </p:tavLst>
                                    </p:anim>
                                    <p:anim calcmode="lin" valueType="num">
                                      <p:cBhvr>
                                        <p:cTn id="46" dur="1000" fill="hold"/>
                                        <p:tgtEl>
                                          <p:spTgt spid="10"/>
                                        </p:tgtEl>
                                        <p:attrNameLst>
                                          <p:attrName>ppt_h</p:attrName>
                                        </p:attrNameLst>
                                      </p:cBhvr>
                                      <p:tavLst>
                                        <p:tav tm="0">
                                          <p:val>
                                            <p:fltVal val="0"/>
                                          </p:val>
                                        </p:tav>
                                        <p:tav tm="100000">
                                          <p:val>
                                            <p:strVal val="#ppt_h"/>
                                          </p:val>
                                        </p:tav>
                                      </p:tavLst>
                                    </p:anim>
                                    <p:anim calcmode="lin" valueType="num">
                                      <p:cBhvr>
                                        <p:cTn id="47" dur="1000" fill="hold"/>
                                        <p:tgtEl>
                                          <p:spTgt spid="10"/>
                                        </p:tgtEl>
                                        <p:attrNameLst>
                                          <p:attrName>style.rotation</p:attrName>
                                        </p:attrNameLst>
                                      </p:cBhvr>
                                      <p:tavLst>
                                        <p:tav tm="0">
                                          <p:val>
                                            <p:fltVal val="90"/>
                                          </p:val>
                                        </p:tav>
                                        <p:tav tm="100000">
                                          <p:val>
                                            <p:fltVal val="0"/>
                                          </p:val>
                                        </p:tav>
                                      </p:tavLst>
                                    </p:anim>
                                    <p:animEffect transition="in" filter="fade">
                                      <p:cBhvr>
                                        <p:cTn id="48" dur="10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grpId="0" nodeType="clickEffect">
                                  <p:stCondLst>
                                    <p:cond delay="0"/>
                                  </p:stCondLst>
                                  <p:childTnLst>
                                    <p:set>
                                      <p:cBhvr>
                                        <p:cTn id="73" dur="1" fill="hold">
                                          <p:stCondLst>
                                            <p:cond delay="0"/>
                                          </p:stCondLst>
                                        </p:cTn>
                                        <p:tgtEl>
                                          <p:spTgt spid="2"/>
                                        </p:tgtEl>
                                        <p:attrNameLst>
                                          <p:attrName>style.visibility</p:attrName>
                                        </p:attrNameLst>
                                      </p:cBhvr>
                                      <p:to>
                                        <p:strVal val="visible"/>
                                      </p:to>
                                    </p:set>
                                    <p:anim calcmode="lin" valueType="num">
                                      <p:cBhvr>
                                        <p:cTn id="74" dur="1000" fill="hold"/>
                                        <p:tgtEl>
                                          <p:spTgt spid="2"/>
                                        </p:tgtEl>
                                        <p:attrNameLst>
                                          <p:attrName>ppt_w</p:attrName>
                                        </p:attrNameLst>
                                      </p:cBhvr>
                                      <p:tavLst>
                                        <p:tav tm="0">
                                          <p:val>
                                            <p:fltVal val="0"/>
                                          </p:val>
                                        </p:tav>
                                        <p:tav tm="100000">
                                          <p:val>
                                            <p:strVal val="#ppt_w"/>
                                          </p:val>
                                        </p:tav>
                                      </p:tavLst>
                                    </p:anim>
                                    <p:anim calcmode="lin" valueType="num">
                                      <p:cBhvr>
                                        <p:cTn id="75" dur="1000" fill="hold"/>
                                        <p:tgtEl>
                                          <p:spTgt spid="2"/>
                                        </p:tgtEl>
                                        <p:attrNameLst>
                                          <p:attrName>ppt_h</p:attrName>
                                        </p:attrNameLst>
                                      </p:cBhvr>
                                      <p:tavLst>
                                        <p:tav tm="0">
                                          <p:val>
                                            <p:fltVal val="0"/>
                                          </p:val>
                                        </p:tav>
                                        <p:tav tm="100000">
                                          <p:val>
                                            <p:strVal val="#ppt_h"/>
                                          </p:val>
                                        </p:tav>
                                      </p:tavLst>
                                    </p:anim>
                                    <p:anim calcmode="lin" valueType="num">
                                      <p:cBhvr>
                                        <p:cTn id="76" dur="1000" fill="hold"/>
                                        <p:tgtEl>
                                          <p:spTgt spid="2"/>
                                        </p:tgtEl>
                                        <p:attrNameLst>
                                          <p:attrName>style.rotation</p:attrName>
                                        </p:attrNameLst>
                                      </p:cBhvr>
                                      <p:tavLst>
                                        <p:tav tm="0">
                                          <p:val>
                                            <p:fltVal val="90"/>
                                          </p:val>
                                        </p:tav>
                                        <p:tav tm="100000">
                                          <p:val>
                                            <p:fltVal val="0"/>
                                          </p:val>
                                        </p:tav>
                                      </p:tavLst>
                                    </p:anim>
                                    <p:animEffect transition="in" filter="fade">
                                      <p:cBhvr>
                                        <p:cTn id="77" dur="1000"/>
                                        <p:tgtEl>
                                          <p:spTgt spid="2"/>
                                        </p:tgtEl>
                                      </p:cBhvr>
                                    </p:animEffect>
                                  </p:childTnLst>
                                </p:cTn>
                              </p:par>
                            </p:childTnLst>
                          </p:cTn>
                        </p:par>
                      </p:childTnLst>
                    </p:cTn>
                  </p:par>
                  <p:par>
                    <p:cTn id="78" fill="hold">
                      <p:stCondLst>
                        <p:cond delay="indefinite"/>
                      </p:stCondLst>
                      <p:childTnLst>
                        <p:par>
                          <p:cTn id="79" fill="hold">
                            <p:stCondLst>
                              <p:cond delay="0"/>
                            </p:stCondLst>
                            <p:childTnLst>
                              <p:par>
                                <p:cTn id="80" presetID="52" presetClass="entr" presetSubtype="0" fill="hold" grpId="0" nodeType="clickEffect">
                                  <p:stCondLst>
                                    <p:cond delay="0"/>
                                  </p:stCondLst>
                                  <p:childTnLst>
                                    <p:set>
                                      <p:cBhvr>
                                        <p:cTn id="81" dur="1" fill="hold">
                                          <p:stCondLst>
                                            <p:cond delay="0"/>
                                          </p:stCondLst>
                                        </p:cTn>
                                        <p:tgtEl>
                                          <p:spTgt spid="3"/>
                                        </p:tgtEl>
                                        <p:attrNameLst>
                                          <p:attrName>style.visibility</p:attrName>
                                        </p:attrNameLst>
                                      </p:cBhvr>
                                      <p:to>
                                        <p:strVal val="visible"/>
                                      </p:to>
                                    </p:set>
                                    <p:animScale>
                                      <p:cBhvr>
                                        <p:cTn id="82"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3" dur="1000" decel="50000" fill="hold">
                                          <p:stCondLst>
                                            <p:cond delay="0"/>
                                          </p:stCondLst>
                                        </p:cTn>
                                        <p:tgtEl>
                                          <p:spTgt spid="3"/>
                                        </p:tgtEl>
                                        <p:attrNameLst>
                                          <p:attrName>ppt_x</p:attrName>
                                          <p:attrName>ppt_y</p:attrName>
                                        </p:attrNameLst>
                                      </p:cBhvr>
                                    </p:animMotion>
                                    <p:animEffect transition="in" filter="fade">
                                      <p:cBhvr>
                                        <p:cTn id="8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animBg="1"/>
      <p:bldP spid="9" grpId="0"/>
      <p:bldP spid="10" grpId="0" animBg="1"/>
      <p:bldP spid="11"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a:xfrm>
            <a:off x="2597426" y="0"/>
            <a:ext cx="6374296" cy="1285461"/>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346174" y="454464"/>
            <a:ext cx="4876800" cy="830997"/>
          </a:xfrm>
          <a:prstGeom prst="rect">
            <a:avLst/>
          </a:prstGeom>
          <a:noFill/>
        </p:spPr>
        <p:txBody>
          <a:bodyPr wrap="square" rtlCol="0">
            <a:spAutoFit/>
          </a:bodyPr>
          <a:lstStyle/>
          <a:p>
            <a:r>
              <a:rPr lang="en-US" sz="4800" dirty="0" err="1" smtClean="0">
                <a:solidFill>
                  <a:srgbClr val="FFC000"/>
                </a:solidFill>
                <a:latin typeface="NikoshBAN" panose="02000000000000000000" pitchFamily="2" charset="0"/>
                <a:cs typeface="NikoshBAN" panose="02000000000000000000" pitchFamily="2" charset="0"/>
              </a:rPr>
              <a:t>শি</a:t>
            </a:r>
            <a:r>
              <a:rPr lang="bn-IN" sz="4800" dirty="0" smtClean="0">
                <a:solidFill>
                  <a:srgbClr val="FFC000"/>
                </a:solidFill>
                <a:latin typeface="NikoshBAN" panose="02000000000000000000" pitchFamily="2" charset="0"/>
                <a:cs typeface="NikoshBAN" panose="02000000000000000000" pitchFamily="2" charset="0"/>
              </a:rPr>
              <a:t>ক্ষকের সরব পাঠ</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4574" y="1464779"/>
            <a:ext cx="7620000" cy="3822838"/>
          </a:xfrm>
          <a:prstGeom prst="rect">
            <a:avLst/>
          </a:prstGeom>
        </p:spPr>
      </p:pic>
      <p:sp>
        <p:nvSpPr>
          <p:cNvPr id="5" name="Flowchart: Sequential Access Storage 4"/>
          <p:cNvSpPr/>
          <p:nvPr/>
        </p:nvSpPr>
        <p:spPr>
          <a:xfrm>
            <a:off x="1802296" y="5406887"/>
            <a:ext cx="8878956" cy="1338470"/>
          </a:xfrm>
          <a:prstGeom prst="flowChartMagneticTap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941983" y="5706790"/>
            <a:ext cx="7606747" cy="954107"/>
          </a:xfrm>
          <a:prstGeom prst="rect">
            <a:avLst/>
          </a:prstGeom>
          <a:noFill/>
        </p:spPr>
        <p:txBody>
          <a:bodyPr wrap="square" rtlCol="0">
            <a:spAutoFit/>
          </a:bodyPr>
          <a:lstStyle/>
          <a:p>
            <a:r>
              <a:rPr lang="bn-IN" sz="2800" dirty="0" smtClean="0">
                <a:solidFill>
                  <a:srgbClr val="FFFF00"/>
                </a:solidFill>
                <a:latin typeface="NikoshBAN" panose="02000000000000000000" pitchFamily="2" charset="0"/>
                <a:cs typeface="NikoshBAN" panose="02000000000000000000" pitchFamily="2" charset="0"/>
              </a:rPr>
              <a:t>তোমরা বইয়ের </a:t>
            </a:r>
            <a:r>
              <a:rPr lang="bn-IN" sz="2800" smtClean="0">
                <a:solidFill>
                  <a:srgbClr val="FFFF00"/>
                </a:solidFill>
                <a:latin typeface="NikoshBAN" panose="02000000000000000000" pitchFamily="2" charset="0"/>
                <a:cs typeface="NikoshBAN" panose="02000000000000000000" pitchFamily="2" charset="0"/>
              </a:rPr>
              <a:t>১০ পৃষ্ঠা </a:t>
            </a:r>
            <a:r>
              <a:rPr lang="bn-IN" sz="2800" dirty="0" smtClean="0">
                <a:solidFill>
                  <a:srgbClr val="FFFF00"/>
                </a:solidFill>
                <a:latin typeface="NikoshBAN" panose="02000000000000000000" pitchFamily="2" charset="0"/>
                <a:cs typeface="NikoshBAN" panose="02000000000000000000" pitchFamily="2" charset="0"/>
              </a:rPr>
              <a:t>খোল ,আমি পড়ব তোমরা আঙ্গুল দিয়ে মিলিয়ে নিবে ।</a:t>
            </a:r>
            <a:endParaRPr lang="en-US" sz="28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77562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3"/>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0.70"/>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childTnLst>
                          </p:cTn>
                        </p:par>
                      </p:childTnLst>
                    </p:cTn>
                  </p:par>
                  <p:par>
                    <p:cTn id="32" fill="hold">
                      <p:stCondLst>
                        <p:cond delay="indefinite"/>
                      </p:stCondLst>
                      <p:childTnLst>
                        <p:par>
                          <p:cTn id="33" fill="hold">
                            <p:stCondLst>
                              <p:cond delay="0"/>
                            </p:stCondLst>
                            <p:childTnLst>
                              <p:par>
                                <p:cTn id="34" presetID="47" presetClass="entr" presetSubtype="0"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1000"/>
                                        <p:tgtEl>
                                          <p:spTgt spid="6"/>
                                        </p:tgtEl>
                                      </p:cBhvr>
                                    </p:animEffect>
                                    <p:anim calcmode="lin" valueType="num">
                                      <p:cBhvr>
                                        <p:cTn id="37" dur="1000" fill="hold"/>
                                        <p:tgtEl>
                                          <p:spTgt spid="6"/>
                                        </p:tgtEl>
                                        <p:attrNameLst>
                                          <p:attrName>ppt_x</p:attrName>
                                        </p:attrNameLst>
                                      </p:cBhvr>
                                      <p:tavLst>
                                        <p:tav tm="0">
                                          <p:val>
                                            <p:strVal val="#ppt_x"/>
                                          </p:val>
                                        </p:tav>
                                        <p:tav tm="100000">
                                          <p:val>
                                            <p:strVal val="#ppt_x"/>
                                          </p:val>
                                        </p:tav>
                                      </p:tavLst>
                                    </p:anim>
                                    <p:anim calcmode="lin" valueType="num">
                                      <p:cBhvr>
                                        <p:cTn id="3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animBg="1"/>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 Diagonal Corner Rectangle 1"/>
          <p:cNvSpPr/>
          <p:nvPr/>
        </p:nvSpPr>
        <p:spPr>
          <a:xfrm>
            <a:off x="2531165" y="0"/>
            <a:ext cx="5963478" cy="1020417"/>
          </a:xfrm>
          <a:prstGeom prst="round2DiagRect">
            <a:avLst/>
          </a:prstGeom>
          <a:blipFill>
            <a:blip r:embed="rId2"/>
            <a:tile tx="0" ty="0" sx="100000" sy="100000" flip="none" algn="tl"/>
          </a:blip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061252" y="145774"/>
            <a:ext cx="5932436" cy="923330"/>
          </a:xfrm>
          <a:prstGeom prst="rect">
            <a:avLst/>
          </a:prstGeom>
          <a:noFill/>
        </p:spPr>
        <p:txBody>
          <a:bodyPr wrap="square" rtlCol="0">
            <a:spAutoFit/>
          </a:bodyPr>
          <a:lstStyle/>
          <a:p>
            <a:r>
              <a:rPr lang="bn-IN" sz="4000" dirty="0" smtClean="0">
                <a:solidFill>
                  <a:srgbClr val="FFFF00"/>
                </a:solidFill>
              </a:rPr>
              <a:t>ছাত্র </a:t>
            </a:r>
            <a:r>
              <a:rPr lang="bn-IN" sz="5400" dirty="0" smtClean="0">
                <a:solidFill>
                  <a:srgbClr val="FFFF00"/>
                </a:solidFill>
                <a:latin typeface="NikoshBAN" panose="02000000000000000000" pitchFamily="2" charset="0"/>
                <a:cs typeface="NikoshBAN" panose="02000000000000000000" pitchFamily="2" charset="0"/>
              </a:rPr>
              <a:t>ছা</a:t>
            </a:r>
            <a:r>
              <a:rPr lang="bn-IN" sz="4000" dirty="0" smtClean="0">
                <a:solidFill>
                  <a:srgbClr val="FFFF00"/>
                </a:solidFill>
              </a:rPr>
              <a:t>ত্রীদের নিরব পাঠ</a:t>
            </a:r>
            <a:endParaRPr lang="en-US" sz="4000" dirty="0">
              <a:solidFill>
                <a:srgbClr val="FFFF00"/>
              </a:solidFill>
            </a:endParaRPr>
          </a:p>
        </p:txBody>
      </p:sp>
      <p:sp>
        <p:nvSpPr>
          <p:cNvPr id="4" name="Flowchart: Preparation 3"/>
          <p:cNvSpPr/>
          <p:nvPr/>
        </p:nvSpPr>
        <p:spPr>
          <a:xfrm>
            <a:off x="1430508" y="5199964"/>
            <a:ext cx="8799444" cy="1219200"/>
          </a:xfrm>
          <a:prstGeom prst="flowChartPreparation">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77099" y="5486398"/>
            <a:ext cx="5870713" cy="646331"/>
          </a:xfrm>
          <a:prstGeom prst="rect">
            <a:avLst/>
          </a:prstGeom>
          <a:noFill/>
        </p:spPr>
        <p:txBody>
          <a:bodyPr wrap="square" rtlCol="0">
            <a:spAutoFit/>
          </a:bodyPr>
          <a:lstStyle/>
          <a:p>
            <a:r>
              <a:rPr lang="bn-IN" sz="3600" dirty="0" smtClean="0">
                <a:solidFill>
                  <a:srgbClr val="FFFF00"/>
                </a:solidFill>
                <a:latin typeface="NikoshBAN" panose="02000000000000000000" pitchFamily="2" charset="0"/>
                <a:cs typeface="NikoshBAN" panose="02000000000000000000" pitchFamily="2" charset="0"/>
              </a:rPr>
              <a:t>তোমরা মনোযোগ সহকারে তিনবার পড়।</a:t>
            </a:r>
            <a:endParaRPr lang="en-US" sz="3600" dirty="0">
              <a:solidFill>
                <a:srgbClr val="FFFF00"/>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126" y="1288878"/>
            <a:ext cx="7654860" cy="3515670"/>
          </a:xfrm>
          <a:prstGeom prst="rect">
            <a:avLst/>
          </a:prstGeom>
        </p:spPr>
      </p:pic>
    </p:spTree>
    <p:extLst>
      <p:ext uri="{BB962C8B-B14F-4D97-AF65-F5344CB8AC3E}">
        <p14:creationId xmlns:p14="http://schemas.microsoft.com/office/powerpoint/2010/main" val="2268860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1000"/>
                                        <p:tgtEl>
                                          <p:spTgt spid="6"/>
                                        </p:tgtEl>
                                      </p:cBhvr>
                                    </p:animEffect>
                                    <p:anim calcmode="lin" valueType="num">
                                      <p:cBhvr>
                                        <p:cTn id="24" dur="1000" fill="hold"/>
                                        <p:tgtEl>
                                          <p:spTgt spid="6"/>
                                        </p:tgtEl>
                                        <p:attrNameLst>
                                          <p:attrName>ppt_x</p:attrName>
                                        </p:attrNameLst>
                                      </p:cBhvr>
                                      <p:tavLst>
                                        <p:tav tm="0">
                                          <p:val>
                                            <p:strVal val="#ppt_x"/>
                                          </p:val>
                                        </p:tav>
                                        <p:tav tm="100000">
                                          <p:val>
                                            <p:strVal val="#ppt_x"/>
                                          </p:val>
                                        </p:tav>
                                      </p:tavLst>
                                    </p:anim>
                                    <p:anim calcmode="lin" valueType="num">
                                      <p:cBhvr>
                                        <p:cTn id="2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1000" fill="hold"/>
                                        <p:tgtEl>
                                          <p:spTgt spid="4"/>
                                        </p:tgtEl>
                                        <p:attrNameLst>
                                          <p:attrName>ppt_w</p:attrName>
                                        </p:attrNameLst>
                                      </p:cBhvr>
                                      <p:tavLst>
                                        <p:tav tm="0">
                                          <p:val>
                                            <p:fltVal val="0"/>
                                          </p:val>
                                        </p:tav>
                                        <p:tav tm="100000">
                                          <p:val>
                                            <p:strVal val="#ppt_w"/>
                                          </p:val>
                                        </p:tav>
                                      </p:tavLst>
                                    </p:anim>
                                    <p:anim calcmode="lin" valueType="num">
                                      <p:cBhvr>
                                        <p:cTn id="31" dur="1000" fill="hold"/>
                                        <p:tgtEl>
                                          <p:spTgt spid="4"/>
                                        </p:tgtEl>
                                        <p:attrNameLst>
                                          <p:attrName>ppt_h</p:attrName>
                                        </p:attrNameLst>
                                      </p:cBhvr>
                                      <p:tavLst>
                                        <p:tav tm="0">
                                          <p:val>
                                            <p:fltVal val="0"/>
                                          </p:val>
                                        </p:tav>
                                        <p:tav tm="100000">
                                          <p:val>
                                            <p:strVal val="#ppt_h"/>
                                          </p:val>
                                        </p:tav>
                                      </p:tavLst>
                                    </p:anim>
                                    <p:anim calcmode="lin" valueType="num">
                                      <p:cBhvr>
                                        <p:cTn id="32" dur="1000" fill="hold"/>
                                        <p:tgtEl>
                                          <p:spTgt spid="4"/>
                                        </p:tgtEl>
                                        <p:attrNameLst>
                                          <p:attrName>style.rotation</p:attrName>
                                        </p:attrNameLst>
                                      </p:cBhvr>
                                      <p:tavLst>
                                        <p:tav tm="0">
                                          <p:val>
                                            <p:fltVal val="90"/>
                                          </p:val>
                                        </p:tav>
                                        <p:tav tm="100000">
                                          <p:val>
                                            <p:fltVal val="0"/>
                                          </p:val>
                                        </p:tav>
                                      </p:tavLst>
                                    </p:anim>
                                    <p:animEffect transition="in" filter="fade">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47" presetClass="entr" presetSubtype="0"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Terminator 3"/>
          <p:cNvSpPr/>
          <p:nvPr/>
        </p:nvSpPr>
        <p:spPr>
          <a:xfrm>
            <a:off x="3569918" y="187890"/>
            <a:ext cx="5123145" cy="1252603"/>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4622104" y="352526"/>
            <a:ext cx="3281819" cy="923330"/>
          </a:xfrm>
          <a:prstGeom prst="rect">
            <a:avLst/>
          </a:prstGeom>
          <a:noFill/>
        </p:spPr>
        <p:txBody>
          <a:bodyPr wrap="square" rtlCol="0">
            <a:spAutoFit/>
          </a:bodyPr>
          <a:lstStyle/>
          <a:p>
            <a:r>
              <a:rPr lang="bn-IN" sz="5400" dirty="0" smtClean="0">
                <a:solidFill>
                  <a:schemeClr val="bg1"/>
                </a:solidFill>
                <a:latin typeface="NikoshBAN" panose="02000000000000000000" pitchFamily="2" charset="0"/>
                <a:cs typeface="NikoshBAN" panose="02000000000000000000" pitchFamily="2" charset="0"/>
              </a:rPr>
              <a:t>দলীয় কাজ</a:t>
            </a:r>
            <a:endParaRPr lang="en-US" sz="5400" dirty="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211" y="1747120"/>
            <a:ext cx="2698707" cy="1668292"/>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8667034" y="1072070"/>
            <a:ext cx="1793909" cy="2892775"/>
          </a:xfrm>
          <a:prstGeom prst="rect">
            <a:avLst/>
          </a:prstGeom>
        </p:spPr>
      </p:pic>
      <p:sp>
        <p:nvSpPr>
          <p:cNvPr id="8" name="TextBox 7"/>
          <p:cNvSpPr txBox="1"/>
          <p:nvPr/>
        </p:nvSpPr>
        <p:spPr>
          <a:xfrm>
            <a:off x="1252603" y="2154477"/>
            <a:ext cx="1979112" cy="769441"/>
          </a:xfrm>
          <a:prstGeom prst="rect">
            <a:avLst/>
          </a:prstGeom>
          <a:noFill/>
        </p:spPr>
        <p:txBody>
          <a:bodyPr wrap="square" rtlCol="0">
            <a:spAutoFit/>
          </a:bodyPr>
          <a:lstStyle/>
          <a:p>
            <a:r>
              <a:rPr lang="bn-IN" sz="4400" dirty="0" smtClean="0">
                <a:solidFill>
                  <a:schemeClr val="bg1"/>
                </a:solidFill>
                <a:latin typeface="NikoshBAN" panose="02000000000000000000" pitchFamily="2" charset="0"/>
                <a:cs typeface="NikoshBAN" panose="02000000000000000000" pitchFamily="2" charset="0"/>
              </a:rPr>
              <a:t>সূর্যমুখি</a:t>
            </a:r>
            <a:endParaRPr lang="en-US" sz="4400" dirty="0">
              <a:solidFill>
                <a:schemeClr val="bg1"/>
              </a:solidFill>
              <a:latin typeface="NikoshBAN" panose="02000000000000000000" pitchFamily="2" charset="0"/>
              <a:cs typeface="NikoshBAN" panose="02000000000000000000" pitchFamily="2" charset="0"/>
            </a:endParaRPr>
          </a:p>
        </p:txBody>
      </p:sp>
      <p:sp>
        <p:nvSpPr>
          <p:cNvPr id="10" name="TextBox 9"/>
          <p:cNvSpPr txBox="1"/>
          <p:nvPr/>
        </p:nvSpPr>
        <p:spPr>
          <a:xfrm flipH="1">
            <a:off x="8693063" y="2246438"/>
            <a:ext cx="1377863" cy="707886"/>
          </a:xfrm>
          <a:prstGeom prst="rect">
            <a:avLst/>
          </a:prstGeom>
          <a:noFill/>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গোলাপ</a:t>
            </a:r>
            <a:endParaRPr lang="en-US" sz="4000" dirty="0">
              <a:solidFill>
                <a:schemeClr val="bg1"/>
              </a:solidFill>
              <a:latin typeface="NikoshBAN" panose="02000000000000000000" pitchFamily="2" charset="0"/>
              <a:cs typeface="NikoshBAN" panose="02000000000000000000" pitchFamily="2" charset="0"/>
            </a:endParaRPr>
          </a:p>
        </p:txBody>
      </p:sp>
      <p:sp>
        <p:nvSpPr>
          <p:cNvPr id="11" name="Rounded Rectangle 10"/>
          <p:cNvSpPr/>
          <p:nvPr/>
        </p:nvSpPr>
        <p:spPr>
          <a:xfrm>
            <a:off x="533008" y="3596422"/>
            <a:ext cx="3418302" cy="2967216"/>
          </a:xfrm>
          <a:prstGeom prst="roundRect">
            <a:avLst/>
          </a:prstGeom>
          <a:blipFill>
            <a:blip r:embed="rId5"/>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177446" y="4008329"/>
            <a:ext cx="2480153" cy="2123658"/>
          </a:xfrm>
          <a:prstGeom prst="rect">
            <a:avLst/>
          </a:prstGeom>
          <a:noFill/>
        </p:spPr>
        <p:txBody>
          <a:bodyPr wrap="square" rtlCol="0">
            <a:spAutoFit/>
          </a:bodyPr>
          <a:lstStyle/>
          <a:p>
            <a:r>
              <a:rPr lang="bn-IN" sz="4400" dirty="0" smtClean="0">
                <a:solidFill>
                  <a:srgbClr val="FFFF00"/>
                </a:solidFill>
                <a:latin typeface="NikoshBAN" panose="02000000000000000000" pitchFamily="2" charset="0"/>
                <a:cs typeface="NikoshBAN" panose="02000000000000000000" pitchFamily="2" charset="0"/>
              </a:rPr>
              <a:t>সুন্দবনের প্রানী গুলোর নাম লিখ</a:t>
            </a:r>
            <a:endParaRPr lang="en-US" sz="4400" dirty="0">
              <a:solidFill>
                <a:srgbClr val="FFFF00"/>
              </a:solidFill>
              <a:latin typeface="NikoshBAN" panose="02000000000000000000" pitchFamily="2" charset="0"/>
              <a:cs typeface="NikoshBAN" panose="02000000000000000000" pitchFamily="2" charset="0"/>
            </a:endParaRPr>
          </a:p>
        </p:txBody>
      </p:sp>
      <p:sp>
        <p:nvSpPr>
          <p:cNvPr id="14" name="Rounded Rectangle 13"/>
          <p:cNvSpPr/>
          <p:nvPr/>
        </p:nvSpPr>
        <p:spPr>
          <a:xfrm>
            <a:off x="6565900" y="520700"/>
            <a:ext cx="45719"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7903923" y="3679850"/>
            <a:ext cx="3437177" cy="2883788"/>
          </a:xfrm>
          <a:prstGeom prst="roundRect">
            <a:avLst/>
          </a:prstGeom>
          <a:blipFill>
            <a:blip r:embed="rId6"/>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8117601" y="4008329"/>
            <a:ext cx="2892775" cy="1938992"/>
          </a:xfrm>
          <a:prstGeom prst="rect">
            <a:avLst/>
          </a:prstGeom>
          <a:noFill/>
        </p:spPr>
        <p:txBody>
          <a:bodyPr wrap="square" rtlCol="0">
            <a:spAutoFit/>
          </a:bodyPr>
          <a:lstStyle/>
          <a:p>
            <a:r>
              <a:rPr lang="bn-IN" sz="4000" dirty="0" smtClean="0">
                <a:solidFill>
                  <a:schemeClr val="bg1"/>
                </a:solidFill>
                <a:latin typeface="NikoshBAN" panose="02000000000000000000" pitchFamily="2" charset="0"/>
                <a:cs typeface="NikoshBAN" panose="02000000000000000000" pitchFamily="2" charset="0"/>
              </a:rPr>
              <a:t>সুন্দরবনের বিলুপ্ত প্রানী গুলোর নাম লিখ</a:t>
            </a:r>
            <a:endParaRPr lang="en-US" sz="4000" dirty="0">
              <a:solidFill>
                <a:schemeClr val="bg1"/>
              </a:solidFill>
              <a:latin typeface="NikoshBAN" panose="02000000000000000000" pitchFamily="2" charset="0"/>
              <a:cs typeface="NikoshBAN" panose="02000000000000000000" pitchFamily="2" charset="0"/>
            </a:endParaRPr>
          </a:p>
        </p:txBody>
      </p:sp>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5075" y="1975396"/>
            <a:ext cx="1919398" cy="3971925"/>
          </a:xfrm>
          <a:prstGeom prst="rect">
            <a:avLst/>
          </a:prstGeom>
          <a:scene3d>
            <a:camera prst="isometricRightUp"/>
            <a:lightRig rig="threePt" dir="t"/>
          </a:scene3d>
        </p:spPr>
      </p:pic>
    </p:spTree>
    <p:extLst>
      <p:ext uri="{BB962C8B-B14F-4D97-AF65-F5344CB8AC3E}">
        <p14:creationId xmlns:p14="http://schemas.microsoft.com/office/powerpoint/2010/main" val="259545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 calcmode="lin" valueType="num">
                                      <p:cBhvr>
                                        <p:cTn id="17" dur="500" fill="hold"/>
                                        <p:tgtEl>
                                          <p:spTgt spid="5"/>
                                        </p:tgtEl>
                                        <p:attrNameLst>
                                          <p:attrName>style.rotation</p:attrName>
                                        </p:attrNameLst>
                                      </p:cBhvr>
                                      <p:tavLst>
                                        <p:tav tm="0">
                                          <p:val>
                                            <p:fltVal val="360"/>
                                          </p:val>
                                        </p:tav>
                                        <p:tav tm="100000">
                                          <p:val>
                                            <p:fltVal val="0"/>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style.rotation</p:attrName>
                                        </p:attrNameLst>
                                      </p:cBhvr>
                                      <p:tavLst>
                                        <p:tav tm="0">
                                          <p:val>
                                            <p:fltVal val="90"/>
                                          </p:val>
                                        </p:tav>
                                        <p:tav tm="100000">
                                          <p:val>
                                            <p:fltVal val="0"/>
                                          </p:val>
                                        </p:tav>
                                      </p:tavLst>
                                    </p:anim>
                                    <p:animEffect transition="in" filter="fade">
                                      <p:cBhvr>
                                        <p:cTn id="26" dur="10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 calcmode="lin" valueType="num">
                                      <p:cBhvr>
                                        <p:cTn id="70" dur="1000" fill="hold"/>
                                        <p:tgtEl>
                                          <p:spTgt spid="15"/>
                                        </p:tgtEl>
                                        <p:attrNameLst>
                                          <p:attrName>style.rotation</p:attrName>
                                        </p:attrNameLst>
                                      </p:cBhvr>
                                      <p:tavLst>
                                        <p:tav tm="0">
                                          <p:val>
                                            <p:fltVal val="90"/>
                                          </p:val>
                                        </p:tav>
                                        <p:tav tm="100000">
                                          <p:val>
                                            <p:fltVal val="0"/>
                                          </p:val>
                                        </p:tav>
                                      </p:tavLst>
                                    </p:anim>
                                    <p:animEffect transition="in" filter="fade">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 calcmode="lin" valueType="num">
                                      <p:cBhvr>
                                        <p:cTn id="76" dur="500" fill="hold"/>
                                        <p:tgtEl>
                                          <p:spTgt spid="16"/>
                                        </p:tgtEl>
                                        <p:attrNameLst>
                                          <p:attrName>ppt_w</p:attrName>
                                        </p:attrNameLst>
                                      </p:cBhvr>
                                      <p:tavLst>
                                        <p:tav tm="0">
                                          <p:val>
                                            <p:fltVal val="0"/>
                                          </p:val>
                                        </p:tav>
                                        <p:tav tm="100000">
                                          <p:val>
                                            <p:strVal val="#ppt_w"/>
                                          </p:val>
                                        </p:tav>
                                      </p:tavLst>
                                    </p:anim>
                                    <p:anim calcmode="lin" valueType="num">
                                      <p:cBhvr>
                                        <p:cTn id="77" dur="500" fill="hold"/>
                                        <p:tgtEl>
                                          <p:spTgt spid="16"/>
                                        </p:tgtEl>
                                        <p:attrNameLst>
                                          <p:attrName>ppt_h</p:attrName>
                                        </p:attrNameLst>
                                      </p:cBhvr>
                                      <p:tavLst>
                                        <p:tav tm="0">
                                          <p:val>
                                            <p:fltVal val="0"/>
                                          </p:val>
                                        </p:tav>
                                        <p:tav tm="100000">
                                          <p:val>
                                            <p:strVal val="#ppt_h"/>
                                          </p:val>
                                        </p:tav>
                                      </p:tavLst>
                                    </p:anim>
                                    <p:animEffect transition="in" filter="fade">
                                      <p:cBhvr>
                                        <p:cTn id="7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10" grpId="0"/>
      <p:bldP spid="11" grpId="0" animBg="1"/>
      <p:bldP spid="13" grpId="0"/>
      <p:bldP spid="15" grpId="0" animBg="1"/>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54382" y="99566"/>
            <a:ext cx="5421086" cy="1569660"/>
          </a:xfrm>
          <a:prstGeom prst="rect">
            <a:avLst/>
          </a:prstGeom>
          <a:noFill/>
        </p:spPr>
        <p:txBody>
          <a:bodyPr wrap="square" rtlCol="0">
            <a:spAutoFit/>
          </a:bodyPr>
          <a:lstStyle/>
          <a:p>
            <a:r>
              <a:rPr lang="bn-IN" sz="9600" dirty="0" smtClean="0"/>
              <a:t>মূল্যায়ন</a:t>
            </a:r>
            <a:endParaRPr lang="en-US" sz="9600" dirty="0"/>
          </a:p>
        </p:txBody>
      </p:sp>
      <p:sp>
        <p:nvSpPr>
          <p:cNvPr id="4" name="TextBox 3"/>
          <p:cNvSpPr txBox="1"/>
          <p:nvPr/>
        </p:nvSpPr>
        <p:spPr>
          <a:xfrm>
            <a:off x="1930400" y="1524000"/>
            <a:ext cx="7968343" cy="646331"/>
          </a:xfrm>
          <a:prstGeom prst="rect">
            <a:avLst/>
          </a:prstGeom>
          <a:noFill/>
        </p:spPr>
        <p:txBody>
          <a:bodyPr wrap="square" rtlCol="0">
            <a:spAutoFit/>
          </a:bodyPr>
          <a:lstStyle/>
          <a:p>
            <a:r>
              <a:rPr lang="bn-IN" dirty="0" smtClean="0"/>
              <a:t>১।ঘরের ভিতরের শব্দগুওলো খালি জায়গায় বসিয়ে বাক্য তৈরি করি ।</a:t>
            </a:r>
          </a:p>
          <a:p>
            <a:endParaRPr lang="en-US" dirty="0"/>
          </a:p>
        </p:txBody>
      </p:sp>
      <p:sp>
        <p:nvSpPr>
          <p:cNvPr id="5" name="Flowchart: Terminator 4"/>
          <p:cNvSpPr/>
          <p:nvPr/>
        </p:nvSpPr>
        <p:spPr>
          <a:xfrm>
            <a:off x="1695267" y="1952172"/>
            <a:ext cx="8203475" cy="508000"/>
          </a:xfrm>
          <a:prstGeom prst="flowChartTermina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278744" y="1973943"/>
            <a:ext cx="943428"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অমূল্য</a:t>
            </a:r>
            <a:endParaRPr lang="en-US" sz="3200" dirty="0">
              <a:latin typeface="NikoshBAN" panose="02000000000000000000" pitchFamily="2" charset="0"/>
              <a:cs typeface="NikoshBAN" panose="02000000000000000000" pitchFamily="2" charset="0"/>
            </a:endParaRPr>
          </a:p>
        </p:txBody>
      </p:sp>
      <p:sp>
        <p:nvSpPr>
          <p:cNvPr id="7" name="TextBox 6"/>
          <p:cNvSpPr txBox="1"/>
          <p:nvPr/>
        </p:nvSpPr>
        <p:spPr>
          <a:xfrm>
            <a:off x="543339" y="2786660"/>
            <a:ext cx="11092070" cy="3970318"/>
          </a:xfrm>
          <a:prstGeom prst="rect">
            <a:avLst/>
          </a:prstGeom>
          <a:noFill/>
        </p:spPr>
        <p:txBody>
          <a:bodyPr wrap="square" rtlCol="0">
            <a:spAutoFit/>
          </a:bodyPr>
          <a:lstStyle/>
          <a:p>
            <a:r>
              <a:rPr lang="bn-IN" sz="2800" dirty="0" smtClean="0"/>
              <a:t>ক)</a:t>
            </a:r>
            <a:r>
              <a:rPr lang="bn-IN" sz="3600" dirty="0" smtClean="0"/>
              <a:t> </a:t>
            </a:r>
            <a:r>
              <a:rPr lang="bn-IN" sz="3600" dirty="0" smtClean="0">
                <a:latin typeface="NikoshBAN" panose="02000000000000000000" pitchFamily="2" charset="0"/>
                <a:cs typeface="NikoshBAN" panose="02000000000000000000" pitchFamily="2" charset="0"/>
              </a:rPr>
              <a:t>বাংলাদেশের ...........................সৌন্দর্য্যে ভরপুর।</a:t>
            </a:r>
          </a:p>
          <a:p>
            <a:r>
              <a:rPr lang="bn-IN" sz="3600" dirty="0" smtClean="0">
                <a:latin typeface="NikoshBAN" panose="02000000000000000000" pitchFamily="2" charset="0"/>
                <a:cs typeface="NikoshBAN" panose="02000000000000000000" pitchFamily="2" charset="0"/>
              </a:rPr>
              <a:t>খ ) প্রকৃতির অপার ...........................সমুদ্রের নিচে রয়েছে ।</a:t>
            </a:r>
          </a:p>
          <a:p>
            <a:r>
              <a:rPr lang="bn-IN" sz="3600" dirty="0" smtClean="0">
                <a:latin typeface="NikoshBAN" panose="02000000000000000000" pitchFamily="2" charset="0"/>
                <a:cs typeface="NikoshBAN" panose="02000000000000000000" pitchFamily="2" charset="0"/>
              </a:rPr>
              <a:t>গ</a:t>
            </a:r>
            <a:r>
              <a:rPr lang="bn-IN" sz="3600" dirty="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)বাংলাদেশের নামের সঙ্গে জড়িয়ে আছে........................বেঙ্গল টাইগার ।</a:t>
            </a:r>
          </a:p>
          <a:p>
            <a:r>
              <a:rPr lang="bn-IN" sz="3600" dirty="0" smtClean="0">
                <a:latin typeface="NikoshBAN" panose="02000000000000000000" pitchFamily="2" charset="0"/>
                <a:cs typeface="NikoshBAN" panose="02000000000000000000" pitchFamily="2" charset="0"/>
              </a:rPr>
              <a:t>ঘ) </a:t>
            </a:r>
            <a:r>
              <a:rPr lang="en-US" sz="3600" dirty="0" err="1" smtClean="0">
                <a:latin typeface="NikoshBAN" panose="02000000000000000000" pitchFamily="2" charset="0"/>
                <a:cs typeface="NikoshBAN" panose="02000000000000000000" pitchFamily="2" charset="0"/>
              </a:rPr>
              <a:t>বাঘ</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দেখতে</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সুন্দর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আবার</a:t>
            </a:r>
            <a:r>
              <a:rPr lang="en-US" sz="3600" dirty="0" smtClean="0">
                <a:latin typeface="NikoshBAN" panose="02000000000000000000" pitchFamily="2" charset="0"/>
                <a:cs typeface="NikoshBAN" panose="02000000000000000000" pitchFamily="2" charset="0"/>
              </a:rPr>
              <a:t> ………………।</a:t>
            </a:r>
            <a:endParaRPr lang="bn-IN" sz="3600" dirty="0" smtClean="0">
              <a:latin typeface="NikoshBAN" panose="02000000000000000000" pitchFamily="2" charset="0"/>
              <a:cs typeface="NikoshBAN" panose="02000000000000000000" pitchFamily="2" charset="0"/>
            </a:endParaRPr>
          </a:p>
          <a:p>
            <a:endParaRPr lang="en-US" sz="3600" dirty="0">
              <a:latin typeface="NikoshBAN" panose="02000000000000000000" pitchFamily="2" charset="0"/>
              <a:cs typeface="NikoshBAN" panose="02000000000000000000" pitchFamily="2" charset="0"/>
            </a:endParaRPr>
          </a:p>
          <a:p>
            <a:r>
              <a:rPr lang="bn-IN" sz="3600" dirty="0" smtClean="0">
                <a:latin typeface="NikoshBAN" panose="02000000000000000000" pitchFamily="2" charset="0"/>
                <a:cs typeface="NikoshBAN" panose="02000000000000000000" pitchFamily="2" charset="0"/>
              </a:rPr>
              <a:t>১.</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ক্যাঙ্গারু</a:t>
            </a:r>
            <a:r>
              <a:rPr lang="en-US" sz="3600" dirty="0" smtClean="0">
                <a:latin typeface="NikoshBAN" panose="02000000000000000000" pitchFamily="2" charset="0"/>
                <a:cs typeface="NikoshBAN" panose="02000000000000000000" pitchFamily="2" charset="0"/>
              </a:rPr>
              <a:t> ও </a:t>
            </a:r>
            <a:r>
              <a:rPr lang="en-US" sz="3600" dirty="0" err="1" smtClean="0">
                <a:latin typeface="NikoshBAN" panose="02000000000000000000" pitchFamily="2" charset="0"/>
                <a:cs typeface="NikoshBAN" panose="02000000000000000000" pitchFamily="2" charset="0"/>
              </a:rPr>
              <a:t>সিংহ</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বললেই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দেশের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কথা</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হয়</a:t>
            </a:r>
            <a:r>
              <a:rPr lang="en-US" sz="3600" dirty="0" smtClean="0">
                <a:latin typeface="NikoshBAN" panose="02000000000000000000" pitchFamily="2" charset="0"/>
                <a:cs typeface="NikoshBAN" panose="02000000000000000000" pitchFamily="2" charset="0"/>
              </a:rPr>
              <a:t> ?</a:t>
            </a:r>
          </a:p>
          <a:p>
            <a:r>
              <a:rPr lang="en-US" sz="3600" dirty="0" smtClean="0">
                <a:latin typeface="NikoshBAN" panose="02000000000000000000" pitchFamily="2" charset="0"/>
                <a:cs typeface="NikoshBAN" panose="02000000000000000000" pitchFamily="2" charset="0"/>
              </a:rPr>
              <a:t>খ</a:t>
            </a:r>
            <a:r>
              <a:rPr lang="bn-IN" sz="3600" dirty="0" smtClean="0">
                <a:latin typeface="NikoshBAN" panose="02000000000000000000" pitchFamily="2" charset="0"/>
                <a:cs typeface="NikoshBAN" panose="02000000000000000000" pitchFamily="2" charset="0"/>
              </a:rPr>
              <a:t>.</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বিভিন্ন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ধরনের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বাঘ</a:t>
            </a:r>
            <a:r>
              <a:rPr lang="en-US" sz="3600" dirty="0" smtClean="0">
                <a:latin typeface="NikoshBAN" panose="02000000000000000000" pitchFamily="2" charset="0"/>
                <a:cs typeface="NikoshBAN" panose="02000000000000000000" pitchFamily="2" charset="0"/>
              </a:rPr>
              <a:t> </a:t>
            </a:r>
            <a:r>
              <a:rPr lang="bn-IN" sz="3600" dirty="0" smtClean="0">
                <a:latin typeface="NikoshBAN" panose="02000000000000000000" pitchFamily="2" charset="0"/>
                <a:cs typeface="NikoshBAN" panose="02000000000000000000" pitchFamily="2" charset="0"/>
              </a:rPr>
              <a:t>সম্পর্কে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তুমি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লেখ</a:t>
            </a:r>
            <a:r>
              <a:rPr lang="en-US" sz="3600" dirty="0" smtClean="0">
                <a:latin typeface="NikoshBAN" panose="02000000000000000000" pitchFamily="2" charset="0"/>
                <a:cs typeface="NikoshBAN" panose="02000000000000000000" pitchFamily="2" charset="0"/>
              </a:rPr>
              <a:t> ।</a:t>
            </a:r>
            <a:endParaRPr lang="en-US" sz="3600" dirty="0"/>
          </a:p>
        </p:txBody>
      </p:sp>
      <p:sp>
        <p:nvSpPr>
          <p:cNvPr id="2" name="TextBox 1"/>
          <p:cNvSpPr txBox="1"/>
          <p:nvPr/>
        </p:nvSpPr>
        <p:spPr>
          <a:xfrm>
            <a:off x="3457305" y="1993167"/>
            <a:ext cx="1013095"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অপার</a:t>
            </a:r>
            <a:endParaRPr lang="en-US" sz="3200" dirty="0">
              <a:latin typeface="NikoshBAN" panose="02000000000000000000" pitchFamily="2" charset="0"/>
              <a:cs typeface="NikoshBAN" panose="02000000000000000000" pitchFamily="2" charset="0"/>
            </a:endParaRPr>
          </a:p>
        </p:txBody>
      </p:sp>
      <p:sp>
        <p:nvSpPr>
          <p:cNvPr id="8" name="TextBox 7"/>
          <p:cNvSpPr txBox="1"/>
          <p:nvPr/>
        </p:nvSpPr>
        <p:spPr>
          <a:xfrm>
            <a:off x="4440510" y="2016665"/>
            <a:ext cx="899886"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সম্ভার</a:t>
            </a:r>
            <a:endParaRPr lang="en-US" sz="2800" dirty="0">
              <a:latin typeface="NikoshBAN" panose="02000000000000000000" pitchFamily="2" charset="0"/>
              <a:cs typeface="NikoshBAN" panose="02000000000000000000" pitchFamily="2" charset="0"/>
            </a:endParaRPr>
          </a:p>
        </p:txBody>
      </p:sp>
      <p:sp>
        <p:nvSpPr>
          <p:cNvPr id="9" name="TextBox 8"/>
          <p:cNvSpPr txBox="1"/>
          <p:nvPr/>
        </p:nvSpPr>
        <p:spPr>
          <a:xfrm>
            <a:off x="8277990" y="1912044"/>
            <a:ext cx="965200" cy="584775"/>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রয়েল</a:t>
            </a:r>
            <a:endParaRPr lang="en-US" sz="3200" dirty="0">
              <a:latin typeface="NikoshBAN" panose="02000000000000000000" pitchFamily="2" charset="0"/>
              <a:cs typeface="NikoshBAN" panose="02000000000000000000" pitchFamily="2" charset="0"/>
            </a:endParaRPr>
          </a:p>
        </p:txBody>
      </p:sp>
      <p:sp>
        <p:nvSpPr>
          <p:cNvPr id="10" name="TextBox 9"/>
          <p:cNvSpPr txBox="1"/>
          <p:nvPr/>
        </p:nvSpPr>
        <p:spPr>
          <a:xfrm>
            <a:off x="6751384" y="2013727"/>
            <a:ext cx="1045944" cy="523220"/>
          </a:xfrm>
          <a:prstGeom prst="rect">
            <a:avLst/>
          </a:prstGeom>
          <a:noFill/>
        </p:spPr>
        <p:txBody>
          <a:bodyPr wrap="square" rtlCol="0">
            <a:spAutoFit/>
          </a:bodyPr>
          <a:lstStyle/>
          <a:p>
            <a:r>
              <a:rPr lang="en-US" sz="2800" dirty="0" err="1" smtClean="0">
                <a:latin typeface="NikoshBAN" panose="02000000000000000000" pitchFamily="2" charset="0"/>
                <a:cs typeface="NikoshBAN" panose="02000000000000000000" pitchFamily="2" charset="0"/>
              </a:rPr>
              <a:t>ভয়</a:t>
            </a:r>
            <a:r>
              <a:rPr lang="bn-IN" sz="2800" dirty="0" smtClean="0">
                <a:latin typeface="NikoshBAN" panose="02000000000000000000" pitchFamily="2" charset="0"/>
                <a:cs typeface="NikoshBAN" panose="02000000000000000000" pitchFamily="2" charset="0"/>
              </a:rPr>
              <a:t>ঙ্কর</a:t>
            </a:r>
            <a:endParaRPr lang="en-US" sz="2800" dirty="0">
              <a:latin typeface="NikoshBAN" panose="02000000000000000000" pitchFamily="2" charset="0"/>
              <a:cs typeface="NikoshBAN" panose="02000000000000000000" pitchFamily="2" charset="0"/>
            </a:endParaRPr>
          </a:p>
        </p:txBody>
      </p:sp>
      <p:sp>
        <p:nvSpPr>
          <p:cNvPr id="11" name="TextBox 10"/>
          <p:cNvSpPr txBox="1"/>
          <p:nvPr/>
        </p:nvSpPr>
        <p:spPr>
          <a:xfrm>
            <a:off x="5466328" y="2004720"/>
            <a:ext cx="1526606" cy="523220"/>
          </a:xfrm>
          <a:prstGeom prst="rect">
            <a:avLst/>
          </a:prstGeom>
          <a:noFill/>
        </p:spPr>
        <p:txBody>
          <a:bodyPr wrap="square" rtlCol="0">
            <a:spAutoFit/>
          </a:bodyPr>
          <a:lstStyle/>
          <a:p>
            <a:r>
              <a:rPr lang="bn-IN" sz="2800" dirty="0" smtClean="0">
                <a:latin typeface="NikoshBAN" panose="02000000000000000000" pitchFamily="2" charset="0"/>
                <a:cs typeface="NikoshBAN" panose="02000000000000000000" pitchFamily="2" charset="0"/>
              </a:rPr>
              <a:t>বিলুপ্ত</a:t>
            </a:r>
            <a:endParaRPr lang="en-US" sz="28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40116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08333E-7 -3.33333E-6 L 0.02083 0.11528 " pathEditMode="relative" rAng="0" ptsTypes="AA">
                                      <p:cBhvr>
                                        <p:cTn id="6" dur="2000" fill="hold"/>
                                        <p:tgtEl>
                                          <p:spTgt spid="2"/>
                                        </p:tgtEl>
                                        <p:attrNameLst>
                                          <p:attrName>ppt_x</p:attrName>
                                          <p:attrName>ppt_y</p:attrName>
                                        </p:attrNameLst>
                                      </p:cBhvr>
                                      <p:rCtr x="1042" y="5764"/>
                                    </p:animMotion>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1.66667E-6 4.07407E-6 L 0.00508 0.19189 " pathEditMode="relative" rAng="0" ptsTypes="AA">
                                      <p:cBhvr>
                                        <p:cTn id="10" dur="2000" fill="hold"/>
                                        <p:tgtEl>
                                          <p:spTgt spid="8"/>
                                        </p:tgtEl>
                                        <p:attrNameLst>
                                          <p:attrName>ppt_x</p:attrName>
                                          <p:attrName>ppt_y</p:attrName>
                                        </p:attrNameLst>
                                      </p:cBhvr>
                                      <p:rCtr x="247" y="9583"/>
                                    </p:animMotion>
                                  </p:childTnLst>
                                </p:cTn>
                              </p:par>
                            </p:childTnLst>
                          </p:cTn>
                        </p:par>
                      </p:childTnLst>
                    </p:cTn>
                  </p:par>
                  <p:par>
                    <p:cTn id="11" fill="hold">
                      <p:stCondLst>
                        <p:cond delay="indefinite"/>
                      </p:stCondLst>
                      <p:childTnLst>
                        <p:par>
                          <p:cTn id="12" fill="hold">
                            <p:stCondLst>
                              <p:cond delay="0"/>
                            </p:stCondLst>
                            <p:childTnLst>
                              <p:par>
                                <p:cTn id="13" presetID="50" presetClass="path" presetSubtype="0" accel="50000" decel="50000" fill="hold" grpId="0" nodeType="clickEffect">
                                  <p:stCondLst>
                                    <p:cond delay="0"/>
                                  </p:stCondLst>
                                  <p:childTnLst>
                                    <p:animMotion origin="layout" path="M 4.16667E-7 3.7037E-6 L -0.01979 3.7037E-6 C -0.02878 3.7037E-6 -0.03958 0.07523 -0.03958 0.13657 L -0.03958 0.27314 " pathEditMode="relative" rAng="0" ptsTypes="AAAA">
                                      <p:cBhvr>
                                        <p:cTn id="14" dur="2000" fill="hold"/>
                                        <p:tgtEl>
                                          <p:spTgt spid="9"/>
                                        </p:tgtEl>
                                        <p:attrNameLst>
                                          <p:attrName>ppt_x</p:attrName>
                                          <p:attrName>ppt_y</p:attrName>
                                        </p:attrNameLst>
                                      </p:cBhvr>
                                      <p:rCtr x="-1979" y="13657"/>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grpId="0" nodeType="clickEffect">
                                  <p:stCondLst>
                                    <p:cond delay="0"/>
                                  </p:stCondLst>
                                  <p:childTnLst>
                                    <p:animMotion origin="layout" path="M -4.58333E-6 -2.96296E-6 L 0.02865 0.35255 " pathEditMode="relative" rAng="0" ptsTypes="AA">
                                      <p:cBhvr>
                                        <p:cTn id="18" dur="2000" fill="hold"/>
                                        <p:tgtEl>
                                          <p:spTgt spid="10"/>
                                        </p:tgtEl>
                                        <p:attrNameLst>
                                          <p:attrName>ppt_x</p:attrName>
                                          <p:attrName>ppt_y</p:attrName>
                                        </p:attrNameLst>
                                      </p:cBhvr>
                                      <p:rCtr x="1432" y="17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4176" y="93800"/>
            <a:ext cx="4762500" cy="2562225"/>
          </a:xfrm>
          <a:prstGeom prst="rect">
            <a:avLst/>
          </a:prstGeom>
        </p:spPr>
      </p:pic>
      <p:sp>
        <p:nvSpPr>
          <p:cNvPr id="3" name="Flowchart: Punched Tape 2"/>
          <p:cNvSpPr/>
          <p:nvPr/>
        </p:nvSpPr>
        <p:spPr>
          <a:xfrm>
            <a:off x="1390650" y="3276600"/>
            <a:ext cx="7277100" cy="1695450"/>
          </a:xfrm>
          <a:prstGeom prst="flowChartPunchedTap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81199" y="3629025"/>
            <a:ext cx="6429375" cy="1200329"/>
          </a:xfrm>
          <a:prstGeom prst="rect">
            <a:avLst/>
          </a:prstGeom>
          <a:noFill/>
        </p:spPr>
        <p:txBody>
          <a:bodyPr wrap="square" rtlCol="0">
            <a:spAutoFit/>
          </a:bodyPr>
          <a:lstStyle/>
          <a:p>
            <a:r>
              <a:rPr lang="en-US" sz="3600" dirty="0" err="1" smtClean="0">
                <a:solidFill>
                  <a:schemeClr val="bg1"/>
                </a:solidFill>
                <a:latin typeface="NikoshBAN" panose="02000000000000000000" pitchFamily="2" charset="0"/>
                <a:cs typeface="NikoshBAN" panose="02000000000000000000" pitchFamily="2" charset="0"/>
              </a:rPr>
              <a:t>সবাই</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ভাল</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থাকবে</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কেমন</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আগামিকাল</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দেখা</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হবে</a:t>
            </a:r>
            <a:r>
              <a:rPr lang="en-US" sz="3600" dirty="0" smtClean="0">
                <a:solidFill>
                  <a:schemeClr val="bg1"/>
                </a:solidFill>
                <a:latin typeface="NikoshBAN" panose="02000000000000000000" pitchFamily="2" charset="0"/>
                <a:cs typeface="NikoshBAN" panose="02000000000000000000" pitchFamily="2" charset="0"/>
              </a:rPr>
              <a:t> </a:t>
            </a:r>
            <a:r>
              <a:rPr lang="en-US" sz="3600" dirty="0" err="1" smtClean="0">
                <a:solidFill>
                  <a:schemeClr val="bg1"/>
                </a:solidFill>
                <a:latin typeface="NikoshBAN" panose="02000000000000000000" pitchFamily="2" charset="0"/>
                <a:cs typeface="NikoshBAN" panose="02000000000000000000" pitchFamily="2" charset="0"/>
              </a:rPr>
              <a:t>ইনশআল্লাহ</a:t>
            </a:r>
            <a:r>
              <a:rPr lang="en-US" sz="3600" dirty="0" smtClean="0">
                <a:solidFill>
                  <a:schemeClr val="bg1"/>
                </a:solidFill>
                <a:latin typeface="NikoshBAN" panose="02000000000000000000" pitchFamily="2" charset="0"/>
                <a:cs typeface="NikoshBAN" panose="02000000000000000000" pitchFamily="2" charset="0"/>
              </a:rPr>
              <a:t> </a:t>
            </a:r>
            <a:r>
              <a:rPr lang="en-US" dirty="0" smtClean="0">
                <a:solidFill>
                  <a:schemeClr val="bg1"/>
                </a:solidFill>
                <a:latin typeface="NikoshBAN" panose="02000000000000000000" pitchFamily="2" charset="0"/>
                <a:cs typeface="NikoshBAN" panose="02000000000000000000" pitchFamily="2" charset="0"/>
              </a:rPr>
              <a:t>।</a:t>
            </a:r>
            <a:endParaRPr lang="en-US"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277523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ppt_w</p:attrName>
                                        </p:attrNameLst>
                                      </p:cBhvr>
                                      <p:tavLst>
                                        <p:tav tm="0">
                                          <p:val>
                                            <p:fltVal val="0"/>
                                          </p:val>
                                        </p:tav>
                                        <p:tav tm="100000">
                                          <p:val>
                                            <p:strVal val="#ppt_w"/>
                                          </p:val>
                                        </p:tav>
                                      </p:tavLst>
                                    </p:anim>
                                    <p:anim calcmode="lin" valueType="num">
                                      <p:cBhvr>
                                        <p:cTn id="16" dur="1000" fill="hold"/>
                                        <p:tgtEl>
                                          <p:spTgt spid="3"/>
                                        </p:tgtEl>
                                        <p:attrNameLst>
                                          <p:attrName>ppt_h</p:attrName>
                                        </p:attrNameLst>
                                      </p:cBhvr>
                                      <p:tavLst>
                                        <p:tav tm="0">
                                          <p:val>
                                            <p:fltVal val="0"/>
                                          </p:val>
                                        </p:tav>
                                        <p:tav tm="100000">
                                          <p:val>
                                            <p:strVal val="#ppt_h"/>
                                          </p:val>
                                        </p:tav>
                                      </p:tavLst>
                                    </p:anim>
                                    <p:anim calcmode="lin" valueType="num">
                                      <p:cBhvr>
                                        <p:cTn id="17" dur="1000" fill="hold"/>
                                        <p:tgtEl>
                                          <p:spTgt spid="3"/>
                                        </p:tgtEl>
                                        <p:attrNameLst>
                                          <p:attrName>style.rotation</p:attrName>
                                        </p:attrNameLst>
                                      </p:cBhvr>
                                      <p:tavLst>
                                        <p:tav tm="0">
                                          <p:val>
                                            <p:fltVal val="90"/>
                                          </p:val>
                                        </p:tav>
                                        <p:tav tm="100000">
                                          <p:val>
                                            <p:fltVal val="0"/>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7"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68" y="381386"/>
            <a:ext cx="12192000"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471" y="392713"/>
            <a:ext cx="10033686" cy="4366698"/>
          </a:xfrm>
          <a:prstGeom prst="rect">
            <a:avLst/>
          </a:prstGeom>
        </p:spPr>
      </p:pic>
      <p:sp>
        <p:nvSpPr>
          <p:cNvPr id="4" name="Heart 3"/>
          <p:cNvSpPr/>
          <p:nvPr/>
        </p:nvSpPr>
        <p:spPr>
          <a:xfrm>
            <a:off x="2135660" y="4900484"/>
            <a:ext cx="7920681" cy="1816443"/>
          </a:xfrm>
          <a:prstGeom prst="heart">
            <a:avLst/>
          </a:prstGeom>
          <a:blipFill>
            <a:blip r:embed="rId4"/>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36308" y="5316163"/>
            <a:ext cx="4043396" cy="1107996"/>
          </a:xfrm>
          <a:prstGeom prst="rect">
            <a:avLst/>
          </a:prstGeom>
          <a:noFill/>
        </p:spPr>
        <p:txBody>
          <a:bodyPr wrap="square" rtlCol="0">
            <a:spAutoFit/>
          </a:bodyPr>
          <a:lstStyle/>
          <a:p>
            <a:r>
              <a:rPr lang="bn-IN" sz="6600" dirty="0" smtClean="0">
                <a:latin typeface="NikoshBAN" panose="02000000000000000000" pitchFamily="2" charset="0"/>
                <a:cs typeface="NikoshBAN" panose="02000000000000000000" pitchFamily="2" charset="0"/>
              </a:rPr>
              <a:t>আ</a:t>
            </a:r>
            <a:r>
              <a:rPr lang="en-US" sz="6600" dirty="0" err="1" smtClean="0">
                <a:latin typeface="NikoshBAN" panose="02000000000000000000" pitchFamily="2" charset="0"/>
                <a:cs typeface="NikoshBAN" panose="02000000000000000000" pitchFamily="2" charset="0"/>
              </a:rPr>
              <a:t>ল্লাহ</a:t>
            </a:r>
            <a:r>
              <a:rPr lang="bn-IN" sz="6600" dirty="0" smtClean="0">
                <a:latin typeface="NikoshBAN" panose="02000000000000000000" pitchFamily="2" charset="0"/>
                <a:cs typeface="NikoshBAN" panose="02000000000000000000" pitchFamily="2" charset="0"/>
              </a:rPr>
              <a:t> হাফেজ</a:t>
            </a:r>
            <a:endParaRPr lang="en-US" sz="66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57460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1" presetClass="entr" presetSubtype="0" fill="hold" grpId="0" nodeType="clickEffect">
                                  <p:stCondLst>
                                    <p:cond delay="0"/>
                                  </p:stCondLst>
                                  <p:iterate type="lt">
                                    <p:tmPct val="10000"/>
                                  </p:iterate>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5"/>
                                        </p:tgtEl>
                                        <p:attrNameLst>
                                          <p:attrName>ppt_y</p:attrName>
                                        </p:attrNameLst>
                                      </p:cBhvr>
                                      <p:tavLst>
                                        <p:tav tm="0">
                                          <p:val>
                                            <p:strVal val="#ppt_y"/>
                                          </p:val>
                                        </p:tav>
                                        <p:tav tm="100000">
                                          <p:val>
                                            <p:strVal val="#ppt_y"/>
                                          </p:val>
                                        </p:tav>
                                      </p:tavLst>
                                    </p:anim>
                                    <p:anim calcmode="lin" valueType="num">
                                      <p:cBhvr>
                                        <p:cTn id="24"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2696" y="159027"/>
            <a:ext cx="8971722" cy="4717774"/>
          </a:xfrm>
          <a:prstGeom prst="rect">
            <a:avLst/>
          </a:prstGeom>
        </p:spPr>
      </p:pic>
      <p:sp>
        <p:nvSpPr>
          <p:cNvPr id="3" name="Heart 2"/>
          <p:cNvSpPr/>
          <p:nvPr/>
        </p:nvSpPr>
        <p:spPr>
          <a:xfrm>
            <a:off x="1192696" y="4876801"/>
            <a:ext cx="8971722" cy="1808922"/>
          </a:xfrm>
          <a:prstGeom prst="heart">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928134" y="4995952"/>
            <a:ext cx="3687691" cy="1862048"/>
          </a:xfrm>
          <a:prstGeom prst="rect">
            <a:avLst/>
          </a:prstGeom>
          <a:noFill/>
        </p:spPr>
        <p:txBody>
          <a:bodyPr wrap="square" rtlCol="0">
            <a:spAutoFit/>
          </a:bodyPr>
          <a:lstStyle/>
          <a:p>
            <a:r>
              <a:rPr lang="en-US" sz="11500" dirty="0" err="1" smtClean="0">
                <a:solidFill>
                  <a:srgbClr val="FFFF00"/>
                </a:solidFill>
                <a:latin typeface="NikoshBAN" panose="02000000000000000000" pitchFamily="2" charset="0"/>
                <a:cs typeface="NikoshBAN" panose="02000000000000000000" pitchFamily="2" charset="0"/>
              </a:rPr>
              <a:t>স্বাগতম</a:t>
            </a:r>
            <a:endParaRPr lang="en-US" sz="115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2565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5"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2000"/>
                                        <p:tgtEl>
                                          <p:spTgt spid="4"/>
                                        </p:tgtEl>
                                      </p:cBhvr>
                                    </p:animEffect>
                                    <p:anim calcmode="lin" valueType="num">
                                      <p:cBhvr>
                                        <p:cTn id="23" dur="2000" fill="hold"/>
                                        <p:tgtEl>
                                          <p:spTgt spid="4"/>
                                        </p:tgtEl>
                                        <p:attrNameLst>
                                          <p:attrName>style.rotation</p:attrName>
                                        </p:attrNameLst>
                                      </p:cBhvr>
                                      <p:tavLst>
                                        <p:tav tm="0">
                                          <p:val>
                                            <p:fltVal val="720"/>
                                          </p:val>
                                        </p:tav>
                                        <p:tav tm="100000">
                                          <p:val>
                                            <p:fltVal val="0"/>
                                          </p:val>
                                        </p:tav>
                                      </p:tavLst>
                                    </p:anim>
                                    <p:anim calcmode="lin" valueType="num">
                                      <p:cBhvr>
                                        <p:cTn id="24" dur="2000" fill="hold"/>
                                        <p:tgtEl>
                                          <p:spTgt spid="4"/>
                                        </p:tgtEl>
                                        <p:attrNameLst>
                                          <p:attrName>ppt_h</p:attrName>
                                        </p:attrNameLst>
                                      </p:cBhvr>
                                      <p:tavLst>
                                        <p:tav tm="0">
                                          <p:val>
                                            <p:fltVal val="0"/>
                                          </p:val>
                                        </p:tav>
                                        <p:tav tm="100000">
                                          <p:val>
                                            <p:strVal val="#ppt_h"/>
                                          </p:val>
                                        </p:tav>
                                      </p:tavLst>
                                    </p:anim>
                                    <p:anim calcmode="lin" valueType="num">
                                      <p:cBhvr>
                                        <p:cTn id="25"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Vertical Scroll 2"/>
          <p:cNvSpPr/>
          <p:nvPr/>
        </p:nvSpPr>
        <p:spPr>
          <a:xfrm>
            <a:off x="5305011" y="249556"/>
            <a:ext cx="6755848" cy="6042991"/>
          </a:xfrm>
          <a:prstGeom prst="verticalScroll">
            <a:avLst/>
          </a:prstGeom>
          <a:solidFill>
            <a:srgbClr val="00B05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6533322" y="1272859"/>
            <a:ext cx="4505739" cy="4524315"/>
          </a:xfrm>
          <a:prstGeom prst="rect">
            <a:avLst/>
          </a:prstGeom>
          <a:noFill/>
        </p:spPr>
        <p:txBody>
          <a:bodyPr wrap="square" rtlCol="0">
            <a:spAutoFit/>
          </a:bodyPr>
          <a:lstStyle/>
          <a:p>
            <a:r>
              <a:rPr lang="en-US" sz="4800" dirty="0" err="1" smtClean="0">
                <a:solidFill>
                  <a:schemeClr val="bg1"/>
                </a:solidFill>
                <a:latin typeface="NikoshBAN" panose="02000000000000000000" pitchFamily="2" charset="0"/>
                <a:cs typeface="NikoshBAN" panose="02000000000000000000" pitchFamily="2" charset="0"/>
              </a:rPr>
              <a:t>কে</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এম</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রেফাজুল</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হক</a:t>
            </a:r>
            <a:endParaRPr lang="en-US" sz="4800" dirty="0" smtClean="0">
              <a:solidFill>
                <a:schemeClr val="bg1"/>
              </a:solidFill>
              <a:latin typeface="NikoshBAN" panose="02000000000000000000" pitchFamily="2" charset="0"/>
              <a:cs typeface="NikoshBAN" panose="02000000000000000000" pitchFamily="2" charset="0"/>
            </a:endParaRPr>
          </a:p>
          <a:p>
            <a:r>
              <a:rPr lang="bn-IN"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সহকারি</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শিক্ষক</a:t>
            </a:r>
            <a:endParaRPr lang="en-US" sz="4800" dirty="0" smtClean="0">
              <a:solidFill>
                <a:schemeClr val="bg1"/>
              </a:solidFill>
              <a:latin typeface="NikoshBAN" panose="02000000000000000000" pitchFamily="2" charset="0"/>
              <a:cs typeface="NikoshBAN" panose="02000000000000000000" pitchFamily="2" charset="0"/>
            </a:endParaRPr>
          </a:p>
          <a:p>
            <a:r>
              <a:rPr lang="en-US" sz="4800" dirty="0" err="1" smtClean="0">
                <a:solidFill>
                  <a:schemeClr val="bg1"/>
                </a:solidFill>
                <a:latin typeface="NikoshBAN" panose="02000000000000000000" pitchFamily="2" charset="0"/>
                <a:cs typeface="NikoshBAN" panose="02000000000000000000" pitchFamily="2" charset="0"/>
              </a:rPr>
              <a:t>গোরক</a:t>
            </a:r>
            <a:r>
              <a:rPr lang="en-US" sz="4800" dirty="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মন্ডপ</a:t>
            </a:r>
            <a:r>
              <a:rPr lang="en-US" sz="4800" dirty="0" smtClean="0">
                <a:solidFill>
                  <a:schemeClr val="bg1"/>
                </a:solidFill>
                <a:latin typeface="NikoshBAN" panose="02000000000000000000" pitchFamily="2" charset="0"/>
                <a:cs typeface="NikoshBAN" panose="02000000000000000000" pitchFamily="2" charset="0"/>
              </a:rPr>
              <a:t> </a:t>
            </a:r>
            <a:r>
              <a:rPr lang="en-US" sz="4800" dirty="0" err="1" smtClean="0">
                <a:solidFill>
                  <a:schemeClr val="bg1"/>
                </a:solidFill>
                <a:latin typeface="NikoshBAN" panose="02000000000000000000" pitchFamily="2" charset="0"/>
                <a:cs typeface="NikoshBAN" panose="02000000000000000000" pitchFamily="2" charset="0"/>
              </a:rPr>
              <a:t>সরকারি</a:t>
            </a:r>
            <a:r>
              <a:rPr lang="en-US" sz="4800" dirty="0" smtClean="0">
                <a:solidFill>
                  <a:schemeClr val="bg1"/>
                </a:solidFill>
                <a:latin typeface="NikoshBAN" panose="02000000000000000000" pitchFamily="2" charset="0"/>
                <a:cs typeface="NikoshBAN" panose="02000000000000000000" pitchFamily="2" charset="0"/>
              </a:rPr>
              <a:t> </a:t>
            </a:r>
            <a:r>
              <a:rPr lang="bn-IN" sz="4800" dirty="0" smtClean="0">
                <a:solidFill>
                  <a:schemeClr val="bg1"/>
                </a:solidFill>
                <a:latin typeface="NikoshBAN" panose="02000000000000000000" pitchFamily="2" charset="0"/>
                <a:cs typeface="NikoshBAN" panose="02000000000000000000" pitchFamily="2" charset="0"/>
              </a:rPr>
              <a:t>       প্রাথমিক বিদ্যালয় </a:t>
            </a:r>
          </a:p>
          <a:p>
            <a:r>
              <a:rPr lang="bn-IN" sz="4800" dirty="0" smtClean="0">
                <a:solidFill>
                  <a:schemeClr val="bg1"/>
                </a:solidFill>
                <a:latin typeface="NikoshBAN" panose="02000000000000000000" pitchFamily="2" charset="0"/>
                <a:cs typeface="NikoshBAN" panose="02000000000000000000" pitchFamily="2" charset="0"/>
              </a:rPr>
              <a:t>ফুলবাড়ী , কুড়িগ্রাম ।</a:t>
            </a:r>
          </a:p>
          <a:p>
            <a:r>
              <a:rPr lang="bn-IN" sz="4800" dirty="0" smtClean="0">
                <a:solidFill>
                  <a:srgbClr val="FF0000"/>
                </a:solidFill>
                <a:latin typeface="NikoshBAN" panose="02000000000000000000" pitchFamily="2" charset="0"/>
                <a:cs typeface="NikoshBAN" panose="02000000000000000000" pitchFamily="2" charset="0"/>
              </a:rPr>
              <a:t>&gt;&gt;&gt;&gt;&gt;&lt;&lt;&lt;&lt;&lt;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304" y="249556"/>
            <a:ext cx="3625795" cy="6042992"/>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36253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5"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4"/>
                                        </p:tgtEl>
                                        <p:attrNameLst>
                                          <p:attrName>style.visibility</p:attrName>
                                        </p:attrNameLst>
                                      </p:cBhvr>
                                      <p:to>
                                        <p:strVal val="visible"/>
                                      </p:to>
                                    </p:set>
                                    <p:anim by="(-#ppt_w*2)" calcmode="lin" valueType="num">
                                      <p:cBhvr rctx="PPT">
                                        <p:cTn id="27" dur="500" autoRev="1" fill="hold">
                                          <p:stCondLst>
                                            <p:cond delay="0"/>
                                          </p:stCondLst>
                                        </p:cTn>
                                        <p:tgtEl>
                                          <p:spTgt spid="4"/>
                                        </p:tgtEl>
                                        <p:attrNameLst>
                                          <p:attrName>ppt_w</p:attrName>
                                        </p:attrNameLst>
                                      </p:cBhvr>
                                    </p:anim>
                                    <p:anim by="(#ppt_w*0.50)" calcmode="lin" valueType="num">
                                      <p:cBhvr>
                                        <p:cTn id="28" dur="500" decel="50000" autoRev="1" fill="hold">
                                          <p:stCondLst>
                                            <p:cond delay="0"/>
                                          </p:stCondLst>
                                        </p:cTn>
                                        <p:tgtEl>
                                          <p:spTgt spid="4"/>
                                        </p:tgtEl>
                                        <p:attrNameLst>
                                          <p:attrName>ppt_x</p:attrName>
                                        </p:attrNameLst>
                                      </p:cBhvr>
                                    </p:anim>
                                    <p:anim from="(-#ppt_h/2)" to="(#ppt_y)" calcmode="lin" valueType="num">
                                      <p:cBhvr>
                                        <p:cTn id="29" dur="1000" fill="hold">
                                          <p:stCondLst>
                                            <p:cond delay="0"/>
                                          </p:stCondLst>
                                        </p:cTn>
                                        <p:tgtEl>
                                          <p:spTgt spid="4"/>
                                        </p:tgtEl>
                                        <p:attrNameLst>
                                          <p:attrName>ppt_y</p:attrName>
                                        </p:attrNameLst>
                                      </p:cBhvr>
                                    </p:anim>
                                    <p:animRot by="21600000">
                                      <p:cBhvr>
                                        <p:cTn id="30"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23053"/>
          </a:xfrm>
          <a:prstGeom prst="rect">
            <a:avLst/>
          </a:prstGeom>
        </p:spPr>
      </p:pic>
      <p:sp>
        <p:nvSpPr>
          <p:cNvPr id="3" name="Vertical Scroll 2"/>
          <p:cNvSpPr/>
          <p:nvPr/>
        </p:nvSpPr>
        <p:spPr>
          <a:xfrm>
            <a:off x="5682343" y="679268"/>
            <a:ext cx="6374674" cy="5747657"/>
          </a:xfrm>
          <a:prstGeom prst="verticalScroll">
            <a:avLst/>
          </a:prstGeom>
          <a:blipFill>
            <a:blip r:embed="rId3"/>
            <a:tile tx="0" ty="0" sx="100000" sy="100000" flip="none" algn="tl"/>
          </a:bli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NikoshBAN" panose="02000000000000000000" pitchFamily="2" charset="0"/>
              <a:cs typeface="NikoshBAN" panose="02000000000000000000" pitchFamily="2" charset="0"/>
            </a:endParaRPr>
          </a:p>
        </p:txBody>
      </p:sp>
      <p:sp>
        <p:nvSpPr>
          <p:cNvPr id="5" name="TextBox 4"/>
          <p:cNvSpPr txBox="1"/>
          <p:nvPr/>
        </p:nvSpPr>
        <p:spPr>
          <a:xfrm>
            <a:off x="7323908" y="1467692"/>
            <a:ext cx="3698995" cy="4524315"/>
          </a:xfrm>
          <a:prstGeom prst="rect">
            <a:avLst/>
          </a:prstGeom>
          <a:noFill/>
        </p:spPr>
        <p:txBody>
          <a:bodyPr wrap="square" rtlCol="0">
            <a:spAutoFit/>
          </a:bodyPr>
          <a:lstStyle/>
          <a:p>
            <a:r>
              <a:rPr lang="bn-IN" sz="3600" dirty="0" smtClean="0">
                <a:solidFill>
                  <a:srgbClr val="FFFF00"/>
                </a:solidFill>
                <a:latin typeface="NikoshBAN" panose="02000000000000000000" pitchFamily="2" charset="0"/>
                <a:cs typeface="NikoshBAN" panose="02000000000000000000" pitchFamily="2" charset="0"/>
              </a:rPr>
              <a:t>শ্রেণিঃ পঞ্চম</a:t>
            </a:r>
          </a:p>
          <a:p>
            <a:r>
              <a:rPr lang="bn-IN" sz="3600" dirty="0" smtClean="0">
                <a:solidFill>
                  <a:srgbClr val="FFFF00"/>
                </a:solidFill>
                <a:latin typeface="NikoshBAN" panose="02000000000000000000" pitchFamily="2" charset="0"/>
                <a:cs typeface="NikoshBAN" panose="02000000000000000000" pitchFamily="2" charset="0"/>
              </a:rPr>
              <a:t>বিষয়ঃবাংলা </a:t>
            </a:r>
          </a:p>
          <a:p>
            <a:r>
              <a:rPr lang="bn-IN" sz="3600" dirty="0" smtClean="0">
                <a:solidFill>
                  <a:srgbClr val="FFFF00"/>
                </a:solidFill>
                <a:latin typeface="NikoshBAN" panose="02000000000000000000" pitchFamily="2" charset="0"/>
                <a:cs typeface="NikoshBAN" panose="02000000000000000000" pitchFamily="2" charset="0"/>
              </a:rPr>
              <a:t>পাঠের শিরোনামঃসুন্দর বনের প্রাণী </a:t>
            </a:r>
          </a:p>
          <a:p>
            <a:r>
              <a:rPr lang="bn-IN" sz="3600" dirty="0" smtClean="0">
                <a:solidFill>
                  <a:srgbClr val="FFFF00"/>
                </a:solidFill>
                <a:latin typeface="NikoshBAN" panose="02000000000000000000" pitchFamily="2" charset="0"/>
                <a:cs typeface="NikoshBAN" panose="02000000000000000000" pitchFamily="2" charset="0"/>
              </a:rPr>
              <a:t>পাঠ্যাংশঃবাংলাদেশের...............দেখতে পাওয়া যায় ।</a:t>
            </a:r>
          </a:p>
          <a:p>
            <a:r>
              <a:rPr lang="bn-IN" sz="3600" dirty="0" smtClean="0">
                <a:solidFill>
                  <a:srgbClr val="FFFF00"/>
                </a:solidFill>
                <a:latin typeface="NikoshBAN" panose="02000000000000000000" pitchFamily="2" charset="0"/>
                <a:cs typeface="NikoshBAN" panose="02000000000000000000" pitchFamily="2" charset="0"/>
              </a:rPr>
              <a:t>সময়ঃ ৪৫ মিনিট</a:t>
            </a:r>
            <a:r>
              <a:rPr lang="bn-IN" dirty="0" smtClean="0">
                <a:solidFill>
                  <a:srgbClr val="FFFF00"/>
                </a:solidFill>
                <a:latin typeface="NikoshBAN" panose="02000000000000000000" pitchFamily="2" charset="0"/>
                <a:cs typeface="NikoshBAN" panose="02000000000000000000" pitchFamily="2" charset="0"/>
              </a:rPr>
              <a:t>।</a:t>
            </a:r>
          </a:p>
        </p:txBody>
      </p:sp>
    </p:spTree>
    <p:extLst>
      <p:ext uri="{BB962C8B-B14F-4D97-AF65-F5344CB8AC3E}">
        <p14:creationId xmlns:p14="http://schemas.microsoft.com/office/powerpoint/2010/main" val="3997470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anim calcmode="lin" valueType="num">
                                      <p:cBhvr>
                                        <p:cTn id="16"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Terminator 6"/>
          <p:cNvSpPr/>
          <p:nvPr/>
        </p:nvSpPr>
        <p:spPr>
          <a:xfrm>
            <a:off x="322437" y="5358031"/>
            <a:ext cx="11770990" cy="1459749"/>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809276"/>
            <a:ext cx="6031064" cy="338328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1809276"/>
            <a:ext cx="6019800" cy="3410199"/>
          </a:xfrm>
          <a:prstGeom prst="rect">
            <a:avLst/>
          </a:prstGeom>
        </p:spPr>
      </p:pic>
      <p:sp>
        <p:nvSpPr>
          <p:cNvPr id="4" name="Flowchart: Sequential Access Storage 3"/>
          <p:cNvSpPr/>
          <p:nvPr/>
        </p:nvSpPr>
        <p:spPr>
          <a:xfrm>
            <a:off x="1384300" y="128565"/>
            <a:ext cx="8470900" cy="1473200"/>
          </a:xfrm>
          <a:prstGeom prst="flowChartMagneticTap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76700" y="584200"/>
            <a:ext cx="3822700" cy="769441"/>
          </a:xfrm>
          <a:prstGeom prst="rect">
            <a:avLst/>
          </a:prstGeom>
          <a:noFill/>
        </p:spPr>
        <p:txBody>
          <a:bodyPr wrap="square" rtlCol="0">
            <a:spAutoFit/>
          </a:bodyPr>
          <a:lstStyle/>
          <a:p>
            <a:r>
              <a:rPr lang="bn-IN" sz="4400" dirty="0" smtClean="0">
                <a:solidFill>
                  <a:srgbClr val="FFC000"/>
                </a:solidFill>
                <a:latin typeface="NikoshBAN" panose="02000000000000000000" pitchFamily="2" charset="0"/>
                <a:cs typeface="NikoshBAN" panose="02000000000000000000" pitchFamily="2" charset="0"/>
              </a:rPr>
              <a:t>এসো কিছু ছবি দেখি</a:t>
            </a:r>
            <a:endParaRPr lang="en-US" sz="4400" dirty="0">
              <a:solidFill>
                <a:srgbClr val="FFC000"/>
              </a:solidFill>
              <a:latin typeface="NikoshBAN" panose="02000000000000000000" pitchFamily="2" charset="0"/>
              <a:cs typeface="NikoshBAN" panose="02000000000000000000" pitchFamily="2" charset="0"/>
            </a:endParaRPr>
          </a:p>
        </p:txBody>
      </p:sp>
      <p:sp>
        <p:nvSpPr>
          <p:cNvPr id="8" name="TextBox 7"/>
          <p:cNvSpPr txBox="1"/>
          <p:nvPr/>
        </p:nvSpPr>
        <p:spPr>
          <a:xfrm>
            <a:off x="684391" y="5635759"/>
            <a:ext cx="11249438" cy="954107"/>
          </a:xfrm>
          <a:prstGeom prst="rect">
            <a:avLst/>
          </a:prstGeom>
          <a:noFill/>
        </p:spPr>
        <p:txBody>
          <a:bodyPr wrap="square" rtlCol="0">
            <a:spAutoFit/>
          </a:bodyPr>
          <a:lstStyle/>
          <a:p>
            <a:r>
              <a:rPr lang="en-US" sz="2800" dirty="0" err="1" smtClean="0">
                <a:solidFill>
                  <a:srgbClr val="FFFF00"/>
                </a:solidFill>
                <a:latin typeface="NikoshBAN" panose="02000000000000000000" pitchFamily="2" charset="0"/>
                <a:cs typeface="NikoshBAN" panose="02000000000000000000" pitchFamily="2" charset="0"/>
              </a:rPr>
              <a:t>বাংলাদেশের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দক্ষিণে</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রয়েছে</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প্রকৃতির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অপার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সম্ভার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সুন্দরবন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সমুদ্রের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কোল</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ঘেষে</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গড়ে</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উঠেছে</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এই</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বিশাল</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বন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এখানে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রয়েছে</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যেমন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প্রচুর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গাছপালা,কেওড়া</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ওসুন্দরীগাছের</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বন,তেমনি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রয়েছে</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নানা</a:t>
            </a:r>
            <a:r>
              <a:rPr lang="en-US" sz="2800" dirty="0" smtClean="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প্রাণী</a:t>
            </a:r>
            <a:r>
              <a:rPr lang="en-US" sz="2800" dirty="0">
                <a:solidFill>
                  <a:srgbClr val="FFFF00"/>
                </a:solidFill>
                <a:latin typeface="NikoshBAN" panose="02000000000000000000" pitchFamily="2" charset="0"/>
                <a:cs typeface="NikoshBAN" panose="02000000000000000000" pitchFamily="2" charset="0"/>
              </a:rPr>
              <a:t> </a:t>
            </a:r>
            <a:r>
              <a:rPr lang="en-US" sz="2800" dirty="0" err="1" smtClean="0">
                <a:solidFill>
                  <a:srgbClr val="FFFF00"/>
                </a:solidFill>
                <a:latin typeface="NikoshBAN" panose="02000000000000000000" pitchFamily="2" charset="0"/>
                <a:cs typeface="NikoshBAN" panose="02000000000000000000" pitchFamily="2" charset="0"/>
              </a:rPr>
              <a:t>জীবজন্তু</a:t>
            </a:r>
            <a:r>
              <a:rPr lang="en-US" sz="2800" dirty="0" smtClean="0">
                <a:solidFill>
                  <a:srgbClr val="FFFF00"/>
                </a:solidFill>
                <a:latin typeface="NikoshBAN" panose="02000000000000000000" pitchFamily="2" charset="0"/>
                <a:cs typeface="NikoshBAN" panose="02000000000000000000" pitchFamily="2" charset="0"/>
              </a:rPr>
              <a:t>।  </a:t>
            </a:r>
            <a:endParaRPr lang="en-US" sz="2800" dirty="0">
              <a:solidFill>
                <a:srgbClr val="FFFF00"/>
              </a:solidFill>
              <a:latin typeface="NikoshBAN" panose="02000000000000000000" pitchFamily="2" charset="0"/>
              <a:cs typeface="NikoshBAN" panose="02000000000000000000" pitchFamily="2" charset="0"/>
            </a:endParaRPr>
          </a:p>
        </p:txBody>
      </p:sp>
      <p:sp>
        <p:nvSpPr>
          <p:cNvPr id="6" name="Flowchart: Terminator 5"/>
          <p:cNvSpPr/>
          <p:nvPr/>
        </p:nvSpPr>
        <p:spPr>
          <a:xfrm>
            <a:off x="8467595" y="4045907"/>
            <a:ext cx="45719" cy="45719"/>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626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style.rotation</p:attrName>
                                        </p:attrNameLst>
                                      </p:cBhvr>
                                      <p:tavLst>
                                        <p:tav tm="0">
                                          <p:val>
                                            <p:fltVal val="90"/>
                                          </p:val>
                                        </p:tav>
                                        <p:tav tm="100000">
                                          <p:val>
                                            <p:fltVal val="0"/>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2000"/>
                                        <p:tgtEl>
                                          <p:spTgt spid="2"/>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2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1000" fill="hold"/>
                                        <p:tgtEl>
                                          <p:spTgt spid="7"/>
                                        </p:tgtEl>
                                        <p:attrNameLst>
                                          <p:attrName>ppt_w</p:attrName>
                                        </p:attrNameLst>
                                      </p:cBhvr>
                                      <p:tavLst>
                                        <p:tav tm="0">
                                          <p:val>
                                            <p:fltVal val="0"/>
                                          </p:val>
                                        </p:tav>
                                        <p:tav tm="100000">
                                          <p:val>
                                            <p:strVal val="#ppt_w"/>
                                          </p:val>
                                        </p:tav>
                                      </p:tavLst>
                                    </p:anim>
                                    <p:anim calcmode="lin" valueType="num">
                                      <p:cBhvr>
                                        <p:cTn id="34" dur="1000" fill="hold"/>
                                        <p:tgtEl>
                                          <p:spTgt spid="7"/>
                                        </p:tgtEl>
                                        <p:attrNameLst>
                                          <p:attrName>ppt_h</p:attrName>
                                        </p:attrNameLst>
                                      </p:cBhvr>
                                      <p:tavLst>
                                        <p:tav tm="0">
                                          <p:val>
                                            <p:fltVal val="0"/>
                                          </p:val>
                                        </p:tav>
                                        <p:tav tm="100000">
                                          <p:val>
                                            <p:strVal val="#ppt_h"/>
                                          </p:val>
                                        </p:tav>
                                      </p:tavLst>
                                    </p:anim>
                                    <p:anim calcmode="lin" valueType="num">
                                      <p:cBhvr>
                                        <p:cTn id="35" dur="1000" fill="hold"/>
                                        <p:tgtEl>
                                          <p:spTgt spid="7"/>
                                        </p:tgtEl>
                                        <p:attrNameLst>
                                          <p:attrName>style.rotation</p:attrName>
                                        </p:attrNameLst>
                                      </p:cBhvr>
                                      <p:tavLst>
                                        <p:tav tm="0">
                                          <p:val>
                                            <p:fltVal val="90"/>
                                          </p:val>
                                        </p:tav>
                                        <p:tav tm="100000">
                                          <p:val>
                                            <p:fltVal val="0"/>
                                          </p:val>
                                        </p:tav>
                                      </p:tavLst>
                                    </p:anim>
                                    <p:animEffect transition="in" filter="fade">
                                      <p:cBhvr>
                                        <p:cTn id="36" dur="1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16"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6757" y="1781738"/>
            <a:ext cx="10567851" cy="2646878"/>
          </a:xfrm>
          <a:prstGeom prst="rect">
            <a:avLst/>
          </a:prstGeom>
          <a:noFill/>
        </p:spPr>
        <p:txBody>
          <a:bodyPr wrap="square" rtlCol="0">
            <a:spAutoFit/>
          </a:bodyPr>
          <a:lstStyle/>
          <a:p>
            <a:r>
              <a:rPr lang="bn-IN" sz="16600" dirty="0" smtClean="0">
                <a:latin typeface="NikoshBAN" panose="02000000000000000000" pitchFamily="2" charset="0"/>
                <a:cs typeface="NikoshBAN" panose="02000000000000000000" pitchFamily="2" charset="0"/>
              </a:rPr>
              <a:t>সুন্দরবনের প্রাণী</a:t>
            </a:r>
            <a:endParaRPr lang="en-US" sz="16600" dirty="0">
              <a:latin typeface="NikoshBAN" panose="02000000000000000000" pitchFamily="2" charset="0"/>
              <a:cs typeface="NikoshBAN" panose="02000000000000000000" pitchFamily="2" charset="0"/>
            </a:endParaRPr>
          </a:p>
        </p:txBody>
      </p:sp>
      <p:cxnSp>
        <p:nvCxnSpPr>
          <p:cNvPr id="4" name="Straight Connector 3"/>
          <p:cNvCxnSpPr/>
          <p:nvPr/>
        </p:nvCxnSpPr>
        <p:spPr>
          <a:xfrm>
            <a:off x="1133202" y="4898651"/>
            <a:ext cx="10014962" cy="11552"/>
          </a:xfrm>
          <a:prstGeom prst="line">
            <a:avLst/>
          </a:prstGeom>
          <a:ln w="762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5" name="Down Arrow 4"/>
          <p:cNvSpPr/>
          <p:nvPr/>
        </p:nvSpPr>
        <p:spPr>
          <a:xfrm>
            <a:off x="856757" y="116114"/>
            <a:ext cx="10116043" cy="2090057"/>
          </a:xfrm>
          <a:prstGeom prst="downArrow">
            <a:avLst>
              <a:gd name="adj1" fmla="val 50000"/>
              <a:gd name="adj2" fmla="val 58962"/>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093029" y="435429"/>
            <a:ext cx="3410857" cy="1015663"/>
          </a:xfrm>
          <a:prstGeom prst="rect">
            <a:avLst/>
          </a:prstGeom>
          <a:noFill/>
        </p:spPr>
        <p:txBody>
          <a:bodyPr wrap="square" rtlCol="0">
            <a:spAutoFit/>
          </a:bodyPr>
          <a:lstStyle/>
          <a:p>
            <a:r>
              <a:rPr lang="bn-IN" sz="6000" dirty="0" smtClean="0">
                <a:solidFill>
                  <a:schemeClr val="bg1"/>
                </a:solidFill>
                <a:latin typeface="NikoshBAN" panose="02000000000000000000" pitchFamily="2" charset="0"/>
                <a:cs typeface="NikoshBAN" panose="02000000000000000000" pitchFamily="2" charset="0"/>
              </a:rPr>
              <a:t>আজকের </a:t>
            </a:r>
            <a:r>
              <a:rPr lang="en-US" sz="6000" dirty="0" err="1" smtClean="0">
                <a:solidFill>
                  <a:schemeClr val="bg1"/>
                </a:solidFill>
                <a:latin typeface="NikoshBAN" panose="02000000000000000000" pitchFamily="2" charset="0"/>
                <a:cs typeface="NikoshBAN" panose="02000000000000000000" pitchFamily="2" charset="0"/>
              </a:rPr>
              <a:t>পাঠ</a:t>
            </a:r>
            <a:endParaRPr lang="en-US" sz="6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38147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
                                        </p:tgtEl>
                                        <p:attrNameLst>
                                          <p:attrName>style.visibility</p:attrName>
                                        </p:attrNameLst>
                                      </p:cBhvr>
                                      <p:to>
                                        <p:strVal val="visible"/>
                                      </p:to>
                                    </p:set>
                                    <p:anim by="(-#ppt_w*2)" calcmode="lin" valueType="num">
                                      <p:cBhvr rctx="PPT">
                                        <p:cTn id="18" dur="500" autoRev="1" fill="hold">
                                          <p:stCondLst>
                                            <p:cond delay="0"/>
                                          </p:stCondLst>
                                        </p:cTn>
                                        <p:tgtEl>
                                          <p:spTgt spid="2"/>
                                        </p:tgtEl>
                                        <p:attrNameLst>
                                          <p:attrName>ppt_w</p:attrName>
                                        </p:attrNameLst>
                                      </p:cBhvr>
                                    </p:anim>
                                    <p:anim by="(#ppt_w*0.50)" calcmode="lin" valueType="num">
                                      <p:cBhvr>
                                        <p:cTn id="19" dur="500" decel="50000" autoRev="1" fill="hold">
                                          <p:stCondLst>
                                            <p:cond delay="0"/>
                                          </p:stCondLst>
                                        </p:cTn>
                                        <p:tgtEl>
                                          <p:spTgt spid="2"/>
                                        </p:tgtEl>
                                        <p:attrNameLst>
                                          <p:attrName>ppt_x</p:attrName>
                                        </p:attrNameLst>
                                      </p:cBhvr>
                                    </p:anim>
                                    <p:anim from="(-#ppt_h/2)" to="(#ppt_y)" calcmode="lin" valueType="num">
                                      <p:cBhvr>
                                        <p:cTn id="20" dur="1000" fill="hold">
                                          <p:stCondLst>
                                            <p:cond delay="0"/>
                                          </p:stCondLst>
                                        </p:cTn>
                                        <p:tgtEl>
                                          <p:spTgt spid="2"/>
                                        </p:tgtEl>
                                        <p:attrNameLst>
                                          <p:attrName>ppt_y</p:attrName>
                                        </p:attrNameLst>
                                      </p:cBhvr>
                                    </p:anim>
                                    <p:animRot by="21600000">
                                      <p:cBhvr>
                                        <p:cTn id="21" dur="1000" fill="hold">
                                          <p:stCondLst>
                                            <p:cond delay="0"/>
                                          </p:stCondLst>
                                        </p:cTn>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17" presetClass="entr" presetSubtype="1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Terminator 5"/>
          <p:cNvSpPr/>
          <p:nvPr/>
        </p:nvSpPr>
        <p:spPr>
          <a:xfrm>
            <a:off x="169692" y="4500968"/>
            <a:ext cx="11610766" cy="2085361"/>
          </a:xfrm>
          <a:prstGeom prst="flowChartTerminator">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273" y="108944"/>
            <a:ext cx="5963822" cy="3810000"/>
          </a:xfrm>
          <a:prstGeom prst="rect">
            <a:avLst/>
          </a:prstGeom>
        </p:spPr>
      </p:pic>
      <p:sp>
        <p:nvSpPr>
          <p:cNvPr id="4" name="TextBox 3"/>
          <p:cNvSpPr txBox="1"/>
          <p:nvPr/>
        </p:nvSpPr>
        <p:spPr>
          <a:xfrm>
            <a:off x="992257" y="4943483"/>
            <a:ext cx="10193485" cy="1200329"/>
          </a:xfrm>
          <a:prstGeom prst="rect">
            <a:avLst/>
          </a:prstGeom>
          <a:noFill/>
        </p:spPr>
        <p:txBody>
          <a:bodyPr wrap="square" rtlCol="0">
            <a:spAutoFit/>
          </a:bodyPr>
          <a:lstStyle/>
          <a:p>
            <a:r>
              <a:rPr lang="en-US" sz="3600" dirty="0" err="1" smtClean="0">
                <a:latin typeface="NikoshBAN" panose="02000000000000000000" pitchFamily="2" charset="0"/>
                <a:cs typeface="NikoshBAN" panose="02000000000000000000" pitchFamily="2" charset="0"/>
              </a:rPr>
              <a:t>বিশ্বের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প্রাণী</a:t>
            </a:r>
            <a:r>
              <a:rPr lang="bn-IN" sz="3600" dirty="0" smtClean="0">
                <a:latin typeface="NikoshBAN" panose="02000000000000000000" pitchFamily="2" charset="0"/>
                <a:cs typeface="NikoshBAN" panose="02000000000000000000" pitchFamily="2" charset="0"/>
              </a:rPr>
              <a:t>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সঙ্গে</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জড়িয়ে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থাকে</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দেশের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নাম</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জায়গার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নাম</a:t>
            </a:r>
            <a:r>
              <a:rPr lang="en-US" sz="3600" dirty="0" smtClean="0">
                <a:latin typeface="NikoshBAN" panose="02000000000000000000" pitchFamily="2" charset="0"/>
                <a:cs typeface="NikoshBAN" panose="02000000000000000000" pitchFamily="2" charset="0"/>
              </a:rPr>
              <a:t> । </a:t>
            </a:r>
            <a:r>
              <a:rPr lang="en-US" sz="3600" dirty="0" err="1" smtClean="0">
                <a:latin typeface="NikoshBAN" panose="02000000000000000000" pitchFamily="2" charset="0"/>
                <a:cs typeface="NikoshBAN" panose="02000000000000000000" pitchFamily="2" charset="0"/>
              </a:rPr>
              <a:t>যেমন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ক্যাঙ্গারু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বললেই</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মনে</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পড়ে</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যায়</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অস্ট্র</a:t>
            </a:r>
            <a:r>
              <a:rPr lang="bn-IN" sz="3600" dirty="0" smtClean="0">
                <a:latin typeface="NikoshBAN" panose="02000000000000000000" pitchFamily="2" charset="0"/>
                <a:cs typeface="NikoshBAN" panose="02000000000000000000" pitchFamily="2" charset="0"/>
              </a:rPr>
              <a:t>ে</a:t>
            </a:r>
            <a:r>
              <a:rPr lang="en-US" sz="3600" dirty="0" err="1" smtClean="0">
                <a:latin typeface="NikoshBAN" panose="02000000000000000000" pitchFamily="2" charset="0"/>
                <a:cs typeface="NikoshBAN" panose="02000000000000000000" pitchFamily="2" charset="0"/>
              </a:rPr>
              <a:t>লিয়ার</a:t>
            </a:r>
            <a:r>
              <a:rPr lang="en-US" sz="3600" dirty="0" smtClean="0">
                <a:latin typeface="NikoshBAN" panose="02000000000000000000" pitchFamily="2" charset="0"/>
                <a:cs typeface="NikoshBAN" panose="02000000000000000000" pitchFamily="2" charset="0"/>
              </a:rPr>
              <a:t> </a:t>
            </a:r>
            <a:r>
              <a:rPr lang="en-US" sz="3600" dirty="0" err="1" smtClean="0">
                <a:latin typeface="NikoshBAN" panose="02000000000000000000" pitchFamily="2" charset="0"/>
                <a:cs typeface="NikoshBAN" panose="02000000000000000000" pitchFamily="2" charset="0"/>
              </a:rPr>
              <a:t>কথা</a:t>
            </a:r>
            <a:r>
              <a:rPr lang="en-US" sz="3600" dirty="0" smtClean="0">
                <a:latin typeface="NikoshBAN" panose="02000000000000000000" pitchFamily="2" charset="0"/>
                <a:cs typeface="NikoshBAN" panose="02000000000000000000" pitchFamily="2" charset="0"/>
              </a:rPr>
              <a:t> । </a:t>
            </a:r>
            <a:r>
              <a:rPr lang="en-US" dirty="0" smtClean="0">
                <a:latin typeface="NikoshBAN" panose="02000000000000000000" pitchFamily="2" charset="0"/>
                <a:cs typeface="NikoshBAN" panose="02000000000000000000" pitchFamily="2" charset="0"/>
              </a:rPr>
              <a:t>।  </a:t>
            </a:r>
            <a:endParaRPr lang="en-US"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8681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heckerboard(across)">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0" presetClass="entr" presetSubtype="0" decel="10000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3"/>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Sequential Access Storage 1"/>
          <p:cNvSpPr/>
          <p:nvPr/>
        </p:nvSpPr>
        <p:spPr>
          <a:xfrm>
            <a:off x="331305" y="5042601"/>
            <a:ext cx="11118572" cy="1660232"/>
          </a:xfrm>
          <a:prstGeom prst="flowChartMagneticTape">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681832" y="5553442"/>
            <a:ext cx="9768045" cy="830997"/>
          </a:xfrm>
          <a:prstGeom prst="rect">
            <a:avLst/>
          </a:prstGeom>
          <a:noFill/>
        </p:spPr>
        <p:txBody>
          <a:bodyPr wrap="square" rtlCol="0">
            <a:spAutoFit/>
          </a:bodyPr>
          <a:lstStyle/>
          <a:p>
            <a:r>
              <a:rPr lang="bn-IN" sz="4800" dirty="0" smtClean="0">
                <a:latin typeface="NikoshBAN" panose="02000000000000000000" pitchFamily="2" charset="0"/>
                <a:cs typeface="NikoshBAN" panose="02000000000000000000" pitchFamily="2" charset="0"/>
              </a:rPr>
              <a:t>সি</a:t>
            </a:r>
            <a:r>
              <a:rPr lang="en-US" sz="4800" dirty="0">
                <a:latin typeface="NikoshBAN" panose="02000000000000000000" pitchFamily="2" charset="0"/>
                <a:cs typeface="NikoshBAN" panose="02000000000000000000" pitchFamily="2" charset="0"/>
              </a:rPr>
              <a:t>ং</a:t>
            </a:r>
            <a:r>
              <a:rPr lang="bn-IN" sz="4800" dirty="0" smtClean="0">
                <a:latin typeface="NikoshBAN" panose="02000000000000000000" pitchFamily="2" charset="0"/>
                <a:cs typeface="NikoshBAN" panose="02000000000000000000" pitchFamily="2" charset="0"/>
              </a:rPr>
              <a:t>হ</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বললেই</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মনে</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ভেসে</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ওঠে</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আফ্রিকার</a:t>
            </a:r>
            <a:r>
              <a:rPr lang="en-US" sz="4800" dirty="0" smtClean="0">
                <a:latin typeface="NikoshBAN" panose="02000000000000000000" pitchFamily="2" charset="0"/>
                <a:cs typeface="NikoshBAN" panose="02000000000000000000" pitchFamily="2" charset="0"/>
              </a:rPr>
              <a:t> </a:t>
            </a:r>
            <a:r>
              <a:rPr lang="en-US" sz="4800" dirty="0" err="1" smtClean="0">
                <a:latin typeface="NikoshBAN" panose="02000000000000000000" pitchFamily="2" charset="0"/>
                <a:cs typeface="NikoshBAN" panose="02000000000000000000" pitchFamily="2" charset="0"/>
              </a:rPr>
              <a:t>কথা</a:t>
            </a:r>
            <a:r>
              <a:rPr lang="en-US" sz="4800" dirty="0" smtClean="0">
                <a:latin typeface="NikoshBAN" panose="02000000000000000000" pitchFamily="2" charset="0"/>
                <a:cs typeface="NikoshBAN" panose="02000000000000000000" pitchFamily="2" charset="0"/>
              </a:rPr>
              <a:t> । </a:t>
            </a:r>
            <a:endParaRPr lang="en-US" sz="4800" dirty="0">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0469" y="93259"/>
            <a:ext cx="6663591" cy="4512514"/>
          </a:xfrm>
          <a:prstGeom prst="rect">
            <a:avLst/>
          </a:prstGeom>
        </p:spPr>
      </p:pic>
    </p:spTree>
    <p:extLst>
      <p:ext uri="{BB962C8B-B14F-4D97-AF65-F5344CB8AC3E}">
        <p14:creationId xmlns:p14="http://schemas.microsoft.com/office/powerpoint/2010/main" val="2191440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style.rotation</p:attrName>
                                        </p:attrNameLst>
                                      </p:cBhvr>
                                      <p:tavLst>
                                        <p:tav tm="0">
                                          <p:val>
                                            <p:fltVal val="360"/>
                                          </p:val>
                                        </p:tav>
                                        <p:tav tm="100000">
                                          <p:val>
                                            <p:fltVal val="0"/>
                                          </p:val>
                                        </p:tav>
                                      </p:tavLst>
                                    </p:anim>
                                    <p:animEffect transition="in" filter="fade">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8087" y="-56969"/>
            <a:ext cx="16070516" cy="5383466"/>
          </a:xfrm>
          <a:prstGeom prst="rect">
            <a:avLst/>
          </a:prstGeom>
        </p:spPr>
      </p:pic>
      <p:sp>
        <p:nvSpPr>
          <p:cNvPr id="6" name="TextBox 5"/>
          <p:cNvSpPr txBox="1"/>
          <p:nvPr/>
        </p:nvSpPr>
        <p:spPr>
          <a:xfrm>
            <a:off x="-98402" y="5288340"/>
            <a:ext cx="12087202" cy="1569660"/>
          </a:xfrm>
          <a:prstGeom prst="rect">
            <a:avLst/>
          </a:prstGeom>
          <a:noFill/>
        </p:spPr>
        <p:txBody>
          <a:bodyPr wrap="square" rtlCol="0">
            <a:spAutoFit/>
          </a:bodyPr>
          <a:lstStyle/>
          <a:p>
            <a:r>
              <a:rPr lang="bn-IN" sz="3200" dirty="0" smtClean="0">
                <a:latin typeface="NikoshBAN" panose="02000000000000000000" pitchFamily="2" charset="0"/>
                <a:cs typeface="NikoshBAN" panose="02000000000000000000" pitchFamily="2" charset="0"/>
              </a:rPr>
              <a:t>তেমনি বাংলাদেশের নামের সঙ্গে জড়িয়ে আছে রয়েল বেঙ্গল টাইগার বা রাজকীয় বাঘের নাম।এই বাঘ থাকে সুন্দরবনে।এ বাঘ দেখতে যেমন সুন্দর ,তেমনি আবার ভয়ঙ্কর।এর চালচলনও রাজার মতো।শিকার করে জীবজন্তু,সুযোগ পেলে মানুষও খায় ।</a:t>
            </a:r>
            <a:endParaRPr lang="en-US" sz="3200" dirty="0">
              <a:latin typeface="NikoshBAN" panose="02000000000000000000" pitchFamily="2" charset="0"/>
              <a:cs typeface="NikoshBAN" panose="02000000000000000000" pitchFamily="2"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5621" y="-56969"/>
            <a:ext cx="8301038" cy="4513944"/>
          </a:xfrm>
          <a:prstGeom prst="rect">
            <a:avLst/>
          </a:prstGeom>
        </p:spPr>
      </p:pic>
    </p:spTree>
    <p:extLst>
      <p:ext uri="{BB962C8B-B14F-4D97-AF65-F5344CB8AC3E}">
        <p14:creationId xmlns:p14="http://schemas.microsoft.com/office/powerpoint/2010/main" val="166578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strips(downLeft)">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611</TotalTime>
  <Words>381</Words>
  <Application>Microsoft Office PowerPoint</Application>
  <PresentationFormat>Widescreen</PresentationFormat>
  <Paragraphs>58</Paragraphs>
  <Slides>18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NikoshBAN</vt:lpstr>
      <vt:lpstr>Vrinda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DPE</dc:creator>
  <cp:lastModifiedBy>DPE</cp:lastModifiedBy>
  <cp:revision>114</cp:revision>
  <dcterms:created xsi:type="dcterms:W3CDTF">2020-01-21T15:06:07Z</dcterms:created>
  <dcterms:modified xsi:type="dcterms:W3CDTF">2020-01-29T06:28:27Z</dcterms:modified>
</cp:coreProperties>
</file>