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82" autoAdjust="0"/>
  </p:normalViewPr>
  <p:slideViewPr>
    <p:cSldViewPr snapToGrid="0">
      <p:cViewPr varScale="1">
        <p:scale>
          <a:sx n="66" d="100"/>
          <a:sy n="66" d="100"/>
        </p:scale>
        <p:origin x="-87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361C1-E554-4352-A9AF-62350B4E31D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2685A-D1F0-42FC-A4E0-4B247AD3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3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685A-D1F0-42FC-A4E0-4B247AD358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59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685A-D1F0-42FC-A4E0-4B247AD358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11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685A-D1F0-42FC-A4E0-4B247AD358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42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685A-D1F0-42FC-A4E0-4B247AD358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17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685A-D1F0-42FC-A4E0-4B247AD358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22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94CC-6720-42FD-AC45-E45F77EED5B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9E77-D029-40C3-9D1A-9C8DEA1D1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94CC-6720-42FD-AC45-E45F77EED5B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9E77-D029-40C3-9D1A-9C8DEA1D1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8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94CC-6720-42FD-AC45-E45F77EED5B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9E77-D029-40C3-9D1A-9C8DEA1D1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94CC-6720-42FD-AC45-E45F77EED5B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9E77-D029-40C3-9D1A-9C8DEA1D1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8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94CC-6720-42FD-AC45-E45F77EED5B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9E77-D029-40C3-9D1A-9C8DEA1D1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8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94CC-6720-42FD-AC45-E45F77EED5B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9E77-D029-40C3-9D1A-9C8DEA1D1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94CC-6720-42FD-AC45-E45F77EED5B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9E77-D029-40C3-9D1A-9C8DEA1D1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1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94CC-6720-42FD-AC45-E45F77EED5B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9E77-D029-40C3-9D1A-9C8DEA1D1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1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94CC-6720-42FD-AC45-E45F77EED5B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9E77-D029-40C3-9D1A-9C8DEA1D1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1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94CC-6720-42FD-AC45-E45F77EED5B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9E77-D029-40C3-9D1A-9C8DEA1D1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8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A94CC-6720-42FD-AC45-E45F77EED5B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9E77-D029-40C3-9D1A-9C8DEA1D1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5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A94CC-6720-42FD-AC45-E45F77EED5B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39E77-D029-40C3-9D1A-9C8DEA1D1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9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3554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96229" y="2322285"/>
            <a:ext cx="738777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 smtClean="0">
                <a:solidFill>
                  <a:srgbClr val="7030A0"/>
                </a:solidFill>
              </a:rPr>
              <a:t>স্বাগতম 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179811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9305" y="185909"/>
            <a:ext cx="3684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C00000"/>
                </a:solidFill>
              </a:rPr>
              <a:t>জোড়ায় </a:t>
            </a:r>
            <a:r>
              <a:rPr lang="bn-IN" sz="4800" b="1" dirty="0" smtClean="0">
                <a:solidFill>
                  <a:srgbClr val="C00000"/>
                </a:solidFill>
              </a:rPr>
              <a:t>কাজ 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397" y="5399325"/>
            <a:ext cx="10609729" cy="107721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</a:rPr>
              <a:t>**“বুঝি তাই উনিশ শো ঊনসত্তরেও </a:t>
            </a:r>
          </a:p>
          <a:p>
            <a:r>
              <a:rPr lang="bn-IN" sz="3200" dirty="0" smtClean="0">
                <a:solidFill>
                  <a:srgbClr val="0070C0"/>
                </a:solidFill>
              </a:rPr>
              <a:t>  আবার সালাম নামে রাজপথে শুনে তোলে ফ্লাগ,” ব্যাখ্যা কর।                           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3813" y="968188"/>
            <a:ext cx="4195481" cy="1196788"/>
          </a:xfrm>
          <a:prstGeom prst="rect">
            <a:avLst/>
          </a:prstGeom>
          <a:noFill/>
          <a:ln w="571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305" y="2334719"/>
            <a:ext cx="3862467" cy="289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1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0329" y="1438835"/>
            <a:ext cx="4695516" cy="1107996"/>
          </a:xfrm>
          <a:prstGeom prst="rect">
            <a:avLst/>
          </a:prstGeom>
          <a:ln w="28575"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6600" b="1" dirty="0" smtClean="0">
                <a:solidFill>
                  <a:srgbClr val="C00000"/>
                </a:solidFill>
              </a:rPr>
              <a:t>বাড়ির কাজ 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6825" y="2998694"/>
            <a:ext cx="10367682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</a:rPr>
              <a:t>** “অপশাসন-শোষণের বিরুদ্ধে বাঙ্গালি জাতি বার বার            রুখে দাঁড়িয়েছে”</a:t>
            </a:r>
            <a:r>
              <a:rPr lang="bn-IN" sz="3200" dirty="0">
                <a:solidFill>
                  <a:srgbClr val="002060"/>
                </a:solidFill>
              </a:rPr>
              <a:t> এই কবিতার আলোকে বুঝিয়ে </a:t>
            </a:r>
            <a:r>
              <a:rPr lang="bn-IN" sz="3200" dirty="0" smtClean="0">
                <a:solidFill>
                  <a:srgbClr val="002060"/>
                </a:solidFill>
              </a:rPr>
              <a:t>লেখ। </a:t>
            </a:r>
          </a:p>
          <a:p>
            <a:r>
              <a:rPr lang="bn-IN" sz="3600" dirty="0"/>
              <a:t> </a:t>
            </a:r>
            <a:r>
              <a:rPr lang="bn-IN" sz="3600" dirty="0" smtClean="0"/>
              <a:t>      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30" y="4368800"/>
            <a:ext cx="4149271" cy="275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9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793375" y="995082"/>
            <a:ext cx="10367684" cy="186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1500" b="1" dirty="0" smtClean="0">
                <a:solidFill>
                  <a:srgbClr val="C00000"/>
                </a:solidFill>
              </a:rPr>
              <a:t>ধন্যবাদ সবাইকে  </a:t>
            </a:r>
            <a:endParaRPr lang="en-US" sz="11500" b="1" dirty="0">
              <a:solidFill>
                <a:srgbClr val="C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4776" y="900953"/>
            <a:ext cx="10596283" cy="1956178"/>
          </a:xfrm>
          <a:prstGeom prst="roundRect">
            <a:avLst>
              <a:gd name="adj" fmla="val 4617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65928"/>
            <a:ext cx="6602506" cy="379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2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2357" y="542998"/>
            <a:ext cx="6171717" cy="15696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41714" y="522513"/>
            <a:ext cx="8171543" cy="1472541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2508547"/>
            <a:ext cx="562494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মোঃআব্দুল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হালিম</a:t>
            </a: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খঞ্জনপুর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তালকুড়া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লতিফিয়া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মাদরাসা,সাপাহার,নওগাঁ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400" b="1" dirty="0" smtClean="0">
                <a:solidFill>
                  <a:srgbClr val="002060"/>
                </a:solidFill>
              </a:rPr>
              <a:t>email</a:t>
            </a:r>
            <a:r>
              <a:rPr lang="en-US" sz="2400" b="1" dirty="0" smtClean="0">
                <a:solidFill>
                  <a:srgbClr val="002060"/>
                </a:solidFill>
              </a:rPr>
              <a:t>: </a:t>
            </a:r>
            <a:r>
              <a:rPr lang="en-US" sz="2400" b="1" dirty="0" smtClean="0">
                <a:solidFill>
                  <a:srgbClr val="002060"/>
                </a:solidFill>
              </a:rPr>
              <a:t>halimraj34@gmail.com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Mobile no:01724113636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6314" y="2244621"/>
            <a:ext cx="5992086" cy="468283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2691" y="2856406"/>
            <a:ext cx="3150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laque 9"/>
          <p:cNvSpPr/>
          <p:nvPr/>
        </p:nvSpPr>
        <p:spPr>
          <a:xfrm>
            <a:off x="6213243" y="2687782"/>
            <a:ext cx="5355302" cy="1260579"/>
          </a:xfrm>
          <a:prstGeom prst="plaque">
            <a:avLst>
              <a:gd name="adj" fmla="val 5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17673" y="4011909"/>
            <a:ext cx="55556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একাদশ</a:t>
            </a:r>
          </a:p>
          <a:p>
            <a:r>
              <a:rPr lang="bn-IN" sz="40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বিষয়ঃবাংলা ১ম পত্র</a:t>
            </a:r>
          </a:p>
          <a:p>
            <a:r>
              <a:rPr lang="bn-IN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০ মিনিট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তাং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২৩/০৬/২০১৯</a:t>
            </a:r>
            <a:r>
              <a:rPr lang="bn-IN" sz="4800" b="1" dirty="0" smtClean="0">
                <a:solidFill>
                  <a:schemeClr val="accent4">
                    <a:lumMod val="50000"/>
                  </a:schemeClr>
                </a:solidFill>
              </a:rPr>
              <a:t>     </a:t>
            </a:r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0"/>
            <a:ext cx="2095500" cy="230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3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418" y="734291"/>
            <a:ext cx="1094509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</a:rPr>
              <a:t>প্রিয় ছাত্র-ছাত্রীরা কিছু ছবি দেওয়া হল</a:t>
            </a:r>
            <a:r>
              <a:rPr lang="bn-IN" sz="3600" b="1" dirty="0" smtClean="0">
                <a:solidFill>
                  <a:schemeClr val="accent2">
                    <a:lumMod val="75000"/>
                  </a:schemeClr>
                </a:solidFill>
              </a:rPr>
              <a:t>  তোমরা মনযোগ দিয়ে দেখ-- </a:t>
            </a:r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409" y="2632363"/>
            <a:ext cx="5684421" cy="4087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" y="2812473"/>
            <a:ext cx="5975155" cy="39069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05345" y="2220593"/>
            <a:ext cx="153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</a:rPr>
              <a:t>ছবি-০১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6654" y="2220593"/>
            <a:ext cx="1413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</a:rPr>
              <a:t>ছবি- ০২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5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0873" y="110836"/>
            <a:ext cx="9658300" cy="22159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solidFill>
                  <a:srgbClr val="FF0000"/>
                </a:solidFill>
              </a:rPr>
              <a:t>ফেব্রুয়ারি</a:t>
            </a:r>
            <a:r>
              <a:rPr lang="en-US" sz="13800" b="1" dirty="0" smtClean="0">
                <a:solidFill>
                  <a:srgbClr val="FF0000"/>
                </a:solidFill>
              </a:rPr>
              <a:t> ১৯৬৯ </a:t>
            </a:r>
            <a:endParaRPr lang="en-US" sz="13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85386" y="4301837"/>
            <a:ext cx="9519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solidFill>
                  <a:srgbClr val="00B050"/>
                </a:solidFill>
              </a:rPr>
              <a:t>শামসুর রাহমান </a:t>
            </a:r>
            <a:endParaRPr lang="en-US" sz="80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177143"/>
            <a:ext cx="4876800" cy="456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6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273" y="775854"/>
            <a:ext cx="3449781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</a:rPr>
              <a:t>শিখনফল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3449782" y="2493818"/>
            <a:ext cx="5500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C00000"/>
                </a:solidFill>
              </a:rPr>
              <a:t>এ পাঠ শেষে শিক্ষার্থীরা--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3673" y="3534674"/>
            <a:ext cx="11208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</a:rPr>
              <a:t>১) </a:t>
            </a:r>
            <a:r>
              <a:rPr lang="bn-IN" sz="3200" b="1" dirty="0">
                <a:solidFill>
                  <a:srgbClr val="C00000"/>
                </a:solidFill>
              </a:rPr>
              <a:t>কবি পরিচিতি বর্ণনা করতে পারবে ;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3673" y="4201979"/>
            <a:ext cx="11208327" cy="542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C00000"/>
                </a:solidFill>
              </a:rPr>
              <a:t>২ ) কবিতাটি শুদ্ধ উচ্চারণে </a:t>
            </a:r>
            <a:r>
              <a:rPr lang="bn-IN" sz="2800" b="1" dirty="0" smtClean="0">
                <a:solidFill>
                  <a:srgbClr val="C00000"/>
                </a:solidFill>
              </a:rPr>
              <a:t> </a:t>
            </a:r>
            <a:r>
              <a:rPr lang="bn-IN" sz="2800" b="1" dirty="0" smtClean="0">
                <a:solidFill>
                  <a:srgbClr val="C00000"/>
                </a:solidFill>
              </a:rPr>
              <a:t>আবৃতি করতেপারবে ;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673" y="4827336"/>
            <a:ext cx="1052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C00000"/>
                </a:solidFill>
              </a:rPr>
              <a:t>৩ ) নতুন শব্দগুলোর অর্থসহ বাক্য ও অনুচ্ছেদ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bn-IN" sz="2800" b="1" dirty="0" smtClean="0">
                <a:solidFill>
                  <a:srgbClr val="C00000"/>
                </a:solidFill>
              </a:rPr>
              <a:t>গঠন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করতে</a:t>
            </a:r>
            <a:r>
              <a:rPr lang="en-US" sz="2800" b="1" smtClean="0">
                <a:solidFill>
                  <a:srgbClr val="C00000"/>
                </a:solidFill>
              </a:rPr>
              <a:t> </a:t>
            </a:r>
            <a:r>
              <a:rPr lang="bn-IN" sz="2800" b="1" smtClean="0">
                <a:solidFill>
                  <a:srgbClr val="C00000"/>
                </a:solidFill>
              </a:rPr>
              <a:t>পারবে </a:t>
            </a:r>
            <a:r>
              <a:rPr lang="bn-IN" sz="2800" b="1" dirty="0" smtClean="0">
                <a:solidFill>
                  <a:srgbClr val="C00000"/>
                </a:solidFill>
              </a:rPr>
              <a:t>; 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674" y="5597236"/>
            <a:ext cx="8998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C00000"/>
                </a:solidFill>
              </a:rPr>
              <a:t>৪) অপশাসন ও শোষণের বিরুদ্ধে </a:t>
            </a:r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স্বাধীনচেতা বাঙ্গালি </a:t>
            </a:r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রুখে দাঁড়ানোর  ইতিহাস বর্ণনা করতে পারবে 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5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4760" y="477982"/>
            <a:ext cx="4912823" cy="110799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r>
              <a:rPr lang="bn-IN" sz="6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6161" y="377190"/>
            <a:ext cx="4275512" cy="1257279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1" y="1733796"/>
            <a:ext cx="3326130" cy="3656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030" y="5390147"/>
            <a:ext cx="3554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accent2">
                    <a:lumMod val="75000"/>
                  </a:schemeClr>
                </a:solidFill>
              </a:rPr>
              <a:t>শামসুর রাহমান 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6256" y="1788358"/>
            <a:ext cx="724544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/>
              <a:t>জন্মঃ ১৯২৯ খ্রিষ্টাব্দের ২৩ শে অকটোবর </a:t>
            </a:r>
            <a:r>
              <a:rPr lang="bn-IN" sz="2800" b="1" dirty="0" smtClean="0"/>
              <a:t>ঢাকায় </a:t>
            </a:r>
            <a:r>
              <a:rPr lang="bn-IN" sz="2800" b="1" dirty="0"/>
              <a:t>জন্ম </a:t>
            </a:r>
            <a:r>
              <a:rPr lang="bn-IN" sz="2800" b="1" dirty="0" smtClean="0"/>
              <a:t>গ্রহন </a:t>
            </a:r>
            <a:r>
              <a:rPr lang="bn-IN" sz="2800" b="1" dirty="0"/>
              <a:t>করেন ।   </a:t>
            </a:r>
            <a:endParaRPr lang="en-US" sz="2800" b="1" dirty="0"/>
          </a:p>
        </p:txBody>
      </p:sp>
      <p:sp>
        <p:nvSpPr>
          <p:cNvPr id="7" name="Right Arrow 6"/>
          <p:cNvSpPr/>
          <p:nvPr/>
        </p:nvSpPr>
        <p:spPr>
          <a:xfrm>
            <a:off x="3593566" y="1833511"/>
            <a:ext cx="380264" cy="70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73831" y="2896354"/>
            <a:ext cx="7228818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000" b="1" dirty="0">
                <a:solidFill>
                  <a:srgbClr val="7030A0"/>
                </a:solidFill>
              </a:rPr>
              <a:t>পেশাঃ কবি “দৈনিক মর্নিং নিউজ”  – এ সাংবাদিকতা দিয়ে কর্মজীবন শুরু করেন । </a:t>
            </a:r>
            <a:r>
              <a:rPr lang="bn-IN" sz="2000" b="1" dirty="0" smtClean="0">
                <a:solidFill>
                  <a:srgbClr val="7030A0"/>
                </a:solidFill>
              </a:rPr>
              <a:t>তবে </a:t>
            </a:r>
            <a:r>
              <a:rPr lang="bn-IN" sz="2000" b="1" dirty="0">
                <a:solidFill>
                  <a:srgbClr val="7030A0"/>
                </a:solidFill>
              </a:rPr>
              <a:t>সাহিত্য সাধনাই ছিল তাঁর পেশা ও নেশা । 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566161" y="2927381"/>
            <a:ext cx="399702" cy="707886"/>
          </a:xfrm>
          <a:prstGeom prst="rightArrow">
            <a:avLst>
              <a:gd name="adj1" fmla="val 50000"/>
              <a:gd name="adj2" fmla="val 54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10853" y="3758129"/>
            <a:ext cx="7353834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সাহিত্যে অবদানঃ “রৌদ্র করোটিতে”, “ বিধ্বস্ত নীলিমা”, “বন্দি শিবি থেকে”, </a:t>
            </a:r>
          </a:p>
          <a:p>
            <a:r>
              <a:rPr lang="bn-IN" dirty="0" smtClean="0"/>
              <a:t>“নিজ বাস ভূমে” প্রভৃতি কাব্য গ্রন্থ লিখে বাংলা সাহিত্যকে সমৃদ্ধ করেছেন ।      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593566" y="3746962"/>
            <a:ext cx="349438" cy="707886"/>
          </a:xfrm>
          <a:prstGeom prst="rightArrow">
            <a:avLst>
              <a:gd name="adj1" fmla="val 50000"/>
              <a:gd name="adj2" fmla="val 54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31921" y="4766410"/>
            <a:ext cx="7614233" cy="83099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</a:rPr>
              <a:t>পুরষ্কারঃ “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আদমজি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পুরষ্কার</a:t>
            </a:r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একাডেমি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পুরষ্কার</a:t>
            </a:r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</a:t>
            </a:r>
            <a:r>
              <a:rPr lang="bn-IN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b="1" dirty="0" smtClean="0">
                <a:solidFill>
                  <a:srgbClr val="FF0000"/>
                </a:solidFill>
              </a:rPr>
              <a:t> “</a:t>
            </a:r>
            <a:r>
              <a:rPr lang="en-US" sz="2400" b="1" dirty="0" err="1" smtClean="0">
                <a:solidFill>
                  <a:srgbClr val="FF0000"/>
                </a:solidFill>
              </a:rPr>
              <a:t>স্বাধীনতা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</a:rPr>
              <a:t>পুরষ্কার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সহ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অসংখ্য</a:t>
            </a:r>
            <a:r>
              <a:rPr lang="bn-IN" sz="2400" b="1" dirty="0" smtClean="0">
                <a:solidFill>
                  <a:srgbClr val="FF0000"/>
                </a:solidFill>
              </a:rPr>
              <a:t>”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পুরষ্কার</a:t>
            </a:r>
            <a:r>
              <a:rPr lang="en-US" sz="2400" b="1" dirty="0" smtClean="0">
                <a:solidFill>
                  <a:srgbClr val="FF0000"/>
                </a:solidFill>
              </a:rPr>
              <a:t> ,</a:t>
            </a:r>
            <a:r>
              <a:rPr lang="en-US" sz="2400" b="1" dirty="0" err="1" smtClean="0">
                <a:solidFill>
                  <a:srgbClr val="FF0000"/>
                </a:solidFill>
              </a:rPr>
              <a:t>পদক</a:t>
            </a:r>
            <a:r>
              <a:rPr lang="en-US" sz="2400" b="1" dirty="0" smtClean="0">
                <a:solidFill>
                  <a:srgbClr val="FF0000"/>
                </a:solidFill>
              </a:rPr>
              <a:t> ও </a:t>
            </a:r>
            <a:r>
              <a:rPr lang="en-US" sz="2400" b="1" dirty="0" err="1" smtClean="0">
                <a:solidFill>
                  <a:srgbClr val="FF0000"/>
                </a:solidFill>
              </a:rPr>
              <a:t>সম্মামনায়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bn-IN" b="1" dirty="0" smtClean="0">
                <a:solidFill>
                  <a:srgbClr val="FF0000"/>
                </a:solidFill>
              </a:rPr>
              <a:t>ভূষিত হয়েছেন।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4760" y="5959357"/>
            <a:ext cx="8244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</a:rPr>
              <a:t>মৃতু্; ২০০৬ খ্রিষ্টাব্দের ১৭ই আগস্ট তিনি ঢাকায় মৃতু বরণ করেন।  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64073" y="5860280"/>
            <a:ext cx="8036982" cy="676966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634009" y="4682171"/>
            <a:ext cx="297912" cy="707886"/>
          </a:xfrm>
          <a:prstGeom prst="rightArrow">
            <a:avLst>
              <a:gd name="adj1" fmla="val 50000"/>
              <a:gd name="adj2" fmla="val 54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593566" y="4763083"/>
            <a:ext cx="270507" cy="707886"/>
          </a:xfrm>
          <a:prstGeom prst="rightArrow">
            <a:avLst>
              <a:gd name="adj1" fmla="val 50000"/>
              <a:gd name="adj2" fmla="val 54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2656114" y="5940625"/>
            <a:ext cx="391885" cy="384821"/>
          </a:xfrm>
          <a:prstGeom prst="downArrow">
            <a:avLst>
              <a:gd name="adj1" fmla="val 50000"/>
              <a:gd name="adj2" fmla="val 40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2801257" y="5860281"/>
            <a:ext cx="1130664" cy="723452"/>
          </a:xfrm>
          <a:prstGeom prst="rightArrow">
            <a:avLst>
              <a:gd name="adj1" fmla="val 29796"/>
              <a:gd name="adj2" fmla="val 47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7037" y="239088"/>
            <a:ext cx="2891118" cy="769441"/>
          </a:xfrm>
          <a:prstGeom prst="rect">
            <a:avLst/>
          </a:prstGeom>
          <a:ln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7030A0"/>
                </a:solidFill>
              </a:rPr>
              <a:t>আদর্শ পাঠ  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28" y="1360713"/>
            <a:ext cx="6749143" cy="506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8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206171" y="246742"/>
            <a:ext cx="7213600" cy="186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11500" b="1" dirty="0" smtClean="0">
                <a:solidFill>
                  <a:srgbClr val="FF0000"/>
                </a:solidFill>
              </a:rPr>
              <a:t>সরব পাঠ </a:t>
            </a:r>
            <a:endParaRPr lang="en-US" sz="115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71" y="1941286"/>
            <a:ext cx="6178247" cy="463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4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7834" y="900952"/>
            <a:ext cx="3025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5659" y="2958352"/>
            <a:ext cx="8377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</a:rPr>
              <a:t>**এই কবিতায় কবি কোন দু’টি গণআন্দোলনের সম্মিলন ঘটিয়েছেন? লেখ।  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5176" y="900952"/>
            <a:ext cx="5123330" cy="900954"/>
          </a:xfrm>
          <a:prstGeom prst="rect">
            <a:avLst/>
          </a:prstGeom>
          <a:noFill/>
          <a:ln w="38100"/>
          <a:effectLst>
            <a:glow rad="101600">
              <a:schemeClr val="accent2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553"/>
            <a:ext cx="3780148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08" y="96384"/>
            <a:ext cx="2958536" cy="327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9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276</Words>
  <Application>Microsoft Office PowerPoint</Application>
  <PresentationFormat>Custom</PresentationFormat>
  <Paragraphs>45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প্রিয় শিক্ষা</dc:title>
  <dc:creator>RASEL</dc:creator>
  <cp:lastModifiedBy>Laptop Solution</cp:lastModifiedBy>
  <cp:revision>146</cp:revision>
  <dcterms:created xsi:type="dcterms:W3CDTF">2019-05-17T19:51:18Z</dcterms:created>
  <dcterms:modified xsi:type="dcterms:W3CDTF">2020-01-29T08:56:51Z</dcterms:modified>
</cp:coreProperties>
</file>