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11BC6-CC18-4AFE-B4F1-381061528A87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238FC-55BC-4B39-9121-98A086E87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88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50DC9-7FB2-48A4-8E55-D65F85D7C84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17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50DC9-7FB2-48A4-8E55-D65F85D7C84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78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50DC9-7FB2-48A4-8E55-D65F85D7C84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15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04AA-CC3B-4D02-BB27-358A1EB9151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3AAF-4ABA-4158-AD33-7767B3A2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8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04AA-CC3B-4D02-BB27-358A1EB9151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3AAF-4ABA-4158-AD33-7767B3A2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50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04AA-CC3B-4D02-BB27-358A1EB9151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3AAF-4ABA-4158-AD33-7767B3A2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9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04AA-CC3B-4D02-BB27-358A1EB9151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3AAF-4ABA-4158-AD33-7767B3A2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9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04AA-CC3B-4D02-BB27-358A1EB9151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3AAF-4ABA-4158-AD33-7767B3A2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4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04AA-CC3B-4D02-BB27-358A1EB9151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3AAF-4ABA-4158-AD33-7767B3A2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4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04AA-CC3B-4D02-BB27-358A1EB9151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3AAF-4ABA-4158-AD33-7767B3A2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2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04AA-CC3B-4D02-BB27-358A1EB9151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3AAF-4ABA-4158-AD33-7767B3A2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5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04AA-CC3B-4D02-BB27-358A1EB9151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3AAF-4ABA-4158-AD33-7767B3A2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8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04AA-CC3B-4D02-BB27-358A1EB9151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3AAF-4ABA-4158-AD33-7767B3A2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7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04AA-CC3B-4D02-BB27-358A1EB9151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3AAF-4ABA-4158-AD33-7767B3A2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304AA-CC3B-4D02-BB27-358A1EB9151A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13AAF-4ABA-4158-AD33-7767B3A2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3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.png"/>
          <p:cNvPicPr>
            <a:picLocks noChangeAspect="1"/>
          </p:cNvPicPr>
          <p:nvPr/>
        </p:nvPicPr>
        <p:blipFill>
          <a:blip r:embed="rId4"/>
          <a:srcRect b="10345"/>
          <a:stretch>
            <a:fillRect/>
          </a:stretch>
        </p:blipFill>
        <p:spPr>
          <a:xfrm>
            <a:off x="3567969" y="188550"/>
            <a:ext cx="5453202" cy="6328500"/>
          </a:xfrm>
          <a:prstGeom prst="rect">
            <a:avLst/>
          </a:prstGeom>
        </p:spPr>
      </p:pic>
      <p:sp>
        <p:nvSpPr>
          <p:cNvPr id="2" name="Heart 1"/>
          <p:cNvSpPr/>
          <p:nvPr/>
        </p:nvSpPr>
        <p:spPr>
          <a:xfrm rot="7791296">
            <a:off x="-96566" y="-132462"/>
            <a:ext cx="1072494" cy="1081512"/>
          </a:xfrm>
          <a:prstGeom prst="hear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eart 4"/>
          <p:cNvSpPr/>
          <p:nvPr/>
        </p:nvSpPr>
        <p:spPr>
          <a:xfrm rot="18758279">
            <a:off x="11223523" y="5897221"/>
            <a:ext cx="1072494" cy="1081512"/>
          </a:xfrm>
          <a:prstGeom prst="hear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eart 5"/>
          <p:cNvSpPr/>
          <p:nvPr/>
        </p:nvSpPr>
        <p:spPr>
          <a:xfrm rot="13378796">
            <a:off x="11239802" y="-117055"/>
            <a:ext cx="1072494" cy="1081512"/>
          </a:xfrm>
          <a:prstGeom prst="hear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Heart 6"/>
          <p:cNvSpPr/>
          <p:nvPr/>
        </p:nvSpPr>
        <p:spPr>
          <a:xfrm rot="3010110">
            <a:off x="-89003" y="5910869"/>
            <a:ext cx="1072494" cy="1081512"/>
          </a:xfrm>
          <a:prstGeom prst="hear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 descr="2.png"/>
          <p:cNvPicPr>
            <a:picLocks noChangeAspect="1"/>
          </p:cNvPicPr>
          <p:nvPr/>
        </p:nvPicPr>
        <p:blipFill>
          <a:blip r:embed="rId4"/>
          <a:srcRect b="10345"/>
          <a:stretch>
            <a:fillRect/>
          </a:stretch>
        </p:blipFill>
        <p:spPr>
          <a:xfrm>
            <a:off x="2749102" y="-5394"/>
            <a:ext cx="5917224" cy="6867002"/>
          </a:xfrm>
          <a:prstGeom prst="rect">
            <a:avLst/>
          </a:prstGeom>
        </p:spPr>
      </p:pic>
      <p:sp>
        <p:nvSpPr>
          <p:cNvPr id="9" name="Can 8"/>
          <p:cNvSpPr/>
          <p:nvPr/>
        </p:nvSpPr>
        <p:spPr>
          <a:xfrm>
            <a:off x="8911987" y="561329"/>
            <a:ext cx="1705970" cy="5962032"/>
          </a:xfrm>
          <a:prstGeom prst="can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</a:p>
          <a:p>
            <a:pPr algn="ctr"/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  <a:p>
            <a:pPr algn="ctr"/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</p:txBody>
      </p:sp>
    </p:spTree>
    <p:extLst>
      <p:ext uri="{BB962C8B-B14F-4D97-AF65-F5344CB8AC3E}">
        <p14:creationId xmlns:p14="http://schemas.microsoft.com/office/powerpoint/2010/main" val="105456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19802" y="76201"/>
            <a:ext cx="3886199" cy="3428999"/>
            <a:chOff x="4495801" y="76200"/>
            <a:chExt cx="3886199" cy="3428999"/>
          </a:xfrm>
        </p:grpSpPr>
        <p:grpSp>
          <p:nvGrpSpPr>
            <p:cNvPr id="3" name="Group 16"/>
            <p:cNvGrpSpPr/>
            <p:nvPr/>
          </p:nvGrpSpPr>
          <p:grpSpPr>
            <a:xfrm>
              <a:off x="4495801" y="1523998"/>
              <a:ext cx="1828799" cy="1981201"/>
              <a:chOff x="4495801" y="1524000"/>
              <a:chExt cx="1828799" cy="1981201"/>
            </a:xfrm>
          </p:grpSpPr>
          <p:sp>
            <p:nvSpPr>
              <p:cNvPr id="5" name="Right Triangle 2"/>
              <p:cNvSpPr/>
              <p:nvPr/>
            </p:nvSpPr>
            <p:spPr>
              <a:xfrm>
                <a:off x="4495801" y="1524000"/>
                <a:ext cx="1828799" cy="1981201"/>
              </a:xfrm>
              <a:prstGeom prst="rtTriangl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সবুজ দল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6" name="Chevron 5"/>
              <p:cNvSpPr/>
              <p:nvPr/>
            </p:nvSpPr>
            <p:spPr>
              <a:xfrm rot="19116635">
                <a:off x="5555257" y="2258636"/>
                <a:ext cx="457200" cy="381000"/>
              </a:xfrm>
              <a:prstGeom prst="chevron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Oval 3"/>
            <p:cNvSpPr/>
            <p:nvPr/>
          </p:nvSpPr>
          <p:spPr>
            <a:xfrm>
              <a:off x="5638800" y="76200"/>
              <a:ext cx="2743200" cy="25146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400" dirty="0">
                  <a:latin typeface="NikoshBAN" pitchFamily="2" charset="0"/>
                  <a:cs typeface="NikoshBAN" pitchFamily="2" charset="0"/>
                </a:rPr>
                <a:t> টেবিলের উপর ৫টি থালার প্রত্যেকটিতে ২টি করে আপেল আছে। মোট কতটি আপেল আছে?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981201" y="76201"/>
            <a:ext cx="4038601" cy="3428999"/>
            <a:chOff x="457200" y="76200"/>
            <a:chExt cx="4038601" cy="3428999"/>
          </a:xfrm>
        </p:grpSpPr>
        <p:grpSp>
          <p:nvGrpSpPr>
            <p:cNvPr id="8" name="Group 17"/>
            <p:cNvGrpSpPr/>
            <p:nvPr/>
          </p:nvGrpSpPr>
          <p:grpSpPr>
            <a:xfrm>
              <a:off x="2514601" y="1523997"/>
              <a:ext cx="1981200" cy="1981202"/>
              <a:chOff x="2514601" y="1523999"/>
              <a:chExt cx="1981200" cy="1981202"/>
            </a:xfrm>
            <a:solidFill>
              <a:srgbClr val="FFFF00"/>
            </a:solidFill>
          </p:grpSpPr>
          <p:sp>
            <p:nvSpPr>
              <p:cNvPr id="10" name="Right Triangle 9"/>
              <p:cNvSpPr/>
              <p:nvPr/>
            </p:nvSpPr>
            <p:spPr>
              <a:xfrm rot="16200000">
                <a:off x="2514600" y="1524000"/>
                <a:ext cx="1981202" cy="1981200"/>
              </a:xfrm>
              <a:prstGeom prst="rtTriangl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bn-IN" sz="2800" dirty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হলুদ দল</a:t>
                </a:r>
                <a:endParaRPr lang="en-US" sz="2800" dirty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1" name="Chevron 10"/>
              <p:cNvSpPr/>
              <p:nvPr/>
            </p:nvSpPr>
            <p:spPr>
              <a:xfrm rot="13767505">
                <a:off x="2907042" y="2255156"/>
                <a:ext cx="457200" cy="381000"/>
              </a:xfrm>
              <a:prstGeom prst="chevron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457200" y="76200"/>
              <a:ext cx="2743200" cy="25146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IN" sz="2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IN" sz="2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2400" dirty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মাছের দোকানে, ৩টি থালার প্রত্যেকটিতে ৪ টি করে মাছ আছে। মোট কতটি মাছ আছে?</a:t>
              </a:r>
              <a:endParaRPr lang="en-US" sz="2400" dirty="0">
                <a:solidFill>
                  <a:srgbClr val="00B0F0"/>
                </a:solidFill>
              </a:endParaRPr>
            </a:p>
            <a:p>
              <a:pPr algn="ctr"/>
              <a:endParaRPr lang="en-US" sz="2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905000" y="3505198"/>
            <a:ext cx="4114800" cy="3276602"/>
            <a:chOff x="381000" y="3505198"/>
            <a:chExt cx="4114800" cy="3276602"/>
          </a:xfrm>
        </p:grpSpPr>
        <p:grpSp>
          <p:nvGrpSpPr>
            <p:cNvPr id="13" name="Group 18"/>
            <p:cNvGrpSpPr/>
            <p:nvPr/>
          </p:nvGrpSpPr>
          <p:grpSpPr>
            <a:xfrm>
              <a:off x="2514599" y="3505198"/>
              <a:ext cx="1981201" cy="1828800"/>
              <a:chOff x="2514599" y="3505200"/>
              <a:chExt cx="1981201" cy="1828800"/>
            </a:xfrm>
            <a:solidFill>
              <a:srgbClr val="FF0000"/>
            </a:solidFill>
          </p:grpSpPr>
          <p:grpSp>
            <p:nvGrpSpPr>
              <p:cNvPr id="15" name="Group 11"/>
              <p:cNvGrpSpPr/>
              <p:nvPr/>
            </p:nvGrpSpPr>
            <p:grpSpPr>
              <a:xfrm>
                <a:off x="2514599" y="3505200"/>
                <a:ext cx="1981201" cy="1828800"/>
                <a:chOff x="2438398" y="3429000"/>
                <a:chExt cx="1981201" cy="1828800"/>
              </a:xfrm>
              <a:grpFill/>
            </p:grpSpPr>
            <p:sp>
              <p:nvSpPr>
                <p:cNvPr id="17" name="Right Triangle 7"/>
                <p:cNvSpPr/>
                <p:nvPr/>
              </p:nvSpPr>
              <p:spPr>
                <a:xfrm rot="10800000">
                  <a:off x="2438398" y="3429000"/>
                  <a:ext cx="1981201" cy="1828800"/>
                </a:xfrm>
                <a:prstGeom prst="rtTriangle">
                  <a:avLst/>
                </a:prstGeom>
                <a:grpFill/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endParaRPr lang="en-US" sz="3200" dirty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3581400" y="3429001"/>
                  <a:ext cx="762000" cy="1077218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200" dirty="0">
                      <a:solidFill>
                        <a:schemeClr val="bg1"/>
                      </a:solidFill>
                      <a:latin typeface="NikoshBAN" pitchFamily="2" charset="0"/>
                      <a:cs typeface="NikoshBAN" pitchFamily="2" charset="0"/>
                    </a:rPr>
                    <a:t>লাল দল</a:t>
                  </a:r>
                  <a:endParaRPr lang="en-US" sz="3200" dirty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p:grpSp>
          <p:sp>
            <p:nvSpPr>
              <p:cNvPr id="16" name="Chevron 14"/>
              <p:cNvSpPr/>
              <p:nvPr/>
            </p:nvSpPr>
            <p:spPr>
              <a:xfrm rot="8417582">
                <a:off x="2964571" y="4393702"/>
                <a:ext cx="457200" cy="381000"/>
              </a:xfrm>
              <a:prstGeom prst="chevron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Oval 13"/>
            <p:cNvSpPr/>
            <p:nvPr/>
          </p:nvSpPr>
          <p:spPr>
            <a:xfrm>
              <a:off x="381000" y="4191000"/>
              <a:ext cx="2819400" cy="25908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400" dirty="0">
                  <a:latin typeface="NikoshBAN" pitchFamily="2" charset="0"/>
                  <a:cs typeface="NikoshBAN" pitchFamily="2" charset="0"/>
                </a:rPr>
                <a:t>টেবিলের উপর ৪ ছড়া কলা রয়েছে।প্রত্যেক ছড়ায় ৫টি করে কলা আছে। মোট কতটি কলা আছে?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019802" y="3505200"/>
            <a:ext cx="4114799" cy="3276601"/>
            <a:chOff x="4495801" y="3505199"/>
            <a:chExt cx="4114799" cy="3276601"/>
          </a:xfrm>
        </p:grpSpPr>
        <p:grpSp>
          <p:nvGrpSpPr>
            <p:cNvPr id="20" name="Group 19"/>
            <p:cNvGrpSpPr/>
            <p:nvPr/>
          </p:nvGrpSpPr>
          <p:grpSpPr>
            <a:xfrm>
              <a:off x="4495801" y="3505199"/>
              <a:ext cx="1828799" cy="1828801"/>
              <a:chOff x="4495801" y="3505201"/>
              <a:chExt cx="1828799" cy="1828801"/>
            </a:xfrm>
            <a:solidFill>
              <a:srgbClr val="00B0F0"/>
            </a:solidFill>
          </p:grpSpPr>
          <p:sp>
            <p:nvSpPr>
              <p:cNvPr id="22" name="Right Triangle 4"/>
              <p:cNvSpPr/>
              <p:nvPr/>
            </p:nvSpPr>
            <p:spPr>
              <a:xfrm rot="5400000">
                <a:off x="4495800" y="3505202"/>
                <a:ext cx="1828801" cy="1828799"/>
              </a:xfrm>
              <a:prstGeom prst="rtTriangl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নীল দল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3" name="Chevron 15"/>
              <p:cNvSpPr/>
              <p:nvPr/>
            </p:nvSpPr>
            <p:spPr>
              <a:xfrm rot="2378413">
                <a:off x="5555442" y="4317765"/>
                <a:ext cx="456575" cy="381000"/>
              </a:xfrm>
              <a:prstGeom prst="chevron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5867400" y="4267200"/>
              <a:ext cx="2743200" cy="25146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400" dirty="0">
                  <a:latin typeface="NikoshBAN" pitchFamily="2" charset="0"/>
                  <a:cs typeface="NikoshBAN" pitchFamily="2" charset="0"/>
                </a:rPr>
                <a:t>কোন শ্রেণিতে ৪টি বেঞ্চ আছে, প্রতি বেঞ্চে ৩ জন করে শিক্ষার্থী বসে। সেখানে কতজন শিক্ষার্থী আছে ?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754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958453" y="1668438"/>
            <a:ext cx="8140889" cy="3312994"/>
          </a:xfrm>
          <a:prstGeom prst="wedgeRoundRectCallou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তোমার </a:t>
            </a:r>
            <a:r>
              <a:rPr lang="bn-IN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গণিত বইয়ের ৩৭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৩৮ </a:t>
            </a:r>
            <a:r>
              <a:rPr lang="bn-IN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 ৩৯ পৃষ্ঠা বের করে  দেখ।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87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540604"/>
            <a:ext cx="69342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গুণ চিহ্ন ব্যবহার করে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হিসাব কর।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849690"/>
            <a:ext cx="1905000" cy="142691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softRound"/>
            <a:contourClr>
              <a:srgbClr val="333333"/>
            </a:contourClr>
          </a:sp3d>
        </p:spPr>
      </p:pic>
      <p:pic>
        <p:nvPicPr>
          <p:cNvPr id="4" name="Picture 3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1794379"/>
            <a:ext cx="1905000" cy="142691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softRound"/>
            <a:contourClr>
              <a:srgbClr val="333333"/>
            </a:contourClr>
          </a:sp3d>
        </p:spPr>
      </p:pic>
      <p:pic>
        <p:nvPicPr>
          <p:cNvPr id="5" name="Picture 4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708779"/>
            <a:ext cx="1905000" cy="142691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softRound"/>
            <a:contourClr>
              <a:srgbClr val="333333"/>
            </a:contourClr>
          </a:sp3d>
        </p:spPr>
      </p:pic>
      <p:pic>
        <p:nvPicPr>
          <p:cNvPr id="6" name="Picture 5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3602290"/>
            <a:ext cx="1905000" cy="142691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softRound"/>
            <a:contourClr>
              <a:srgbClr val="333333"/>
            </a:contourClr>
          </a:sp3d>
        </p:spPr>
      </p:pic>
      <p:pic>
        <p:nvPicPr>
          <p:cNvPr id="7" name="Picture 6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3602290"/>
            <a:ext cx="1905000" cy="142691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softRound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2819400" y="5486401"/>
            <a:ext cx="6781800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৫টি প্লেটে মোট কতটি আলু আছে?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44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8.jpg"/>
          <p:cNvPicPr>
            <a:picLocks noChangeAspect="1"/>
          </p:cNvPicPr>
          <p:nvPr/>
        </p:nvPicPr>
        <p:blipFill>
          <a:blip r:embed="rId2"/>
          <a:srcRect b="7368"/>
          <a:stretch>
            <a:fillRect/>
          </a:stretch>
        </p:blipFill>
        <p:spPr>
          <a:xfrm>
            <a:off x="3276601" y="1752600"/>
            <a:ext cx="2524125" cy="1676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Picture 4" descr="8.jpg"/>
          <p:cNvPicPr>
            <a:picLocks noChangeAspect="1"/>
          </p:cNvPicPr>
          <p:nvPr/>
        </p:nvPicPr>
        <p:blipFill>
          <a:blip r:embed="rId2"/>
          <a:srcRect b="7368"/>
          <a:stretch>
            <a:fillRect/>
          </a:stretch>
        </p:blipFill>
        <p:spPr>
          <a:xfrm>
            <a:off x="3276601" y="3810000"/>
            <a:ext cx="2524125" cy="1676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Picture 5" descr="8.jpg"/>
          <p:cNvPicPr>
            <a:picLocks noChangeAspect="1"/>
          </p:cNvPicPr>
          <p:nvPr/>
        </p:nvPicPr>
        <p:blipFill>
          <a:blip r:embed="rId2"/>
          <a:srcRect b="7368"/>
          <a:stretch>
            <a:fillRect/>
          </a:stretch>
        </p:blipFill>
        <p:spPr>
          <a:xfrm>
            <a:off x="6696076" y="3810000"/>
            <a:ext cx="2524125" cy="1676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Picture 6" descr="8.jpg"/>
          <p:cNvPicPr>
            <a:picLocks noChangeAspect="1"/>
          </p:cNvPicPr>
          <p:nvPr/>
        </p:nvPicPr>
        <p:blipFill>
          <a:blip r:embed="rId2"/>
          <a:srcRect b="7368"/>
          <a:stretch>
            <a:fillRect/>
          </a:stretch>
        </p:blipFill>
        <p:spPr>
          <a:xfrm>
            <a:off x="6696076" y="1752600"/>
            <a:ext cx="2524125" cy="1676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TextBox 7"/>
          <p:cNvSpPr txBox="1"/>
          <p:nvPr/>
        </p:nvSpPr>
        <p:spPr>
          <a:xfrm>
            <a:off x="2819400" y="5867401"/>
            <a:ext cx="6781800" cy="769441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৪টি প্লেটে মোট কতটি মাছ আছে?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303535"/>
            <a:ext cx="6781800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গুণ চিহ্ন ব্যবহার করে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 কর।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80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926842"/>
            <a:ext cx="7086600" cy="501675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bn-IN" sz="8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বিড়ালের চারটি পা আছে। তোমার বাড়ির ৪ টি বিড়ালের কয়টি পা </a:t>
            </a:r>
            <a:r>
              <a:rPr lang="bn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IN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5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540" y="0"/>
            <a:ext cx="6858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689907" y="396457"/>
            <a:ext cx="1419368" cy="600164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</a:t>
            </a:r>
            <a:endParaRPr lang="en-US" sz="9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9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ন্য</a:t>
            </a:r>
            <a:endParaRPr lang="en-US" sz="9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9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endParaRPr lang="en-US" sz="9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9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</a:t>
            </a:r>
            <a:endParaRPr lang="bn-IN" sz="9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37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5117" y="304801"/>
            <a:ext cx="7885569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n 2"/>
          <p:cNvSpPr/>
          <p:nvPr/>
        </p:nvSpPr>
        <p:spPr>
          <a:xfrm rot="823346">
            <a:off x="551107" y="1247994"/>
            <a:ext cx="5256466" cy="3783100"/>
          </a:xfrm>
          <a:prstGeom prst="sun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এইচ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আসাদুল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n 3"/>
          <p:cNvSpPr/>
          <p:nvPr/>
        </p:nvSpPr>
        <p:spPr>
          <a:xfrm>
            <a:off x="4048873" y="3374237"/>
            <a:ext cx="4011928" cy="3443462"/>
          </a:xfrm>
          <a:prstGeom prst="sun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n 4"/>
          <p:cNvSpPr/>
          <p:nvPr/>
        </p:nvSpPr>
        <p:spPr>
          <a:xfrm rot="20688690">
            <a:off x="6310337" y="1238160"/>
            <a:ext cx="4807560" cy="3909064"/>
          </a:xfrm>
          <a:prstGeom prst="sun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বাদাঘাট</a:t>
            </a:r>
            <a:endPara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 প্রাথঃবিদ্যাঃ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5486400"/>
            <a:ext cx="2362200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তাহিরপুর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7200" y="5486400"/>
            <a:ext cx="2209800" cy="92333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সুনামগঞ্জ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9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487741"/>
            <a:ext cx="73914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2926140"/>
            <a:ext cx="7391400" cy="92333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2011740"/>
            <a:ext cx="7391400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 দ্বিতীয়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4600" y="4831141"/>
            <a:ext cx="7391400" cy="830997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পাঠ্যাংশঃ গুণের ধারণা</a:t>
            </a:r>
            <a:endParaRPr lang="bn-IN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3840541"/>
            <a:ext cx="7391400" cy="10156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গুণ</a:t>
            </a:r>
            <a:endParaRPr lang="en-US" sz="6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97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868740"/>
            <a:ext cx="71628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024" y="3533928"/>
            <a:ext cx="11000095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১২.১ উপকরণ ব্যবহার করে গুণ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384952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6.jpg"/>
          <p:cNvPicPr>
            <a:picLocks noChangeAspect="1"/>
          </p:cNvPicPr>
          <p:nvPr/>
        </p:nvPicPr>
        <p:blipFill>
          <a:blip r:embed="rId3"/>
          <a:srcRect l="2360" t="1873" r="2604" b="4490"/>
          <a:stretch>
            <a:fillRect/>
          </a:stretch>
        </p:blipFill>
        <p:spPr>
          <a:xfrm>
            <a:off x="3505200" y="2514600"/>
            <a:ext cx="4953000" cy="33924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9.jpg"/>
          <p:cNvPicPr>
            <a:picLocks noChangeAspect="1"/>
          </p:cNvPicPr>
          <p:nvPr/>
        </p:nvPicPr>
        <p:blipFill>
          <a:blip r:embed="rId4"/>
          <a:srcRect l="11852" t="4301" r="8148" b="9677"/>
          <a:stretch>
            <a:fillRect/>
          </a:stretch>
        </p:blipFill>
        <p:spPr>
          <a:xfrm>
            <a:off x="5105400" y="76200"/>
            <a:ext cx="1337310" cy="990600"/>
          </a:xfrm>
          <a:prstGeom prst="ellipse">
            <a:avLst/>
          </a:prstGeom>
          <a:ln w="63500" cap="rnd">
            <a:solidFill>
              <a:srgbClr val="92D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9.jpg"/>
          <p:cNvPicPr>
            <a:picLocks noChangeAspect="1"/>
          </p:cNvPicPr>
          <p:nvPr/>
        </p:nvPicPr>
        <p:blipFill>
          <a:blip r:embed="rId4"/>
          <a:srcRect l="11852" t="4301" r="8148" b="9677"/>
          <a:stretch>
            <a:fillRect/>
          </a:stretch>
        </p:blipFill>
        <p:spPr>
          <a:xfrm>
            <a:off x="8915400" y="1371600"/>
            <a:ext cx="1337310" cy="990600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9.jpg"/>
          <p:cNvPicPr>
            <a:picLocks noChangeAspect="1"/>
          </p:cNvPicPr>
          <p:nvPr/>
        </p:nvPicPr>
        <p:blipFill>
          <a:blip r:embed="rId4"/>
          <a:srcRect l="11852" t="4301" r="8148" b="9677"/>
          <a:stretch>
            <a:fillRect/>
          </a:stretch>
        </p:blipFill>
        <p:spPr>
          <a:xfrm>
            <a:off x="7315200" y="457200"/>
            <a:ext cx="1337310" cy="990600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9.jpg"/>
          <p:cNvPicPr>
            <a:picLocks noChangeAspect="1"/>
          </p:cNvPicPr>
          <p:nvPr/>
        </p:nvPicPr>
        <p:blipFill>
          <a:blip r:embed="rId4"/>
          <a:srcRect l="11852" t="4301" r="8148" b="9677"/>
          <a:stretch>
            <a:fillRect/>
          </a:stretch>
        </p:blipFill>
        <p:spPr>
          <a:xfrm>
            <a:off x="2057400" y="1524000"/>
            <a:ext cx="1337310" cy="990600"/>
          </a:xfrm>
          <a:prstGeom prst="ellipse">
            <a:avLst/>
          </a:prstGeom>
          <a:ln w="635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9.jpg"/>
          <p:cNvPicPr>
            <a:picLocks noChangeAspect="1"/>
          </p:cNvPicPr>
          <p:nvPr/>
        </p:nvPicPr>
        <p:blipFill>
          <a:blip r:embed="rId4"/>
          <a:srcRect l="11852" t="4301" r="8148" b="9677"/>
          <a:stretch>
            <a:fillRect/>
          </a:stretch>
        </p:blipFill>
        <p:spPr>
          <a:xfrm>
            <a:off x="3200400" y="533400"/>
            <a:ext cx="1337310" cy="9906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1752600" y="6172201"/>
            <a:ext cx="8686800" cy="646331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একক চিন্তা ও দলে আলোচনা করে উপরের ছবি সম্পর্কে বল।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268070"/>
            <a:ext cx="5029200" cy="64633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মোট কত দল কলা আছে?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1030070"/>
            <a:ext cx="5029200" cy="6463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প্রতি দলে কতটি করে কলা আছে?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1752601"/>
            <a:ext cx="5029200" cy="646331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ঝুড়িতে মোট কতটি কলা আছে?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086600" y="268070"/>
            <a:ext cx="2971800" cy="646331"/>
            <a:chOff x="5562600" y="268069"/>
            <a:chExt cx="2971800" cy="646331"/>
          </a:xfrm>
          <a:solidFill>
            <a:srgbClr val="92D050"/>
          </a:solidFill>
        </p:grpSpPr>
        <p:sp>
          <p:nvSpPr>
            <p:cNvPr id="13" name="Notched Right Arrow 12"/>
            <p:cNvSpPr/>
            <p:nvPr/>
          </p:nvSpPr>
          <p:spPr>
            <a:xfrm>
              <a:off x="5562600" y="363602"/>
              <a:ext cx="990600" cy="455264"/>
            </a:xfrm>
            <a:prstGeom prst="notchedRightArrow">
              <a:avLst/>
            </a:prstGeom>
            <a:grpFill/>
            <a:ln>
              <a:solidFill>
                <a:srgbClr val="92D050"/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54190" y="268069"/>
              <a:ext cx="1680210" cy="646331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 দল</a:t>
              </a:r>
              <a:endPara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086600" y="1028701"/>
            <a:ext cx="2971800" cy="646331"/>
            <a:chOff x="5562600" y="1028700"/>
            <a:chExt cx="2971800" cy="646331"/>
          </a:xfrm>
        </p:grpSpPr>
        <p:sp>
          <p:nvSpPr>
            <p:cNvPr id="14" name="Notched Right Arrow 13"/>
            <p:cNvSpPr/>
            <p:nvPr/>
          </p:nvSpPr>
          <p:spPr>
            <a:xfrm>
              <a:off x="5562600" y="1123167"/>
              <a:ext cx="990600" cy="457200"/>
            </a:xfrm>
            <a:prstGeom prst="notchedRight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54190" y="1028700"/>
              <a:ext cx="1680210" cy="646331"/>
            </a:xfrm>
            <a:prstGeom prst="rect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৩টি করে</a:t>
              </a:r>
              <a:endPara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086600" y="1748829"/>
            <a:ext cx="2971800" cy="646331"/>
            <a:chOff x="5562600" y="1748828"/>
            <a:chExt cx="2971800" cy="646331"/>
          </a:xfrm>
        </p:grpSpPr>
        <p:sp>
          <p:nvSpPr>
            <p:cNvPr id="15" name="Notched Right Arrow 14"/>
            <p:cNvSpPr/>
            <p:nvPr/>
          </p:nvSpPr>
          <p:spPr>
            <a:xfrm>
              <a:off x="5562600" y="1790700"/>
              <a:ext cx="990600" cy="457200"/>
            </a:xfrm>
            <a:prstGeom prst="notched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58000" y="1748828"/>
              <a:ext cx="1676400" cy="646331"/>
            </a:xfrm>
            <a:prstGeom prst="rect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১৫টি</a:t>
              </a:r>
              <a:endPara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052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93 0.01412 L 0.33268 0.3722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87" y="17894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77556E-17 L 0.05482 0.3655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4" y="1826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33333E-6 L 0.01732 0.4101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9" y="20509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3728E-6 L -0.04809 0.3829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191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22222E-6 L -0.35404 0.3805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8" y="1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667000" y="1143000"/>
            <a:ext cx="6858000" cy="5029200"/>
          </a:xfrm>
          <a:prstGeom prst="horizontalScroll">
            <a:avLst/>
          </a:prstGeom>
          <a:solidFill>
            <a:srgbClr val="7030A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>
                <a:latin typeface="NikoshBAN" pitchFamily="2" charset="0"/>
                <a:cs typeface="NikoshBAN" pitchFamily="2" charset="0"/>
              </a:rPr>
              <a:t>গুণের ধারণা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91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438401" y="3962400"/>
            <a:ext cx="7313391" cy="1524000"/>
            <a:chOff x="1217409" y="3352801"/>
            <a:chExt cx="6705600" cy="1923074"/>
          </a:xfrm>
          <a:blipFill>
            <a:blip r:embed="rId2"/>
            <a:tile tx="0" ty="0" sx="100000" sy="100000" flip="none" algn="tl"/>
          </a:blipFill>
        </p:grpSpPr>
        <p:sp>
          <p:nvSpPr>
            <p:cNvPr id="16" name="Oval 15"/>
            <p:cNvSpPr/>
            <p:nvPr/>
          </p:nvSpPr>
          <p:spPr>
            <a:xfrm>
              <a:off x="1217409" y="3352801"/>
              <a:ext cx="6705600" cy="1121792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297025" y="4009851"/>
              <a:ext cx="0" cy="1266024"/>
            </a:xfrm>
            <a:prstGeom prst="line">
              <a:avLst/>
            </a:prstGeom>
            <a:grpFill/>
            <a:ln w="76200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854800" y="3993827"/>
              <a:ext cx="1" cy="1282048"/>
            </a:xfrm>
            <a:prstGeom prst="line">
              <a:avLst/>
            </a:prstGeom>
            <a:grpFill/>
            <a:ln w="76200">
              <a:solidFill>
                <a:schemeClr val="accent6">
                  <a:lumMod val="50000"/>
                </a:schemeClr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6" idx="4"/>
            </p:cNvCxnSpPr>
            <p:nvPr/>
          </p:nvCxnSpPr>
          <p:spPr>
            <a:xfrm rot="16200000" flipH="1">
              <a:off x="4169983" y="4874818"/>
              <a:ext cx="801283" cy="832"/>
            </a:xfrm>
            <a:prstGeom prst="line">
              <a:avLst/>
            </a:prstGeom>
            <a:grpFill/>
            <a:ln w="76200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 descr="4.jpg"/>
          <p:cNvPicPr>
            <a:picLocks noChangeAspect="1"/>
          </p:cNvPicPr>
          <p:nvPr/>
        </p:nvPicPr>
        <p:blipFill>
          <a:blip r:embed="rId3"/>
          <a:srcRect l="6563" t="20858" r="2336" b="16402"/>
          <a:stretch>
            <a:fillRect/>
          </a:stretch>
        </p:blipFill>
        <p:spPr>
          <a:xfrm>
            <a:off x="1676400" y="853588"/>
            <a:ext cx="2057400" cy="11276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4.jpg"/>
          <p:cNvPicPr>
            <a:picLocks noChangeAspect="1"/>
          </p:cNvPicPr>
          <p:nvPr/>
        </p:nvPicPr>
        <p:blipFill>
          <a:blip r:embed="rId3"/>
          <a:srcRect l="6563" t="20858" r="2336" b="16402"/>
          <a:stretch>
            <a:fillRect/>
          </a:stretch>
        </p:blipFill>
        <p:spPr>
          <a:xfrm>
            <a:off x="3962400" y="838201"/>
            <a:ext cx="2057400" cy="11276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4.jpg"/>
          <p:cNvPicPr>
            <a:picLocks noChangeAspect="1"/>
          </p:cNvPicPr>
          <p:nvPr/>
        </p:nvPicPr>
        <p:blipFill>
          <a:blip r:embed="rId3"/>
          <a:srcRect l="6563" t="20858" r="2336" b="16402"/>
          <a:stretch>
            <a:fillRect/>
          </a:stretch>
        </p:blipFill>
        <p:spPr>
          <a:xfrm>
            <a:off x="6248400" y="838201"/>
            <a:ext cx="2057400" cy="11276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 descr="4.jpg"/>
          <p:cNvPicPr>
            <a:picLocks noChangeAspect="1"/>
          </p:cNvPicPr>
          <p:nvPr/>
        </p:nvPicPr>
        <p:blipFill>
          <a:blip r:embed="rId3"/>
          <a:srcRect l="6563" t="20858" r="2336" b="16402"/>
          <a:stretch>
            <a:fillRect/>
          </a:stretch>
        </p:blipFill>
        <p:spPr>
          <a:xfrm>
            <a:off x="8534400" y="838201"/>
            <a:ext cx="2057400" cy="11276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TextBox 19"/>
          <p:cNvSpPr txBox="1"/>
          <p:nvPr/>
        </p:nvSpPr>
        <p:spPr>
          <a:xfrm>
            <a:off x="2209800" y="2094132"/>
            <a:ext cx="1066800" cy="646331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39200" y="2057401"/>
            <a:ext cx="1066800" cy="646331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81800" y="2094132"/>
            <a:ext cx="1066800" cy="646331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19600" y="2094132"/>
            <a:ext cx="1066800" cy="646331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0" y="5562601"/>
            <a:ext cx="7848600" cy="58477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২+২+২+২=৮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0" y="6197026"/>
            <a:ext cx="7848600" cy="584775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৪=৮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7400" y="228601"/>
            <a:ext cx="3200400" cy="584775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 থালায় আপেল </a:t>
            </a:r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টি 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38400" y="1472626"/>
            <a:ext cx="2438400" cy="58477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মোট থালা </a:t>
            </a:r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খানা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6600" y="863026"/>
            <a:ext cx="685800" cy="584775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×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76600" y="2082226"/>
            <a:ext cx="685800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52600" y="2743201"/>
            <a:ext cx="3733800" cy="584775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মোট আপেলের সংখ্যা </a:t>
            </a:r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টি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0" y="228601"/>
            <a:ext cx="3276600" cy="584775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প্রত্যেক দলে বস্তুর সংখ্যা 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1472626"/>
            <a:ext cx="2438400" cy="58477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দলের সংখ্যা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53400" y="863026"/>
            <a:ext cx="685800" cy="584775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×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153400" y="2082226"/>
            <a:ext cx="685800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29400" y="2743201"/>
            <a:ext cx="3733800" cy="584775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মোট বস্তুর সংখ্যা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Notched Right Arrow 40"/>
          <p:cNvSpPr/>
          <p:nvPr/>
        </p:nvSpPr>
        <p:spPr>
          <a:xfrm>
            <a:off x="5600700" y="330487"/>
            <a:ext cx="838200" cy="381000"/>
          </a:xfrm>
          <a:prstGeom prst="notched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Notched Right Arrow 41"/>
          <p:cNvSpPr/>
          <p:nvPr/>
        </p:nvSpPr>
        <p:spPr>
          <a:xfrm>
            <a:off x="5635028" y="2845087"/>
            <a:ext cx="762000" cy="381000"/>
          </a:xfrm>
          <a:prstGeom prst="notch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Notched Right Arrow 42"/>
          <p:cNvSpPr/>
          <p:nvPr/>
        </p:nvSpPr>
        <p:spPr>
          <a:xfrm>
            <a:off x="5596928" y="1565074"/>
            <a:ext cx="838200" cy="381000"/>
          </a:xfrm>
          <a:prstGeom prst="notched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8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8881E-6 L 0.09583 0.4151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0" y="2070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3774E-6 L 0.02916 0.4174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" y="2090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9.25069E-9 L -0.05 0.4107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2050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3774E-6 L -0.12917 0.4285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00" y="2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5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 flipV="1">
            <a:off x="2057400" y="2484120"/>
            <a:ext cx="838200" cy="796290"/>
            <a:chOff x="304800" y="228600"/>
            <a:chExt cx="1524000" cy="1447800"/>
          </a:xfrm>
        </p:grpSpPr>
        <p:grpSp>
          <p:nvGrpSpPr>
            <p:cNvPr id="6" name="Group 5"/>
            <p:cNvGrpSpPr/>
            <p:nvPr/>
          </p:nvGrpSpPr>
          <p:grpSpPr>
            <a:xfrm>
              <a:off x="457200" y="304800"/>
              <a:ext cx="1161143" cy="1151826"/>
              <a:chOff x="685800" y="685800"/>
              <a:chExt cx="1219200" cy="1212448"/>
            </a:xfrm>
            <a:noFill/>
          </p:grpSpPr>
          <p:pic>
            <p:nvPicPr>
              <p:cNvPr id="3" name="Picture 2" descr="14.jpg"/>
              <p:cNvPicPr>
                <a:picLocks noChangeAspect="1"/>
              </p:cNvPicPr>
              <p:nvPr/>
            </p:nvPicPr>
            <p:blipFill>
              <a:blip r:embed="rId2" cstate="print"/>
              <a:srcRect l="9456" t="5403" r="9494" b="14444"/>
              <a:stretch>
                <a:fillRect/>
              </a:stretch>
            </p:blipFill>
            <p:spPr>
              <a:xfrm>
                <a:off x="685800" y="1290336"/>
                <a:ext cx="609600" cy="602848"/>
              </a:xfrm>
              <a:prstGeom prst="roundRect">
                <a:avLst>
                  <a:gd name="adj" fmla="val 8594"/>
                </a:avLst>
              </a:prstGeom>
              <a:grpFill/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4" name="Picture 3" descr="14.jpg"/>
              <p:cNvPicPr>
                <a:picLocks noChangeAspect="1"/>
              </p:cNvPicPr>
              <p:nvPr/>
            </p:nvPicPr>
            <p:blipFill>
              <a:blip r:embed="rId2" cstate="print"/>
              <a:srcRect l="9456" t="5403" r="9494" b="14444"/>
              <a:stretch>
                <a:fillRect/>
              </a:stretch>
            </p:blipFill>
            <p:spPr>
              <a:xfrm>
                <a:off x="1295400" y="1295400"/>
                <a:ext cx="609600" cy="602848"/>
              </a:xfrm>
              <a:prstGeom prst="roundRect">
                <a:avLst>
                  <a:gd name="adj" fmla="val 8594"/>
                </a:avLst>
              </a:prstGeom>
              <a:grpFill/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5" name="Picture 4" descr="14.jpg"/>
              <p:cNvPicPr>
                <a:picLocks noChangeAspect="1"/>
              </p:cNvPicPr>
              <p:nvPr/>
            </p:nvPicPr>
            <p:blipFill>
              <a:blip r:embed="rId2" cstate="print"/>
              <a:srcRect l="9456" t="5403" r="9494" b="14444"/>
              <a:stretch>
                <a:fillRect/>
              </a:stretch>
            </p:blipFill>
            <p:spPr>
              <a:xfrm>
                <a:off x="990600" y="685800"/>
                <a:ext cx="609600" cy="602848"/>
              </a:xfrm>
              <a:prstGeom prst="roundRect">
                <a:avLst>
                  <a:gd name="adj" fmla="val 8594"/>
                </a:avLst>
              </a:prstGeom>
              <a:grpFill/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</p:grpSp>
        <p:sp>
          <p:nvSpPr>
            <p:cNvPr id="35" name="Rounded Rectangle 34"/>
            <p:cNvSpPr/>
            <p:nvPr/>
          </p:nvSpPr>
          <p:spPr>
            <a:xfrm>
              <a:off x="304800" y="228600"/>
              <a:ext cx="1524000" cy="1447800"/>
            </a:xfrm>
            <a:prstGeom prst="roundRect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 flipV="1">
            <a:off x="2057400" y="4587240"/>
            <a:ext cx="838200" cy="796290"/>
            <a:chOff x="304800" y="3505200"/>
            <a:chExt cx="1524000" cy="1447800"/>
          </a:xfrm>
        </p:grpSpPr>
        <p:grpSp>
          <p:nvGrpSpPr>
            <p:cNvPr id="40" name="Group 39"/>
            <p:cNvGrpSpPr/>
            <p:nvPr/>
          </p:nvGrpSpPr>
          <p:grpSpPr>
            <a:xfrm>
              <a:off x="457200" y="3581400"/>
              <a:ext cx="1161143" cy="1151826"/>
              <a:chOff x="685800" y="685800"/>
              <a:chExt cx="1219200" cy="1212448"/>
            </a:xfrm>
            <a:noFill/>
          </p:grpSpPr>
          <p:pic>
            <p:nvPicPr>
              <p:cNvPr id="41" name="Picture 40" descr="14.jpg"/>
              <p:cNvPicPr>
                <a:picLocks noChangeAspect="1"/>
              </p:cNvPicPr>
              <p:nvPr/>
            </p:nvPicPr>
            <p:blipFill>
              <a:blip r:embed="rId2" cstate="print"/>
              <a:srcRect l="9456" t="5403" r="9494" b="14444"/>
              <a:stretch>
                <a:fillRect/>
              </a:stretch>
            </p:blipFill>
            <p:spPr>
              <a:xfrm>
                <a:off x="685800" y="1290336"/>
                <a:ext cx="609600" cy="602848"/>
              </a:xfrm>
              <a:prstGeom prst="roundRect">
                <a:avLst>
                  <a:gd name="adj" fmla="val 8594"/>
                </a:avLst>
              </a:prstGeom>
              <a:grpFill/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42" name="Picture 41" descr="14.jpg"/>
              <p:cNvPicPr>
                <a:picLocks noChangeAspect="1"/>
              </p:cNvPicPr>
              <p:nvPr/>
            </p:nvPicPr>
            <p:blipFill>
              <a:blip r:embed="rId2" cstate="print"/>
              <a:srcRect l="9456" t="5403" r="9494" b="14444"/>
              <a:stretch>
                <a:fillRect/>
              </a:stretch>
            </p:blipFill>
            <p:spPr>
              <a:xfrm>
                <a:off x="1295400" y="1295400"/>
                <a:ext cx="609600" cy="602848"/>
              </a:xfrm>
              <a:prstGeom prst="roundRect">
                <a:avLst>
                  <a:gd name="adj" fmla="val 8594"/>
                </a:avLst>
              </a:prstGeom>
              <a:grpFill/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43" name="Picture 42" descr="14.jpg"/>
              <p:cNvPicPr>
                <a:picLocks noChangeAspect="1"/>
              </p:cNvPicPr>
              <p:nvPr/>
            </p:nvPicPr>
            <p:blipFill>
              <a:blip r:embed="rId2" cstate="print"/>
              <a:srcRect l="9456" t="5403" r="9494" b="14444"/>
              <a:stretch>
                <a:fillRect/>
              </a:stretch>
            </p:blipFill>
            <p:spPr>
              <a:xfrm>
                <a:off x="990600" y="685800"/>
                <a:ext cx="609600" cy="602848"/>
              </a:xfrm>
              <a:prstGeom prst="roundRect">
                <a:avLst>
                  <a:gd name="adj" fmla="val 8594"/>
                </a:avLst>
              </a:prstGeom>
              <a:grpFill/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</p:grpSp>
        <p:sp>
          <p:nvSpPr>
            <p:cNvPr id="44" name="Rounded Rectangle 43"/>
            <p:cNvSpPr/>
            <p:nvPr/>
          </p:nvSpPr>
          <p:spPr>
            <a:xfrm>
              <a:off x="304800" y="3505200"/>
              <a:ext cx="1524000" cy="1447800"/>
            </a:xfrm>
            <a:prstGeom prst="roundRect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 flipV="1">
            <a:off x="2057400" y="5638800"/>
            <a:ext cx="838200" cy="796290"/>
            <a:chOff x="304800" y="5181600"/>
            <a:chExt cx="1524000" cy="1447800"/>
          </a:xfrm>
        </p:grpSpPr>
        <p:grpSp>
          <p:nvGrpSpPr>
            <p:cNvPr id="50" name="Group 49"/>
            <p:cNvGrpSpPr/>
            <p:nvPr/>
          </p:nvGrpSpPr>
          <p:grpSpPr>
            <a:xfrm>
              <a:off x="457200" y="5257800"/>
              <a:ext cx="1161143" cy="1151826"/>
              <a:chOff x="685800" y="685800"/>
              <a:chExt cx="1219200" cy="1212448"/>
            </a:xfrm>
            <a:noFill/>
          </p:grpSpPr>
          <p:pic>
            <p:nvPicPr>
              <p:cNvPr id="51" name="Picture 50" descr="14.jpg"/>
              <p:cNvPicPr>
                <a:picLocks noChangeAspect="1"/>
              </p:cNvPicPr>
              <p:nvPr/>
            </p:nvPicPr>
            <p:blipFill>
              <a:blip r:embed="rId2" cstate="print"/>
              <a:srcRect l="9456" t="5403" r="9494" b="14444"/>
              <a:stretch>
                <a:fillRect/>
              </a:stretch>
            </p:blipFill>
            <p:spPr>
              <a:xfrm>
                <a:off x="685800" y="1290336"/>
                <a:ext cx="609600" cy="602848"/>
              </a:xfrm>
              <a:prstGeom prst="roundRect">
                <a:avLst>
                  <a:gd name="adj" fmla="val 8594"/>
                </a:avLst>
              </a:prstGeom>
              <a:grpFill/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52" name="Picture 51" descr="14.jpg"/>
              <p:cNvPicPr>
                <a:picLocks noChangeAspect="1"/>
              </p:cNvPicPr>
              <p:nvPr/>
            </p:nvPicPr>
            <p:blipFill>
              <a:blip r:embed="rId2" cstate="print"/>
              <a:srcRect l="9456" t="5403" r="9494" b="14444"/>
              <a:stretch>
                <a:fillRect/>
              </a:stretch>
            </p:blipFill>
            <p:spPr>
              <a:xfrm>
                <a:off x="1295400" y="1295400"/>
                <a:ext cx="609600" cy="602848"/>
              </a:xfrm>
              <a:prstGeom prst="roundRect">
                <a:avLst>
                  <a:gd name="adj" fmla="val 8594"/>
                </a:avLst>
              </a:prstGeom>
              <a:grpFill/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53" name="Picture 52" descr="14.jpg"/>
              <p:cNvPicPr>
                <a:picLocks noChangeAspect="1"/>
              </p:cNvPicPr>
              <p:nvPr/>
            </p:nvPicPr>
            <p:blipFill>
              <a:blip r:embed="rId2" cstate="print"/>
              <a:srcRect l="9456" t="5403" r="9494" b="14444"/>
              <a:stretch>
                <a:fillRect/>
              </a:stretch>
            </p:blipFill>
            <p:spPr>
              <a:xfrm>
                <a:off x="990600" y="685800"/>
                <a:ext cx="609600" cy="602848"/>
              </a:xfrm>
              <a:prstGeom prst="roundRect">
                <a:avLst>
                  <a:gd name="adj" fmla="val 8594"/>
                </a:avLst>
              </a:prstGeom>
              <a:grpFill/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</p:grpSp>
        <p:sp>
          <p:nvSpPr>
            <p:cNvPr id="54" name="Rounded Rectangle 53"/>
            <p:cNvSpPr/>
            <p:nvPr/>
          </p:nvSpPr>
          <p:spPr>
            <a:xfrm>
              <a:off x="304800" y="5181600"/>
              <a:ext cx="1524000" cy="1447800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 flipV="1">
            <a:off x="2057400" y="3535680"/>
            <a:ext cx="838200" cy="796290"/>
            <a:chOff x="304800" y="1905000"/>
            <a:chExt cx="1524000" cy="1447800"/>
          </a:xfrm>
        </p:grpSpPr>
        <p:grpSp>
          <p:nvGrpSpPr>
            <p:cNvPr id="60" name="Group 59"/>
            <p:cNvGrpSpPr/>
            <p:nvPr/>
          </p:nvGrpSpPr>
          <p:grpSpPr>
            <a:xfrm>
              <a:off x="457200" y="1981200"/>
              <a:ext cx="1161143" cy="1151826"/>
              <a:chOff x="685800" y="685800"/>
              <a:chExt cx="1219200" cy="1212448"/>
            </a:xfrm>
            <a:noFill/>
          </p:grpSpPr>
          <p:pic>
            <p:nvPicPr>
              <p:cNvPr id="61" name="Picture 60" descr="14.jpg"/>
              <p:cNvPicPr>
                <a:picLocks noChangeAspect="1"/>
              </p:cNvPicPr>
              <p:nvPr/>
            </p:nvPicPr>
            <p:blipFill>
              <a:blip r:embed="rId2" cstate="print"/>
              <a:srcRect l="9456" t="5403" r="9494" b="14444"/>
              <a:stretch>
                <a:fillRect/>
              </a:stretch>
            </p:blipFill>
            <p:spPr>
              <a:xfrm>
                <a:off x="685800" y="1290336"/>
                <a:ext cx="609600" cy="602848"/>
              </a:xfrm>
              <a:prstGeom prst="roundRect">
                <a:avLst>
                  <a:gd name="adj" fmla="val 8594"/>
                </a:avLst>
              </a:prstGeom>
              <a:grpFill/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62" name="Picture 61" descr="14.jpg"/>
              <p:cNvPicPr>
                <a:picLocks noChangeAspect="1"/>
              </p:cNvPicPr>
              <p:nvPr/>
            </p:nvPicPr>
            <p:blipFill>
              <a:blip r:embed="rId2" cstate="print"/>
              <a:srcRect l="9456" t="5403" r="9494" b="14444"/>
              <a:stretch>
                <a:fillRect/>
              </a:stretch>
            </p:blipFill>
            <p:spPr>
              <a:xfrm>
                <a:off x="1295400" y="1295400"/>
                <a:ext cx="609600" cy="602848"/>
              </a:xfrm>
              <a:prstGeom prst="roundRect">
                <a:avLst>
                  <a:gd name="adj" fmla="val 8594"/>
                </a:avLst>
              </a:prstGeom>
              <a:grpFill/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63" name="Picture 62" descr="14.jpg"/>
              <p:cNvPicPr>
                <a:picLocks noChangeAspect="1"/>
              </p:cNvPicPr>
              <p:nvPr/>
            </p:nvPicPr>
            <p:blipFill>
              <a:blip r:embed="rId2" cstate="print"/>
              <a:srcRect l="9456" t="5403" r="9494" b="14444"/>
              <a:stretch>
                <a:fillRect/>
              </a:stretch>
            </p:blipFill>
            <p:spPr>
              <a:xfrm>
                <a:off x="990600" y="685800"/>
                <a:ext cx="609600" cy="602848"/>
              </a:xfrm>
              <a:prstGeom prst="roundRect">
                <a:avLst>
                  <a:gd name="adj" fmla="val 8594"/>
                </a:avLst>
              </a:prstGeom>
              <a:grpFill/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</p:grpSp>
        <p:sp>
          <p:nvSpPr>
            <p:cNvPr id="64" name="Rounded Rectangle 63"/>
            <p:cNvSpPr/>
            <p:nvPr/>
          </p:nvSpPr>
          <p:spPr>
            <a:xfrm>
              <a:off x="304800" y="1905000"/>
              <a:ext cx="1524000" cy="1447800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 flipV="1">
            <a:off x="2057400" y="1432560"/>
            <a:ext cx="838200" cy="796290"/>
            <a:chOff x="304800" y="228600"/>
            <a:chExt cx="1524000" cy="1447800"/>
          </a:xfrm>
        </p:grpSpPr>
        <p:grpSp>
          <p:nvGrpSpPr>
            <p:cNvPr id="70" name="Group 5"/>
            <p:cNvGrpSpPr/>
            <p:nvPr/>
          </p:nvGrpSpPr>
          <p:grpSpPr>
            <a:xfrm>
              <a:off x="457201" y="304799"/>
              <a:ext cx="1161144" cy="1151827"/>
              <a:chOff x="685800" y="685800"/>
              <a:chExt cx="1219200" cy="1212448"/>
            </a:xfrm>
            <a:noFill/>
          </p:grpSpPr>
          <p:pic>
            <p:nvPicPr>
              <p:cNvPr id="72" name="Picture 2" descr="14.jpg"/>
              <p:cNvPicPr>
                <a:picLocks noChangeAspect="1"/>
              </p:cNvPicPr>
              <p:nvPr/>
            </p:nvPicPr>
            <p:blipFill>
              <a:blip r:embed="rId2" cstate="print"/>
              <a:srcRect l="9456" t="5403" r="9494" b="14444"/>
              <a:stretch>
                <a:fillRect/>
              </a:stretch>
            </p:blipFill>
            <p:spPr>
              <a:xfrm>
                <a:off x="685800" y="1290336"/>
                <a:ext cx="609600" cy="602848"/>
              </a:xfrm>
              <a:prstGeom prst="roundRect">
                <a:avLst>
                  <a:gd name="adj" fmla="val 8594"/>
                </a:avLst>
              </a:prstGeom>
              <a:grpFill/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73" name="Picture 72" descr="14.jpg"/>
              <p:cNvPicPr>
                <a:picLocks noChangeAspect="1"/>
              </p:cNvPicPr>
              <p:nvPr/>
            </p:nvPicPr>
            <p:blipFill>
              <a:blip r:embed="rId2" cstate="print"/>
              <a:srcRect l="9456" t="5403" r="9494" b="14444"/>
              <a:stretch>
                <a:fillRect/>
              </a:stretch>
            </p:blipFill>
            <p:spPr>
              <a:xfrm>
                <a:off x="1295400" y="1295400"/>
                <a:ext cx="609600" cy="602848"/>
              </a:xfrm>
              <a:prstGeom prst="roundRect">
                <a:avLst>
                  <a:gd name="adj" fmla="val 8594"/>
                </a:avLst>
              </a:prstGeom>
              <a:grpFill/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74" name="Picture 73" descr="14.jpg"/>
              <p:cNvPicPr>
                <a:picLocks noChangeAspect="1"/>
              </p:cNvPicPr>
              <p:nvPr/>
            </p:nvPicPr>
            <p:blipFill>
              <a:blip r:embed="rId2" cstate="print"/>
              <a:srcRect l="9456" t="5403" r="9494" b="14444"/>
              <a:stretch>
                <a:fillRect/>
              </a:stretch>
            </p:blipFill>
            <p:spPr>
              <a:xfrm>
                <a:off x="990600" y="685800"/>
                <a:ext cx="609600" cy="602848"/>
              </a:xfrm>
              <a:prstGeom prst="roundRect">
                <a:avLst>
                  <a:gd name="adj" fmla="val 8594"/>
                </a:avLst>
              </a:prstGeom>
              <a:grpFill/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</p:grpSp>
        <p:sp>
          <p:nvSpPr>
            <p:cNvPr id="71" name="Rounded Rectangle 70"/>
            <p:cNvSpPr/>
            <p:nvPr/>
          </p:nvSpPr>
          <p:spPr>
            <a:xfrm>
              <a:off x="304800" y="228600"/>
              <a:ext cx="1524000" cy="1447800"/>
            </a:xfrm>
            <a:prstGeom prst="round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 flipV="1">
            <a:off x="2057400" y="381000"/>
            <a:ext cx="838200" cy="796290"/>
            <a:chOff x="304800" y="228600"/>
            <a:chExt cx="1524000" cy="1447800"/>
          </a:xfrm>
        </p:grpSpPr>
        <p:grpSp>
          <p:nvGrpSpPr>
            <p:cNvPr id="76" name="Group 5"/>
            <p:cNvGrpSpPr/>
            <p:nvPr/>
          </p:nvGrpSpPr>
          <p:grpSpPr>
            <a:xfrm>
              <a:off x="457201" y="304799"/>
              <a:ext cx="1161144" cy="1151827"/>
              <a:chOff x="685800" y="685800"/>
              <a:chExt cx="1219200" cy="1212448"/>
            </a:xfrm>
            <a:noFill/>
          </p:grpSpPr>
          <p:pic>
            <p:nvPicPr>
              <p:cNvPr id="78" name="Picture 2" descr="14.jpg"/>
              <p:cNvPicPr>
                <a:picLocks noChangeAspect="1"/>
              </p:cNvPicPr>
              <p:nvPr/>
            </p:nvPicPr>
            <p:blipFill>
              <a:blip r:embed="rId2" cstate="print"/>
              <a:srcRect l="9456" t="5403" r="9494" b="14444"/>
              <a:stretch>
                <a:fillRect/>
              </a:stretch>
            </p:blipFill>
            <p:spPr>
              <a:xfrm>
                <a:off x="685800" y="1290336"/>
                <a:ext cx="609600" cy="602848"/>
              </a:xfrm>
              <a:prstGeom prst="roundRect">
                <a:avLst>
                  <a:gd name="adj" fmla="val 8594"/>
                </a:avLst>
              </a:prstGeom>
              <a:grpFill/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79" name="Picture 78" descr="14.jpg"/>
              <p:cNvPicPr>
                <a:picLocks noChangeAspect="1"/>
              </p:cNvPicPr>
              <p:nvPr/>
            </p:nvPicPr>
            <p:blipFill>
              <a:blip r:embed="rId2" cstate="print"/>
              <a:srcRect l="9456" t="5403" r="9494" b="14444"/>
              <a:stretch>
                <a:fillRect/>
              </a:stretch>
            </p:blipFill>
            <p:spPr>
              <a:xfrm>
                <a:off x="1295400" y="1295400"/>
                <a:ext cx="609600" cy="602848"/>
              </a:xfrm>
              <a:prstGeom prst="roundRect">
                <a:avLst>
                  <a:gd name="adj" fmla="val 8594"/>
                </a:avLst>
              </a:prstGeom>
              <a:grpFill/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  <p:pic>
            <p:nvPicPr>
              <p:cNvPr id="80" name="Picture 79" descr="14.jpg"/>
              <p:cNvPicPr>
                <a:picLocks noChangeAspect="1"/>
              </p:cNvPicPr>
              <p:nvPr/>
            </p:nvPicPr>
            <p:blipFill>
              <a:blip r:embed="rId2" cstate="print"/>
              <a:srcRect l="9456" t="5403" r="9494" b="14444"/>
              <a:stretch>
                <a:fillRect/>
              </a:stretch>
            </p:blipFill>
            <p:spPr>
              <a:xfrm>
                <a:off x="990600" y="685800"/>
                <a:ext cx="609600" cy="602848"/>
              </a:xfrm>
              <a:prstGeom prst="roundRect">
                <a:avLst>
                  <a:gd name="adj" fmla="val 8594"/>
                </a:avLst>
              </a:prstGeom>
              <a:grpFill/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</p:spPr>
          </p:pic>
        </p:grpSp>
        <p:sp>
          <p:nvSpPr>
            <p:cNvPr id="77" name="Rounded Rectangle 76"/>
            <p:cNvSpPr/>
            <p:nvPr/>
          </p:nvSpPr>
          <p:spPr>
            <a:xfrm>
              <a:off x="304800" y="228600"/>
              <a:ext cx="1524000" cy="14478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200400" y="457201"/>
            <a:ext cx="762000" cy="646331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200400" y="1508761"/>
            <a:ext cx="762000" cy="64633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200400" y="2560321"/>
            <a:ext cx="762000" cy="6463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200400" y="3611881"/>
            <a:ext cx="762000" cy="646331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200400" y="4663441"/>
            <a:ext cx="762000" cy="646331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200400" y="5715001"/>
            <a:ext cx="762000" cy="646331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43600" y="4876801"/>
            <a:ext cx="4267200" cy="646331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৩+৩+৩+৩+৩+৩=১৮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43600" y="5791201"/>
            <a:ext cx="4267200" cy="646331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IN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৬=১৮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828800" y="247472"/>
            <a:ext cx="2743200" cy="1200329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 দলে বলের সংখ্যা ৩ টি।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28800" y="2401670"/>
            <a:ext cx="2743200" cy="646331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দলের সংখ্যা ৬ টি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19400" y="1600200"/>
            <a:ext cx="685800" cy="707886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×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819400" y="3124200"/>
            <a:ext cx="6858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828800" y="3908287"/>
            <a:ext cx="2743200" cy="1200329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মোট বলের সংখ্যা ১৮ টি।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Notched Right Arrow 56"/>
          <p:cNvSpPr/>
          <p:nvPr/>
        </p:nvSpPr>
        <p:spPr>
          <a:xfrm>
            <a:off x="3657600" y="1676400"/>
            <a:ext cx="1143000" cy="533400"/>
          </a:xfrm>
          <a:prstGeom prst="notchedRightArrow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Notched Right Arrow 57"/>
          <p:cNvSpPr/>
          <p:nvPr/>
        </p:nvSpPr>
        <p:spPr>
          <a:xfrm>
            <a:off x="3657600" y="3200400"/>
            <a:ext cx="1143000" cy="53340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953000" y="1371600"/>
            <a:ext cx="1524000" cy="1143000"/>
          </a:xfrm>
          <a:prstGeom prst="ellipse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গুণন চিহ্ন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4953000" y="2971800"/>
            <a:ext cx="1524000" cy="11430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সমান চিহ্ন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3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31267E-7 L 0.57083 0.06869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00" y="340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3654E-7 L 0.62083 -0.10453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0" y="-520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86772E-7 L 0.72083 -0.2578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0" y="-1290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036E-7 L 0.52083 0.04857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0" y="240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24884E-6 L 0.67083 0.22179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00" y="1110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6642E-6 L 0.62083 0.24168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45" grpId="0" animBg="1"/>
      <p:bldP spid="46" grpId="0" animBg="1"/>
      <p:bldP spid="47" grpId="0" animBg="1"/>
      <p:bldP spid="48" grpId="0" animBg="1"/>
      <p:bldP spid="49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27.jpg"/>
          <p:cNvPicPr>
            <a:picLocks noChangeAspect="1"/>
          </p:cNvPicPr>
          <p:nvPr/>
        </p:nvPicPr>
        <p:blipFill>
          <a:blip r:embed="rId3"/>
          <a:srcRect b="10256"/>
          <a:stretch>
            <a:fillRect/>
          </a:stretch>
        </p:blipFill>
        <p:spPr>
          <a:xfrm>
            <a:off x="1905000" y="304800"/>
            <a:ext cx="8458200" cy="3048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grpSp>
        <p:nvGrpSpPr>
          <p:cNvPr id="22" name="Group 21"/>
          <p:cNvGrpSpPr/>
          <p:nvPr/>
        </p:nvGrpSpPr>
        <p:grpSpPr>
          <a:xfrm>
            <a:off x="4114801" y="4086225"/>
            <a:ext cx="3733800" cy="762000"/>
            <a:chOff x="4648200" y="2019300"/>
            <a:chExt cx="2705100" cy="571500"/>
          </a:xfrm>
        </p:grpSpPr>
        <p:pic>
          <p:nvPicPr>
            <p:cNvPr id="14" name="Picture 13" descr="b120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48200" y="2019300"/>
              <a:ext cx="571500" cy="571500"/>
            </a:xfrm>
            <a:prstGeom prst="rect">
              <a:avLst/>
            </a:prstGeom>
          </p:spPr>
        </p:pic>
        <p:pic>
          <p:nvPicPr>
            <p:cNvPr id="19" name="Picture 18" descr="b120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72100" y="2019300"/>
              <a:ext cx="571500" cy="571500"/>
            </a:xfrm>
            <a:prstGeom prst="rect">
              <a:avLst/>
            </a:prstGeom>
          </p:spPr>
        </p:pic>
        <p:pic>
          <p:nvPicPr>
            <p:cNvPr id="20" name="Picture 19" descr="b120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96000" y="2019300"/>
              <a:ext cx="571500" cy="571500"/>
            </a:xfrm>
            <a:prstGeom prst="rect">
              <a:avLst/>
            </a:prstGeom>
          </p:spPr>
        </p:pic>
        <p:pic>
          <p:nvPicPr>
            <p:cNvPr id="21" name="Picture 20" descr="b120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81800" y="2019300"/>
              <a:ext cx="571500" cy="571500"/>
            </a:xfrm>
            <a:prstGeom prst="rect">
              <a:avLst/>
            </a:prstGeom>
          </p:spPr>
        </p:pic>
      </p:grpSp>
      <p:sp>
        <p:nvSpPr>
          <p:cNvPr id="24" name="TextBox 23"/>
          <p:cNvSpPr txBox="1"/>
          <p:nvPr/>
        </p:nvSpPr>
        <p:spPr>
          <a:xfrm>
            <a:off x="5562600" y="3352801"/>
            <a:ext cx="8382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48000" y="5707560"/>
            <a:ext cx="838200" cy="769441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01000" y="5707560"/>
            <a:ext cx="838200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600202" y="5000625"/>
            <a:ext cx="3886199" cy="619124"/>
            <a:chOff x="381000" y="5934075"/>
            <a:chExt cx="2743200" cy="400050"/>
          </a:xfrm>
        </p:grpSpPr>
        <p:pic>
          <p:nvPicPr>
            <p:cNvPr id="7" name="Picture 6" descr="b139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1000" y="5934075"/>
              <a:ext cx="600075" cy="390525"/>
            </a:xfrm>
            <a:prstGeom prst="rect">
              <a:avLst/>
            </a:prstGeom>
          </p:spPr>
        </p:pic>
        <p:pic>
          <p:nvPicPr>
            <p:cNvPr id="8" name="Picture 7" descr="b139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24125" y="5943600"/>
              <a:ext cx="600075" cy="390525"/>
            </a:xfrm>
            <a:prstGeom prst="rect">
              <a:avLst/>
            </a:prstGeom>
          </p:spPr>
        </p:pic>
        <p:pic>
          <p:nvPicPr>
            <p:cNvPr id="9" name="Picture 8" descr="b139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62125" y="5943600"/>
              <a:ext cx="600075" cy="390525"/>
            </a:xfrm>
            <a:prstGeom prst="rect">
              <a:avLst/>
            </a:prstGeom>
          </p:spPr>
        </p:pic>
        <p:pic>
          <p:nvPicPr>
            <p:cNvPr id="10" name="Picture 9" descr="b139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76325" y="5943600"/>
              <a:ext cx="600075" cy="390525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6248400" y="5000626"/>
            <a:ext cx="4267200" cy="638175"/>
            <a:chOff x="4572000" y="3048000"/>
            <a:chExt cx="2971800" cy="485775"/>
          </a:xfrm>
        </p:grpSpPr>
        <p:pic>
          <p:nvPicPr>
            <p:cNvPr id="12" name="Picture 11" descr="b114.gi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72000" y="3048000"/>
              <a:ext cx="685800" cy="485775"/>
            </a:xfrm>
            <a:prstGeom prst="rect">
              <a:avLst/>
            </a:prstGeom>
          </p:spPr>
        </p:pic>
        <p:pic>
          <p:nvPicPr>
            <p:cNvPr id="15" name="Picture 14" descr="b114.gi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34000" y="3048000"/>
              <a:ext cx="685800" cy="485775"/>
            </a:xfrm>
            <a:prstGeom prst="rect">
              <a:avLst/>
            </a:prstGeom>
          </p:spPr>
        </p:pic>
        <p:pic>
          <p:nvPicPr>
            <p:cNvPr id="16" name="Picture 15" descr="b114.gi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0" y="3048000"/>
              <a:ext cx="685800" cy="485775"/>
            </a:xfrm>
            <a:prstGeom prst="rect">
              <a:avLst/>
            </a:prstGeom>
          </p:spPr>
        </p:pic>
        <p:pic>
          <p:nvPicPr>
            <p:cNvPr id="17" name="Picture 16" descr="b114.gi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58000" y="3048000"/>
              <a:ext cx="685800" cy="485775"/>
            </a:xfrm>
            <a:prstGeom prst="rect">
              <a:avLst/>
            </a:prstGeom>
          </p:spPr>
        </p:pic>
      </p:grpSp>
      <p:sp>
        <p:nvSpPr>
          <p:cNvPr id="47" name="TextBox 46"/>
          <p:cNvSpPr txBox="1"/>
          <p:nvPr/>
        </p:nvSpPr>
        <p:spPr>
          <a:xfrm>
            <a:off x="1828800" y="3529232"/>
            <a:ext cx="4343400" cy="584775"/>
          </a:xfrm>
          <a:prstGeom prst="rect">
            <a:avLst/>
          </a:prstGeom>
          <a:solidFill>
            <a:schemeClr val="accent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 দলে প্রজাপতির সংখ্যা ৪ টি।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667000" y="4824632"/>
            <a:ext cx="2743200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দলের সংখ্যা ৩ টি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57600" y="4138832"/>
            <a:ext cx="685800" cy="646331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×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657600" y="5434232"/>
            <a:ext cx="685800" cy="6463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057400" y="6120032"/>
            <a:ext cx="3886200" cy="584775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মোট প্রজাপতির সংখ্যা ১২ টি।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39000" y="3504406"/>
            <a:ext cx="24384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IN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৩=১২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39000" y="4610676"/>
            <a:ext cx="25146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কীভাবে পড়বঃ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4724400" y="5104606"/>
            <a:ext cx="3200400" cy="1588"/>
          </a:xfrm>
          <a:prstGeom prst="line">
            <a:avLst/>
          </a:prstGeom>
          <a:ln w="76200">
            <a:prstDash val="lgDashDot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6629400" y="5333207"/>
            <a:ext cx="3810000" cy="1332131"/>
            <a:chOff x="5105400" y="2133600"/>
            <a:chExt cx="3810000" cy="1332131"/>
          </a:xfrm>
        </p:grpSpPr>
        <p:sp>
          <p:nvSpPr>
            <p:cNvPr id="56" name="TextBox 55"/>
            <p:cNvSpPr txBox="1"/>
            <p:nvPr/>
          </p:nvSpPr>
          <p:spPr>
            <a:xfrm>
              <a:off x="5105400" y="2819400"/>
              <a:ext cx="3810000" cy="646331"/>
            </a:xfrm>
            <a:prstGeom prst="rect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চার গুণ তিন সমান বারো।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7" name="Chevron 56"/>
            <p:cNvSpPr/>
            <p:nvPr/>
          </p:nvSpPr>
          <p:spPr>
            <a:xfrm rot="5400000">
              <a:off x="6631955" y="2263958"/>
              <a:ext cx="585003" cy="324287"/>
            </a:xfrm>
            <a:prstGeom prst="chevron">
              <a:avLst/>
            </a:prstGeom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12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60777E-7 L -0.0375 -0.4620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0" y="-2310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944E-6 L 0.02917 -0.4405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" y="-2200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03515E-7 L -0.025 -0.4419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" y="-2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323</Words>
  <Application>Microsoft Office PowerPoint</Application>
  <PresentationFormat>Widescreen</PresentationFormat>
  <Paragraphs>91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 Asadul Islam</dc:creator>
  <cp:lastModifiedBy>AHM Asadul Islam</cp:lastModifiedBy>
  <cp:revision>8</cp:revision>
  <dcterms:created xsi:type="dcterms:W3CDTF">2016-02-04T16:35:53Z</dcterms:created>
  <dcterms:modified xsi:type="dcterms:W3CDTF">2020-01-29T14:00:36Z</dcterms:modified>
</cp:coreProperties>
</file>