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5" r:id="rId2"/>
    <p:sldId id="286" r:id="rId3"/>
    <p:sldId id="287" r:id="rId4"/>
    <p:sldId id="268" r:id="rId5"/>
    <p:sldId id="267" r:id="rId6"/>
    <p:sldId id="266" r:id="rId7"/>
    <p:sldId id="288" r:id="rId8"/>
    <p:sldId id="289" r:id="rId9"/>
    <p:sldId id="290" r:id="rId10"/>
    <p:sldId id="291" r:id="rId11"/>
    <p:sldId id="292" r:id="rId12"/>
    <p:sldId id="293" r:id="rId13"/>
    <p:sldId id="296" r:id="rId14"/>
    <p:sldId id="294" r:id="rId15"/>
    <p:sldId id="295" r:id="rId16"/>
    <p:sldId id="269" r:id="rId17"/>
    <p:sldId id="276" r:id="rId18"/>
    <p:sldId id="277" r:id="rId19"/>
    <p:sldId id="279" r:id="rId20"/>
    <p:sldId id="272" r:id="rId21"/>
    <p:sldId id="273" r:id="rId22"/>
    <p:sldId id="274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3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49CD0-A73A-4D32-AB13-69BAF4E2EFA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24A3408-8750-4D95-888D-06A8F3B7464D}" type="pres">
      <dgm:prSet presAssocID="{CC349CD0-A73A-4D32-AB13-69BAF4E2EFAC}" presName="Name0" presStyleCnt="0">
        <dgm:presLayoutVars>
          <dgm:dir/>
          <dgm:animLvl val="lvl"/>
          <dgm:resizeHandles val="exact"/>
        </dgm:presLayoutVars>
      </dgm:prSet>
      <dgm:spPr/>
    </dgm:pt>
    <dgm:pt modelId="{B65A6A56-1780-414F-AF57-E2167E75DF23}" type="pres">
      <dgm:prSet presAssocID="{CC349CD0-A73A-4D32-AB13-69BAF4E2EFAC}" presName="dummy" presStyleCnt="0"/>
      <dgm:spPr/>
    </dgm:pt>
    <dgm:pt modelId="{5EC3B3EC-32CC-4E95-8326-AC13E87505BE}" type="pres">
      <dgm:prSet presAssocID="{CC349CD0-A73A-4D32-AB13-69BAF4E2EFAC}" presName="linH" presStyleCnt="0"/>
      <dgm:spPr/>
    </dgm:pt>
    <dgm:pt modelId="{893A5897-D340-4FED-874F-546FC55D8C04}" type="pres">
      <dgm:prSet presAssocID="{CC349CD0-A73A-4D32-AB13-69BAF4E2EFAC}" presName="padding1" presStyleCnt="0"/>
      <dgm:spPr/>
    </dgm:pt>
    <dgm:pt modelId="{147C5BFE-5B43-4596-98B8-FDDABF3F1CD8}" type="pres">
      <dgm:prSet presAssocID="{CC349CD0-A73A-4D32-AB13-69BAF4E2EFAC}" presName="padding2" presStyleCnt="0"/>
      <dgm:spPr/>
    </dgm:pt>
    <dgm:pt modelId="{7D2924C1-C9CD-4BEE-94A2-F282B4B447C7}" type="pres">
      <dgm:prSet presAssocID="{CC349CD0-A73A-4D32-AB13-69BAF4E2EFAC}" presName="negArrow" presStyleCnt="0"/>
      <dgm:spPr/>
    </dgm:pt>
    <dgm:pt modelId="{69757253-D423-46CF-B466-0822E612449F}" type="pres">
      <dgm:prSet presAssocID="{CC349CD0-A73A-4D32-AB13-69BAF4E2EFAC}" presName="backgroundArrow" presStyleLbl="node1" presStyleIdx="0" presStyleCnt="1" custLinFactNeighborX="-1724" custLinFactNeighborY="-881"/>
      <dgm:spPr/>
    </dgm:pt>
  </dgm:ptLst>
  <dgm:cxnLst>
    <dgm:cxn modelId="{42B04E24-122A-444A-93FC-6AFF6E2801A1}" type="presOf" srcId="{CC349CD0-A73A-4D32-AB13-69BAF4E2EFAC}" destId="{924A3408-8750-4D95-888D-06A8F3B7464D}" srcOrd="0" destOrd="0" presId="urn:microsoft.com/office/officeart/2005/8/layout/hProcess3"/>
    <dgm:cxn modelId="{D59A88D9-29AC-4D7E-B17B-F6725945AA6E}" type="presParOf" srcId="{924A3408-8750-4D95-888D-06A8F3B7464D}" destId="{B65A6A56-1780-414F-AF57-E2167E75DF23}" srcOrd="0" destOrd="0" presId="urn:microsoft.com/office/officeart/2005/8/layout/hProcess3"/>
    <dgm:cxn modelId="{E6134A8A-DDFB-47EE-B106-6AF4282ACF00}" type="presParOf" srcId="{924A3408-8750-4D95-888D-06A8F3B7464D}" destId="{5EC3B3EC-32CC-4E95-8326-AC13E87505BE}" srcOrd="1" destOrd="0" presId="urn:microsoft.com/office/officeart/2005/8/layout/hProcess3"/>
    <dgm:cxn modelId="{FFE0E290-D6DE-49C1-AB99-A164A7400833}" type="presParOf" srcId="{5EC3B3EC-32CC-4E95-8326-AC13E87505BE}" destId="{893A5897-D340-4FED-874F-546FC55D8C04}" srcOrd="0" destOrd="0" presId="urn:microsoft.com/office/officeart/2005/8/layout/hProcess3"/>
    <dgm:cxn modelId="{BD0DC4D5-6555-42DF-831E-14CD7D42046C}" type="presParOf" srcId="{5EC3B3EC-32CC-4E95-8326-AC13E87505BE}" destId="{147C5BFE-5B43-4596-98B8-FDDABF3F1CD8}" srcOrd="1" destOrd="0" presId="urn:microsoft.com/office/officeart/2005/8/layout/hProcess3"/>
    <dgm:cxn modelId="{8C8BB18C-CDB3-4D95-ABF2-8592240696AF}" type="presParOf" srcId="{5EC3B3EC-32CC-4E95-8326-AC13E87505BE}" destId="{7D2924C1-C9CD-4BEE-94A2-F282B4B447C7}" srcOrd="2" destOrd="0" presId="urn:microsoft.com/office/officeart/2005/8/layout/hProcess3"/>
    <dgm:cxn modelId="{A90B2813-06A2-4887-9510-9C6B445AA7AB}" type="presParOf" srcId="{5EC3B3EC-32CC-4E95-8326-AC13E87505BE}" destId="{69757253-D423-46CF-B466-0822E612449F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7253-D423-46CF-B466-0822E612449F}">
      <dsp:nvSpPr>
        <dsp:cNvPr id="0" name=""/>
        <dsp:cNvSpPr/>
      </dsp:nvSpPr>
      <dsp:spPr>
        <a:xfrm>
          <a:off x="0" y="7"/>
          <a:ext cx="4419600" cy="187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C340-6D3A-4D26-8BB1-AD1D98F3853E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9402-D1B5-4BEC-B5C3-4204ABB5B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6D24-725B-4B4E-9B55-DC7B7BC1BC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---Ruther's%20Alpha%20Scattering%20Experiment2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4000" dirty="0" smtClean="0">
                <a:latin typeface="SolaimanLipi" pitchFamily="65" charset="0"/>
                <a:cs typeface="SolaimanLipi" pitchFamily="65" charset="0"/>
              </a:rPr>
              <a:t/>
            </a:r>
            <a:br>
              <a:rPr lang="bn-IN" sz="4000" dirty="0" smtClean="0">
                <a:latin typeface="SolaimanLipi" pitchFamily="65" charset="0"/>
                <a:cs typeface="SolaimanLipi" pitchFamily="65" charset="0"/>
              </a:rPr>
            </a:br>
            <a:endParaRPr lang="en-US" sz="4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825" y="1676400"/>
            <a:ext cx="264527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72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1"/>
            <a:ext cx="4648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SolaimanLipi" pitchFamily="65" charset="0"/>
                <a:cs typeface="SolaimanLipi" pitchFamily="65" charset="0"/>
              </a:rPr>
              <a:t>শক্তিস্তর সংক্রান্ত ধারণা-</a:t>
            </a:r>
            <a:endParaRPr lang="en-US" sz="4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1676400"/>
            <a:ext cx="1600200" cy="140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7736" y="1916430"/>
            <a:ext cx="969264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5753101" y="2109278"/>
            <a:ext cx="495300" cy="5024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1647795"/>
            <a:ext cx="1600200" cy="140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019800" y="24384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8400" y="4092715"/>
            <a:ext cx="2514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নিউক্লিয়াস</a:t>
            </a:r>
            <a:endParaRPr lang="en-US" sz="40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4092715"/>
            <a:ext cx="3962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শক্তিস্তর / কক্ষপথ</a:t>
            </a:r>
            <a:endParaRPr lang="en-US" sz="40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981200" y="32766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866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5240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1"/>
            <a:ext cx="7467600" cy="564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152401"/>
            <a:ext cx="3962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রাদারফোর্ড পরমানু  মডেল</a:t>
            </a:r>
            <a:endParaRPr lang="en-US" sz="28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8_1421928518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--Ruther's Alpha Scattering Experiment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science_rutherfo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30116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full_471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041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" b="92933" l="0" r="8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"/>
            <a:ext cx="8534400" cy="552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133601"/>
            <a:ext cx="355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পরমাণুর নিউক্লিয়াসে বা কেন্দ্রে প্রোটন ও নিউট্রণের অবস্থান</a:t>
            </a:r>
            <a:endParaRPr lang="en-US" sz="2400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2895600"/>
            <a:ext cx="2710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পরমাণুর কক্ষপথে ঘূর্ণায়মান ইলেক্ট্রণ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820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সর্বশেষ কক্ষপথ</a:t>
            </a:r>
            <a:endParaRPr lang="en-US" sz="28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" t="-479" r="48129" b="-1"/>
          <a:stretch/>
        </p:blipFill>
        <p:spPr>
          <a:xfrm>
            <a:off x="762000" y="714749"/>
            <a:ext cx="3962400" cy="4775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83820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পরমাণুর কেন্দ্র বা নিউক্লিয়াস।</a:t>
            </a:r>
            <a:endParaRPr lang="en-US" sz="28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724401" y="2025132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প্রথম কক্ষপথে ঘূর্ণায়মান দুইটি ইলেক্ট্রণ</a:t>
            </a:r>
            <a:endParaRPr lang="en-US" sz="32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1023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দ্বিতীয় কক্ষপথে ঘূর্ণায়মান আটটি ইলেক্টণ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00" y="44958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তৃতীয় কক্ষপথে ঘূর্ণামান আঠারটি ইলেক্ট্রণ</a:t>
            </a:r>
            <a:endParaRPr lang="en-US" sz="3200" dirty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5440423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440424"/>
                <a:ext cx="1219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25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0" y="5440421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পরমাণুর প্রতিটি কক্ষপথে</a:t>
            </a:r>
            <a:endParaRPr lang="en-US" sz="32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5440423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ধারণ করতে পারে।</a:t>
            </a:r>
            <a:endParaRPr lang="en-US" sz="32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2514600"/>
            <a:ext cx="6476999" cy="398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olaimanLipi" pitchFamily="65" charset="0"/>
                <a:cs typeface="SolaimanLipi" pitchFamily="65" charset="0"/>
              </a:rPr>
              <a:t>     </a:t>
            </a:r>
            <a:r>
              <a:rPr lang="bn-BD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বোরের পরমাণু মডেল</a:t>
            </a:r>
            <a:endParaRPr lang="en-US" sz="5400" dirty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563673"/>
            <a:ext cx="5486399" cy="4757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02920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কক্ষপথে ইলেক্ট্রণ স্থানান্তরের ফলে শক্তি শোষিত বা বিকিরিত হয়।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রসায়ন</a:t>
            </a:r>
            <a:endParaRPr lang="en-US" sz="60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00200" y="1752600"/>
            <a:ext cx="1489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নবম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শ্রেনী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048397" y="4038600"/>
            <a:ext cx="58289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bn-BD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অরূপ দাস</a:t>
            </a:r>
          </a:p>
          <a:p>
            <a:pPr algn="r"/>
            <a:r>
              <a:rPr lang="bn-BD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বি.এস.সি অনার্স, মাস্টার্স (রসায়ন) ১ম শ্রেনী</a:t>
            </a:r>
          </a:p>
          <a:p>
            <a:pPr algn="r"/>
            <a:r>
              <a:rPr lang="bn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সহকারি শিক্ষক</a:t>
            </a:r>
            <a:endParaRPr lang="bn-BD" sz="2800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r"/>
            <a:r>
              <a:rPr lang="bn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সোনাপুর উচ্চ বিদ্যালয়</a:t>
            </a:r>
          </a:p>
          <a:p>
            <a:pPr algn="r"/>
            <a:r>
              <a:rPr lang="bn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রাজনগর , মৌলভীবাজার</a:t>
            </a:r>
            <a:endParaRPr lang="bn-BD" sz="2800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r"/>
            <a:endParaRPr lang="en-US" sz="2800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6" name="Picture 5" descr="DSC_0151- (9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935636"/>
            <a:ext cx="2971800" cy="287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43" grpId="0"/>
      <p:bldP spid="10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00401"/>
            <a:ext cx="7924800" cy="255454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১।পরমাণু বিদ্যুৎ নিরপেক্ষ কেন?সোডিয়াম পরমাণুর ডায়াগ্রাম অংকন করে বিদ্যুৎ নিরপেক্ষতার কারণ ব্যাখ্যা কর।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২।বোর পরমাণু মডেলের স্বীকার্য সমূহের স্বার্থকতা যাচাই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575248"/>
            <a:ext cx="495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1675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939" y="2090024"/>
            <a:ext cx="6705600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১।পরমাণু কি?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২।নিউক্লিয়াস কি?</a:t>
            </a:r>
          </a:p>
          <a:p>
            <a:r>
              <a:rPr lang="bn-BD" sz="3200" dirty="0" smtClean="0">
                <a:solidFill>
                  <a:schemeClr val="accent2"/>
                </a:solidFill>
                <a:latin typeface="SolaimanLipi" pitchFamily="65" charset="0"/>
                <a:cs typeface="SolaimanLipi" pitchFamily="65" charset="0"/>
              </a:rPr>
              <a:t>৩।আধান কি?</a:t>
            </a: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৪।পরমাণুর কেন্দ্রে বা নিউক্লিয়াসে কোন কণিকাগুলো অবস্থান করে?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৫।পরমাণুকে আধান নিরপেক্ষ বলা হয় কেনো?</a:t>
            </a:r>
            <a:endParaRPr lang="en-US" sz="3200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4572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743200"/>
            <a:ext cx="6934200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১।রাদারফোর্ড ও বোর পরমাণু মডেলের মধ্যে কোনটি গ্রহণযোগ্য বলে তুমি মনে কর?ব্যাখ্যা কর</a:t>
            </a:r>
            <a:r>
              <a:rPr lang="bn-BD" sz="3200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bn-BD" sz="3200" dirty="0" smtClean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3401"/>
            <a:ext cx="43434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8000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066800" y="2438400"/>
            <a:ext cx="67818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11500"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150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1" y="2286000"/>
            <a:ext cx="18517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SolaimanLipi" pitchFamily="65" charset="0"/>
                <a:cs typeface="SolaimanLipi" pitchFamily="65" charset="0"/>
              </a:rPr>
              <a:t>পাঠ পরিচিতি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352801"/>
            <a:ext cx="74676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নীঃ</a:t>
            </a:r>
            <a:r>
              <a:rPr lang="bn-IN" sz="28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8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নব</a:t>
            </a:r>
            <a:r>
              <a:rPr lang="bn-IN" sz="2800" dirty="0" smtClean="0">
                <a:latin typeface="SolaimanLipi" pitchFamily="65" charset="0"/>
                <a:cs typeface="SolaimanLipi" pitchFamily="65" charset="0"/>
              </a:rPr>
              <a:t>ম</a:t>
            </a:r>
            <a:endParaRPr lang="bn-IN" sz="2800" dirty="0">
              <a:latin typeface="SolaimanLipi" pitchFamily="65" charset="0"/>
              <a:cs typeface="SolaimanLipi" pitchFamily="65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atin typeface="SolaimanLipi" pitchFamily="65" charset="0"/>
                <a:cs typeface="SolaimanLipi" pitchFamily="65" charset="0"/>
              </a:rPr>
              <a:t>বিষয়ঃ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	  </a:t>
            </a:r>
            <a:r>
              <a:rPr lang="bn-IN" sz="2800" dirty="0">
                <a:latin typeface="SolaimanLipi" pitchFamily="65" charset="0"/>
                <a:cs typeface="SolaimanLipi" pitchFamily="65" charset="0"/>
              </a:rPr>
              <a:t>রসায়ন</a:t>
            </a:r>
            <a:endParaRPr lang="bn-BD" sz="2800" dirty="0">
              <a:latin typeface="SolaimanLipi" pitchFamily="65" charset="0"/>
              <a:cs typeface="SolaimanLipi" pitchFamily="65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SolaimanLipi" pitchFamily="65" charset="0"/>
                <a:cs typeface="SolaimanLipi" pitchFamily="65" charset="0"/>
              </a:rPr>
              <a:t>		        </a:t>
            </a:r>
            <a:r>
              <a:rPr lang="bn-IN" sz="2800" dirty="0">
                <a:latin typeface="SolaimanLipi" pitchFamily="65" charset="0"/>
                <a:cs typeface="SolaimanLipi" pitchFamily="65" charset="0"/>
              </a:rPr>
              <a:t>অধ্যায়ঃ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৩য়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শিখন ফল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2" y="1295400"/>
            <a:ext cx="519405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এই অধ্যায় শেষে শিক্ষার্থীরা যা শিখবে-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2" y="2133601"/>
            <a:ext cx="3986989" cy="46166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অনু</a:t>
            </a:r>
            <a:r>
              <a:rPr lang="en-US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ও পরমাণু কী তা বলতে পারবে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1" y="2971801"/>
            <a:ext cx="4953000" cy="46166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অণু ও পরমানুর মধ্যে পার্থক্য  করতে পারবে</a:t>
            </a:r>
            <a:endParaRPr lang="bn-BD" sz="2400" dirty="0" smtClean="0">
              <a:solidFill>
                <a:schemeClr val="accent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1" y="3810001"/>
            <a:ext cx="4540025" cy="46166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পরমাণু ও বিভাজ্য  ব্যাখ্যা করতে পারবে</a:t>
            </a:r>
            <a:endParaRPr lang="bn-BD" sz="2400" dirty="0" smtClean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648201"/>
            <a:ext cx="6934200" cy="46166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মৌলিক কণিকা ইলেক্ট্রন,প্রোটন ও নিউট্রণ ব্যাখ্যা করতে পারবে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1371600" y="2209800"/>
            <a:ext cx="533400" cy="38100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1371600" y="3048000"/>
            <a:ext cx="533400" cy="38100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371600" y="3886200"/>
            <a:ext cx="533400" cy="38100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1371600" y="4724400"/>
            <a:ext cx="533400" cy="38100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60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1447801"/>
            <a:ext cx="4114800" cy="120032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পরমাণুর কেন্দ্রে ধনাত্বক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আধানবিশিষ্ট প্রোটন এবং আধান নিরপেক্ষ নিউট্রণ অবস্থান করে।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1" y="152400"/>
            <a:ext cx="4114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      </a:t>
            </a:r>
            <a:r>
              <a:rPr lang="bn-BD" sz="5400" dirty="0" smtClean="0">
                <a:latin typeface="SolaimanLipi" pitchFamily="65" charset="0"/>
                <a:cs typeface="SolaimanLipi" pitchFamily="65" charset="0"/>
              </a:rPr>
              <a:t>পরমাণু</a:t>
            </a:r>
            <a:r>
              <a:rPr lang="bn-IN" sz="5400" dirty="0" smtClean="0">
                <a:latin typeface="SolaimanLipi" pitchFamily="65" charset="0"/>
                <a:cs typeface="SolaimanLipi" pitchFamily="65" charset="0"/>
              </a:rPr>
              <a:t>র</a:t>
            </a:r>
            <a:r>
              <a:rPr lang="bn-BD" sz="5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5400" dirty="0" smtClean="0">
                <a:latin typeface="SolaimanLipi" pitchFamily="65" charset="0"/>
                <a:cs typeface="SolaimanLipi" pitchFamily="65" charset="0"/>
              </a:rPr>
              <a:t>গঠন</a:t>
            </a:r>
            <a:endParaRPr lang="bn-BD" sz="6600" dirty="0" smtClean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01622"/>
            <a:ext cx="3505200" cy="2184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3048001"/>
            <a:ext cx="4114800" cy="120032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SolaimanLipi" pitchFamily="65" charset="0"/>
                <a:cs typeface="SolaimanLipi" pitchFamily="65" charset="0"/>
              </a:rPr>
              <a:t>নিউক্লিয়াসের বাইরে ঋনাত্বক আধান বিশিষ্ট ইলেক্ট্রণ ঘূর্ণায়মান অবস্থায় থাকে।</a:t>
            </a:r>
            <a:endParaRPr lang="bn-BD" sz="6600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181601"/>
            <a:ext cx="70866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পরমাণুতে সমান সংখ্যক ইলেক্ট্রণ ও প্রোটন থাকে</a:t>
            </a:r>
            <a:endParaRPr lang="bn-BD" sz="7200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990600" y="5257800"/>
            <a:ext cx="609600" cy="45720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05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228600"/>
            <a:ext cx="4724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অণু ও পরমাণুর ধারণা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2514600" cy="76200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যৌগিক পদার্থ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371600"/>
            <a:ext cx="2514600" cy="76200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মৌলিক পদার্থ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895600"/>
            <a:ext cx="1524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O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895600"/>
            <a:ext cx="1600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2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638800"/>
            <a:ext cx="3352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হাইড্রোজেন অণু</a:t>
            </a:r>
            <a:endParaRPr lang="en-US" sz="2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অক্সিজেন অণু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267200"/>
            <a:ext cx="2362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তড়িৎ বিশ্লেষণ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209800" y="23622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09800" y="37338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09800" y="51054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34200" y="23622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934200" y="37338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4267200"/>
            <a:ext cx="2362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বিভাজিত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934200" y="5105400"/>
            <a:ext cx="457200" cy="533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5638800"/>
            <a:ext cx="3352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অক্সিজেন অণু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729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4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4"/>
          <p:cNvGraphicFramePr/>
          <p:nvPr/>
        </p:nvGraphicFramePr>
        <p:xfrm>
          <a:off x="228600" y="0"/>
          <a:ext cx="4419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04801" y="634426"/>
            <a:ext cx="427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ছবিতে কি দেখতে পাচ্ছো</a:t>
            </a:r>
            <a:r>
              <a:rPr lang="en-US" sz="32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?</a:t>
            </a:r>
            <a:r>
              <a:rPr lang="bn-BD" sz="32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9" name="Picture 38" descr="splash-planet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2" y="1981200"/>
            <a:ext cx="4495799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 descr="hqdefault.jpg"/>
          <p:cNvPicPr>
            <a:picLocks noChangeAspect="1"/>
          </p:cNvPicPr>
          <p:nvPr/>
        </p:nvPicPr>
        <p:blipFill>
          <a:blip r:embed="rId8"/>
          <a:srcRect t="30000"/>
          <a:stretch>
            <a:fillRect/>
          </a:stretch>
        </p:blipFill>
        <p:spPr>
          <a:xfrm>
            <a:off x="4876800" y="1981200"/>
            <a:ext cx="4191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TextBox 40"/>
          <p:cNvSpPr txBox="1"/>
          <p:nvPr/>
        </p:nvSpPr>
        <p:spPr>
          <a:xfrm>
            <a:off x="990600" y="5791200"/>
            <a:ext cx="2057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সৌরজগত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801380"/>
            <a:ext cx="2057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পরমানুর গঠন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36" grpId="0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ctro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40" y="1371601"/>
            <a:ext cx="8153261" cy="447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elect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848600" cy="6019800"/>
          </a:xfrm>
          <a:prstGeom prst="rect">
            <a:avLst/>
          </a:prstGeom>
        </p:spPr>
      </p:pic>
      <p:pic>
        <p:nvPicPr>
          <p:cNvPr id="5" name="Picture 4" descr="electron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0" y="838200"/>
            <a:ext cx="8262471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5200" y="228600"/>
            <a:ext cx="7056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>
                <a:latin typeface="SolaimanLipi" pitchFamily="65" charset="0"/>
                <a:cs typeface="SolaimanLipi" pitchFamily="65" charset="0"/>
              </a:rPr>
              <a:t>প্রোটন</a:t>
            </a:r>
            <a:endParaRPr lang="en-US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1" y="5334000"/>
            <a:ext cx="76335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নিঊট্রন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7609" y="2743200"/>
            <a:ext cx="7857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ইলেক্ট্রন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0" y="228600"/>
            <a:ext cx="3193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/>
              <a:t>+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25190" y="2743200"/>
            <a:ext cx="2616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b="1" dirty="0" smtClean="0"/>
              <a:t>-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0" y="5334000"/>
            <a:ext cx="4940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নাই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1447800"/>
            <a:ext cx="2819400" cy="3048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0200" y="1905000"/>
            <a:ext cx="1905000" cy="2133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1981200" y="2362200"/>
            <a:ext cx="1066800" cy="1143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286000" y="27432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514600" y="3124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8400" y="25908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514600" y="2819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2362200" y="29718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667000" y="26670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667000" y="29718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209800" y="19050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2743200" y="38862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590800" y="13716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3886200" y="30480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209800" y="3048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2590800" y="2514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1524000" y="39624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676400" y="41910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895600" y="14478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3886200" y="2819400"/>
            <a:ext cx="152400" cy="152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1867694" y="5219699"/>
            <a:ext cx="1294606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28800" y="5943600"/>
            <a:ext cx="1295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SolaimanLipi" pitchFamily="65" charset="0"/>
                <a:cs typeface="SolaimanLipi" pitchFamily="65" charset="0"/>
              </a:rPr>
              <a:t>শক্তিস্তর</a:t>
            </a:r>
            <a:endParaRPr lang="en-US" sz="2000" b="1" dirty="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1562100" y="15621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52600" y="228600"/>
            <a:ext cx="1295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SolaimanLipi" pitchFamily="65" charset="0"/>
                <a:cs typeface="SolaimanLipi" pitchFamily="65" charset="0"/>
              </a:rPr>
              <a:t>নিউক্লিয়াস</a:t>
            </a:r>
            <a:endParaRPr lang="en-US" sz="2000" b="1" dirty="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743200" y="533400"/>
            <a:ext cx="44958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2895601" y="3124201"/>
            <a:ext cx="4670519" cy="2416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191000" y="2971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1366</TotalTime>
  <Words>294</Words>
  <Application>Microsoft Office PowerPoint</Application>
  <PresentationFormat>On-screen Show (4:3)</PresentationFormat>
  <Paragraphs>73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 </vt:lpstr>
      <vt:lpstr>রসায়ন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user</cp:lastModifiedBy>
  <cp:revision>122</cp:revision>
  <dcterms:created xsi:type="dcterms:W3CDTF">2006-08-16T00:00:00Z</dcterms:created>
  <dcterms:modified xsi:type="dcterms:W3CDTF">2020-01-03T17:39:24Z</dcterms:modified>
</cp:coreProperties>
</file>