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75" r:id="rId2"/>
    <p:sldId id="256" r:id="rId3"/>
    <p:sldId id="257" r:id="rId4"/>
    <p:sldId id="258" r:id="rId5"/>
    <p:sldId id="259" r:id="rId6"/>
    <p:sldId id="260" r:id="rId7"/>
    <p:sldId id="262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7" r:id="rId17"/>
    <p:sldId id="279" r:id="rId18"/>
    <p:sldId id="285" r:id="rId19"/>
    <p:sldId id="284" r:id="rId20"/>
    <p:sldId id="283" r:id="rId21"/>
    <p:sldId id="282" r:id="rId22"/>
    <p:sldId id="281" r:id="rId23"/>
    <p:sldId id="280" r:id="rId24"/>
    <p:sldId id="264" r:id="rId25"/>
    <p:sldId id="265" r:id="rId26"/>
    <p:sldId id="266" r:id="rId27"/>
    <p:sldId id="261" r:id="rId28"/>
    <p:sldId id="27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61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3E3FA-A260-43A5-9BDD-C2A19F225C86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5E403-1B22-430D-835A-E63C8C14A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05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Dear colleagues</a:t>
            </a:r>
            <a:r>
              <a:rPr lang="en-US" baseline="0" dirty="0" smtClean="0"/>
              <a:t> you can hide this slide. Start presentation by pressing F5.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C4F6A-6CA0-425B-A410-C8B21BB3CD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62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</a:t>
            </a:r>
            <a:r>
              <a:rPr lang="en-US" baseline="0" dirty="0" smtClean="0"/>
              <a:t> will show the image first and try to find out the answer from the students and write down the students answer on the board and then give caption.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5E403-1B22-430D-835A-E63C8C14AA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47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</a:t>
            </a:r>
            <a:r>
              <a:rPr lang="en-US" baseline="0" dirty="0" smtClean="0"/>
              <a:t> will show the image first and try to find out the answer from the students and write down the students answer on the board and then give caption.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5E403-1B22-430D-835A-E63C8C14AA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91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</a:t>
            </a:r>
            <a:r>
              <a:rPr lang="en-US" baseline="0" dirty="0" smtClean="0"/>
              <a:t> will show the image first and try to find out the answer from the students and write down the students answer on the board and then give caption.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5E403-1B22-430D-835A-E63C8C14AA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69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</a:t>
            </a:r>
            <a:r>
              <a:rPr lang="en-US" baseline="0" dirty="0" smtClean="0"/>
              <a:t> will provide the picture first and try to get the answer from the students and then give the caption.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5E403-1B22-430D-835A-E63C8C14AA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70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Caption will be given after the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5E403-1B22-430D-835A-E63C8C14AA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7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r>
              <a:rPr lang="en-US" baseline="0" dirty="0" smtClean="0"/>
              <a:t> will read the passage individually and try to find this questions answer.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4CA4-40FC-462B-8889-BB3063BD798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69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r>
              <a:rPr lang="en-US" baseline="0" dirty="0" smtClean="0"/>
              <a:t> will do the work in pair and write down the answer in their notebook. Teacher will help them to find the answer of the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4CA4-40FC-462B-8889-BB3063BD798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05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will do</a:t>
            </a:r>
            <a:r>
              <a:rPr lang="en-US" baseline="0" dirty="0" smtClean="0"/>
              <a:t> the work in group and try to solve the question from their understanding.</a:t>
            </a:r>
          </a:p>
          <a:p>
            <a:r>
              <a:rPr lang="en-US" baseline="0" dirty="0" smtClean="0"/>
              <a:t>Teacher will play the role of a monitor.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4CA4-40FC-462B-8889-BB3063BD798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66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will tell the students to write this hints on their note</a:t>
            </a:r>
            <a:r>
              <a:rPr lang="en-US" baseline="0" dirty="0" smtClean="0"/>
              <a:t> book for writing short article.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5E403-1B22-430D-835A-E63C8C14AA1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76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image is given here for remembering the students about the topic again.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5E403-1B22-430D-835A-E63C8C14AA1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8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welcome slide. This image is used here to make the student thoughtful</a:t>
            </a:r>
            <a:r>
              <a:rPr lang="en-US" baseline="0" dirty="0" smtClean="0"/>
              <a:t> about the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5E403-1B22-430D-835A-E63C8C14AA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55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will be discussed about the picture in pair. Then teacher will provide the correct answer and write it on the board.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5E403-1B22-430D-835A-E63C8C14AA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54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Learning outcomes should be read out by the students. Teacher can</a:t>
            </a:r>
            <a:r>
              <a:rPr lang="en-US" baseline="0" dirty="0" smtClean="0"/>
              <a:t> hide this slide, if he wants.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02B22-E149-4694-86A3-C81E49DDD6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19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will show the picture and</a:t>
            </a:r>
            <a:r>
              <a:rPr lang="en-US" baseline="0" dirty="0" smtClean="0"/>
              <a:t> try to find out the answer from the students. Then write down the students answer on the board and then show the correct answer.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5E403-1B22-430D-835A-E63C8C14AA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78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will show the picture and</a:t>
            </a:r>
            <a:r>
              <a:rPr lang="en-US" baseline="0" dirty="0" smtClean="0"/>
              <a:t> try to find out the answer from the students. Then write down the students answer on the board and then show the correct answer.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5E403-1B22-430D-835A-E63C8C14AA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73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will show the picture and</a:t>
            </a:r>
            <a:r>
              <a:rPr lang="en-US" baseline="0" dirty="0" smtClean="0"/>
              <a:t> try to find out the answer from the students. </a:t>
            </a:r>
            <a:r>
              <a:rPr lang="en-US" baseline="0" smtClean="0"/>
              <a:t>Then write down the students answer on the board and then show the correct answer.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5E403-1B22-430D-835A-E63C8C14AA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1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</a:t>
            </a:r>
            <a:r>
              <a:rPr lang="en-US" baseline="0" dirty="0" smtClean="0"/>
              <a:t> will show the image first and try to find out the answer from the students and write down the students answer on the board and then give caption.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5E403-1B22-430D-835A-E63C8C14AA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43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</a:t>
            </a:r>
            <a:r>
              <a:rPr lang="en-US" baseline="0" dirty="0" smtClean="0"/>
              <a:t> will show the image first and try to find out the answer from the students and write down the students answer on the board and then give caption.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5E403-1B22-430D-835A-E63C8C14AA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16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5912-1773-4237-BF77-1F18275168BE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DF8-76D7-42B0-A106-925AFF0FE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1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5912-1773-4237-BF77-1F18275168BE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DF8-76D7-42B0-A106-925AFF0FE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0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5912-1773-4237-BF77-1F18275168BE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DF8-76D7-42B0-A106-925AFF0FE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5912-1773-4237-BF77-1F18275168BE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DF8-76D7-42B0-A106-925AFF0FE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5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5912-1773-4237-BF77-1F18275168BE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DF8-76D7-42B0-A106-925AFF0FE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6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5912-1773-4237-BF77-1F18275168BE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DF8-76D7-42B0-A106-925AFF0FE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91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5912-1773-4237-BF77-1F18275168BE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DF8-76D7-42B0-A106-925AFF0FE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9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5912-1773-4237-BF77-1F18275168BE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DF8-76D7-42B0-A106-925AFF0FE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8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5912-1773-4237-BF77-1F18275168BE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DF8-76D7-42B0-A106-925AFF0FE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6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5912-1773-4237-BF77-1F18275168BE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DF8-76D7-42B0-A106-925AFF0FE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1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5912-1773-4237-BF77-1F18275168BE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DF8-76D7-42B0-A106-925AFF0FE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8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35912-1773-4237-BF77-1F18275168BE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B3DF8-76D7-42B0-A106-925AFF0FE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7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south" TargetMode="External"/><Relationship Id="rId7" Type="http://schemas.openxmlformats.org/officeDocument/2006/relationships/image" Target="../media/image30.jpeg"/><Relationship Id="rId2" Type="http://schemas.openxmlformats.org/officeDocument/2006/relationships/hyperlink" Target="https://dictionary.cambridge.org/dictionary/english/are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ictionary.cambridge.org/dictionary/english/land" TargetMode="External"/><Relationship Id="rId5" Type="http://schemas.openxmlformats.org/officeDocument/2006/relationships/hyperlink" Target="https://dictionary.cambridge.org/dictionary/english/soft" TargetMode="External"/><Relationship Id="rId4" Type="http://schemas.openxmlformats.org/officeDocument/2006/relationships/hyperlink" Target="https://dictionary.cambridge.org/dictionary/english/wet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plant" TargetMode="External"/><Relationship Id="rId13" Type="http://schemas.openxmlformats.org/officeDocument/2006/relationships/hyperlink" Target="https://dictionary.cambridge.org/dictionary/english/world" TargetMode="External"/><Relationship Id="rId3" Type="http://schemas.openxmlformats.org/officeDocument/2006/relationships/hyperlink" Target="https://dictionary.cambridge.org/dictionary/english/protect" TargetMode="External"/><Relationship Id="rId7" Type="http://schemas.openxmlformats.org/officeDocument/2006/relationships/hyperlink" Target="https://dictionary.cambridge.org/dictionary/english/type" TargetMode="External"/><Relationship Id="rId12" Type="http://schemas.openxmlformats.org/officeDocument/2006/relationships/hyperlink" Target="https://dictionary.cambridge.org/dictionary/english/area" TargetMode="External"/><Relationship Id="rId2" Type="http://schemas.openxmlformats.org/officeDocument/2006/relationships/hyperlink" Target="https://dictionary.cambridge.org/dictionary/english/national-guar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ictionary.cambridge.org/dictionary/english/number" TargetMode="External"/><Relationship Id="rId11" Type="http://schemas.openxmlformats.org/officeDocument/2006/relationships/hyperlink" Target="https://dictionary.cambridge.org/dictionary/english/particular" TargetMode="External"/><Relationship Id="rId5" Type="http://schemas.openxmlformats.org/officeDocument/2006/relationships/hyperlink" Target="https://dictionary.cambridge.org/dictionary/english/habitat" TargetMode="External"/><Relationship Id="rId15" Type="http://schemas.openxmlformats.org/officeDocument/2006/relationships/image" Target="../media/image31.jpg"/><Relationship Id="rId10" Type="http://schemas.openxmlformats.org/officeDocument/2006/relationships/hyperlink" Target="https://dictionary.cambridge.org/dictionary/english/exist" TargetMode="External"/><Relationship Id="rId4" Type="http://schemas.openxmlformats.org/officeDocument/2006/relationships/hyperlink" Target="https://dictionary.cambridge.org/dictionary/english/species" TargetMode="External"/><Relationship Id="rId9" Type="http://schemas.openxmlformats.org/officeDocument/2006/relationships/hyperlink" Target="https://dictionary.cambridge.org/dictionary/english/animal" TargetMode="External"/><Relationship Id="rId14" Type="http://schemas.openxmlformats.org/officeDocument/2006/relationships/hyperlink" Target="https://dictionary.cambridge.org/dictionary/english/generally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area" TargetMode="External"/><Relationship Id="rId13" Type="http://schemas.openxmlformats.org/officeDocument/2006/relationships/hyperlink" Target="https://dictionary.cambridge.org/dictionary/english/origin" TargetMode="External"/><Relationship Id="rId3" Type="http://schemas.openxmlformats.org/officeDocument/2006/relationships/hyperlink" Target="https://dictionary.cambridge.org/dictionary/english/strong" TargetMode="External"/><Relationship Id="rId7" Type="http://schemas.openxmlformats.org/officeDocument/2006/relationships/hyperlink" Target="https://dictionary.cambridge.org/dictionary/english/breeding" TargetMode="External"/><Relationship Id="rId12" Type="http://schemas.openxmlformats.org/officeDocument/2006/relationships/hyperlink" Target="https://dictionary.cambridge.org/dictionary/english/its" TargetMode="External"/><Relationship Id="rId2" Type="http://schemas.openxmlformats.org/officeDocument/2006/relationships/hyperlink" Target="https://dictionary.cambridge.org/dictionary/english/swi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ictionary.cambridge.org/dictionary/english/their" TargetMode="External"/><Relationship Id="rId11" Type="http://schemas.openxmlformats.org/officeDocument/2006/relationships/hyperlink" Target="https://dictionary.cambridge.org/dictionary/english/stream" TargetMode="External"/><Relationship Id="rId5" Type="http://schemas.openxmlformats.org/officeDocument/2006/relationships/hyperlink" Target="https://dictionary.cambridge.org/dictionary/english/reach" TargetMode="External"/><Relationship Id="rId10" Type="http://schemas.openxmlformats.org/officeDocument/2006/relationships/hyperlink" Target="https://dictionary.cambridge.org/dictionary/english/river" TargetMode="External"/><Relationship Id="rId4" Type="http://schemas.openxmlformats.org/officeDocument/2006/relationships/hyperlink" Target="https://dictionary.cambridge.org/dictionary/english/current" TargetMode="External"/><Relationship Id="rId9" Type="http://schemas.openxmlformats.org/officeDocument/2006/relationships/hyperlink" Target="https://dictionary.cambridge.org/dictionary/english/moving" TargetMode="External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marsh" TargetMode="External"/><Relationship Id="rId3" Type="http://schemas.openxmlformats.org/officeDocument/2006/relationships/hyperlink" Target="https://dictionary.cambridge.org/dictionary/english/large" TargetMode="External"/><Relationship Id="rId7" Type="http://schemas.openxmlformats.org/officeDocument/2006/relationships/hyperlink" Target="https://dictionary.cambridge.org/dictionary/english/swamp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ictionary.cambridge.org/dictionary/english/cover" TargetMode="External"/><Relationship Id="rId5" Type="http://schemas.openxmlformats.org/officeDocument/2006/relationships/hyperlink" Target="https://dictionary.cambridge.org/dictionary/english/land" TargetMode="External"/><Relationship Id="rId4" Type="http://schemas.openxmlformats.org/officeDocument/2006/relationships/hyperlink" Target="https://dictionary.cambridge.org/dictionary/english/area" TargetMode="External"/><Relationship Id="rId9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living" TargetMode="External"/><Relationship Id="rId3" Type="http://schemas.openxmlformats.org/officeDocument/2006/relationships/hyperlink" Target="https://dictionary.cambridge.org/dictionary/english/disastrous" TargetMode="External"/><Relationship Id="rId7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ictionary.cambridge.org/dictionary/english/balanced" TargetMode="External"/><Relationship Id="rId11" Type="http://schemas.openxmlformats.org/officeDocument/2006/relationships/hyperlink" Target="https://dictionary.cambridge.org/dictionary/english/environment" TargetMode="External"/><Relationship Id="rId5" Type="http://schemas.openxmlformats.org/officeDocument/2006/relationships/hyperlink" Target="https://dictionary.cambridge.org/dictionary/english/delicately" TargetMode="External"/><Relationship Id="rId10" Type="http://schemas.openxmlformats.org/officeDocument/2006/relationships/hyperlink" Target="https://dictionary.cambridge.org/dictionary/english/affect" TargetMode="External"/><Relationship Id="rId4" Type="http://schemas.openxmlformats.org/officeDocument/2006/relationships/hyperlink" Target="https://dictionary.cambridge.org/dictionary/english/effect" TargetMode="External"/><Relationship Id="rId9" Type="http://schemas.openxmlformats.org/officeDocument/2006/relationships/hyperlink" Target="https://dictionary.cambridge.org/dictionary/english/area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HtUNdel7zc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8116" y="1146628"/>
            <a:ext cx="4760685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Notes for the teachers</a:t>
            </a:r>
            <a:endParaRPr lang="en-US" b="1" u="sng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0288" y="2452914"/>
            <a:ext cx="10277857" cy="34906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Dear colleagues,</a:t>
            </a:r>
          </a:p>
          <a:p>
            <a:r>
              <a:rPr lang="en-US" sz="28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I like to request you to follow the instructions below the note options before going to the  class so t hat the class may be effective to the students.</a:t>
            </a:r>
            <a:endParaRPr lang="en-US" sz="28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77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9280" y="685800"/>
            <a:ext cx="6522720" cy="18989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>
                <a:latin typeface="Book Antiqua" panose="02040602050305030304" pitchFamily="18" charset="0"/>
              </a:rPr>
              <a:t>Hakaluki</a:t>
            </a:r>
            <a:r>
              <a:rPr lang="en-US" dirty="0">
                <a:latin typeface="Book Antiqua" panose="02040602050305030304" pitchFamily="18" charset="0"/>
              </a:rPr>
              <a:t> is complex ecosystem containing more </a:t>
            </a:r>
          </a:p>
          <a:p>
            <a:r>
              <a:rPr lang="en-US" dirty="0">
                <a:latin typeface="Book Antiqua" panose="02040602050305030304" pitchFamily="18" charset="0"/>
              </a:rPr>
              <a:t>than 238 interconnecting </a:t>
            </a:r>
            <a:r>
              <a:rPr lang="en-US" dirty="0" err="1">
                <a:latin typeface="Book Antiqua" panose="02040602050305030304" pitchFamily="18" charset="0"/>
              </a:rPr>
              <a:t>beels</a:t>
            </a:r>
            <a:r>
              <a:rPr lang="en-US" dirty="0">
                <a:latin typeface="Book Antiqua" panose="02040602050305030304" pitchFamily="18" charset="0"/>
              </a:rPr>
              <a:t> and </a:t>
            </a:r>
            <a:r>
              <a:rPr lang="en-US" dirty="0" err="1">
                <a:latin typeface="Book Antiqua" panose="02040602050305030304" pitchFamily="18" charset="0"/>
              </a:rPr>
              <a:t>Jalmahals</a:t>
            </a:r>
            <a:r>
              <a:rPr lang="en-US" dirty="0"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112" y="3935186"/>
            <a:ext cx="5858474" cy="268507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The most important </a:t>
            </a:r>
            <a:r>
              <a:rPr lang="en-US" dirty="0" err="1">
                <a:latin typeface="Book Antiqua" panose="02040602050305030304" pitchFamily="18" charset="0"/>
              </a:rPr>
              <a:t>beels</a:t>
            </a:r>
            <a:r>
              <a:rPr lang="en-US" dirty="0">
                <a:latin typeface="Book Antiqua" panose="02040602050305030304" pitchFamily="18" charset="0"/>
              </a:rPr>
              <a:t> are….</a:t>
            </a:r>
          </a:p>
          <a:p>
            <a:pPr marL="342900" indent="-342900">
              <a:buAutoNum type="arabicPeriod"/>
            </a:pPr>
            <a:r>
              <a:rPr lang="en-US" dirty="0" err="1">
                <a:latin typeface="Book Antiqua" panose="02040602050305030304" pitchFamily="18" charset="0"/>
              </a:rPr>
              <a:t>Chatla</a:t>
            </a:r>
            <a:r>
              <a:rPr lang="en-US" dirty="0">
                <a:latin typeface="Book Antiqua" panose="02040602050305030304" pitchFamily="18" charset="0"/>
              </a:rPr>
              <a:t>, 2. </a:t>
            </a:r>
            <a:r>
              <a:rPr lang="en-US" dirty="0" err="1">
                <a:latin typeface="Book Antiqua" panose="02040602050305030304" pitchFamily="18" charset="0"/>
              </a:rPr>
              <a:t>Pinlarkona</a:t>
            </a:r>
            <a:r>
              <a:rPr lang="en-US" dirty="0">
                <a:latin typeface="Book Antiqua" panose="02040602050305030304" pitchFamily="18" charset="0"/>
              </a:rPr>
              <a:t>, 3. </a:t>
            </a:r>
            <a:r>
              <a:rPr lang="en-US" dirty="0" err="1">
                <a:latin typeface="Book Antiqua" panose="02040602050305030304" pitchFamily="18" charset="0"/>
              </a:rPr>
              <a:t>Dulla</a:t>
            </a:r>
            <a:r>
              <a:rPr lang="en-US" dirty="0">
                <a:latin typeface="Book Antiqua" panose="02040602050305030304" pitchFamily="18" charset="0"/>
              </a:rPr>
              <a:t>, 4. </a:t>
            </a:r>
            <a:r>
              <a:rPr lang="en-US" dirty="0" err="1">
                <a:latin typeface="Book Antiqua" panose="02040602050305030304" pitchFamily="18" charset="0"/>
              </a:rPr>
              <a:t>Sakuna</a:t>
            </a:r>
            <a:r>
              <a:rPr lang="en-US" dirty="0">
                <a:latin typeface="Book Antiqua" panose="02040602050305030304" pitchFamily="18" charset="0"/>
              </a:rPr>
              <a:t>,</a:t>
            </a:r>
          </a:p>
          <a:p>
            <a:r>
              <a:rPr lang="en-US" dirty="0">
                <a:latin typeface="Book Antiqua" panose="02040602050305030304" pitchFamily="18" charset="0"/>
              </a:rPr>
              <a:t> 5. Barajilla,6. </a:t>
            </a:r>
            <a:r>
              <a:rPr lang="en-US" dirty="0" err="1">
                <a:latin typeface="Book Antiqua" panose="02040602050305030304" pitchFamily="18" charset="0"/>
              </a:rPr>
              <a:t>Balijhuri</a:t>
            </a:r>
            <a:r>
              <a:rPr lang="en-US" dirty="0">
                <a:latin typeface="Book Antiqua" panose="02040602050305030304" pitchFamily="18" charset="0"/>
              </a:rPr>
              <a:t>, 7. </a:t>
            </a:r>
            <a:r>
              <a:rPr lang="en-US" dirty="0" err="1">
                <a:latin typeface="Book Antiqua" panose="02040602050305030304" pitchFamily="18" charset="0"/>
              </a:rPr>
              <a:t>Lamba</a:t>
            </a:r>
            <a:r>
              <a:rPr lang="en-US" dirty="0">
                <a:latin typeface="Book Antiqua" panose="02040602050305030304" pitchFamily="18" charset="0"/>
              </a:rPr>
              <a:t>, 8. </a:t>
            </a:r>
            <a:r>
              <a:rPr lang="en-US" dirty="0" err="1">
                <a:latin typeface="Book Antiqua" panose="02040602050305030304" pitchFamily="18" charset="0"/>
              </a:rPr>
              <a:t>Tekonia</a:t>
            </a:r>
            <a:r>
              <a:rPr lang="en-US" dirty="0">
                <a:latin typeface="Book Antiqua" panose="02040602050305030304" pitchFamily="18" charset="0"/>
              </a:rPr>
              <a:t> 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" y="207264"/>
            <a:ext cx="5279136" cy="345033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27" y="2743200"/>
            <a:ext cx="5905935" cy="38770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3826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992" y="195072"/>
            <a:ext cx="11301984" cy="125577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H</a:t>
            </a:r>
            <a:r>
              <a:rPr lang="bn-BD" dirty="0">
                <a:latin typeface="Book Antiqua" panose="02040602050305030304" pitchFamily="18" charset="0"/>
              </a:rPr>
              <a:t>akaluki haor is an important source of fish source of fisheries resources for Bangladesh.</a:t>
            </a:r>
          </a:p>
          <a:p>
            <a:r>
              <a:rPr lang="bn-BD" dirty="0">
                <a:latin typeface="Book Antiqua" panose="02040602050305030304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</a:rPr>
              <a:t>T</a:t>
            </a:r>
            <a:r>
              <a:rPr lang="bn-BD" dirty="0">
                <a:latin typeface="Book Antiqua" panose="02040602050305030304" pitchFamily="18" charset="0"/>
              </a:rPr>
              <a:t>he main species found here are:</a:t>
            </a: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4263990"/>
            <a:ext cx="4413504" cy="169789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1740246"/>
            <a:ext cx="4413504" cy="169789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472" y="1740246"/>
            <a:ext cx="4413504" cy="169789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92480" y="3596640"/>
            <a:ext cx="3206496" cy="5454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Book Antiqua" panose="02040602050305030304" pitchFamily="18" charset="0"/>
              </a:rPr>
              <a:t>Ghagot fish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784" y="6083808"/>
            <a:ext cx="3413760" cy="5486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Book Antiqua" panose="02040602050305030304" pitchFamily="18" charset="0"/>
              </a:rPr>
              <a:t>Pabda fish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7680" y="3627120"/>
            <a:ext cx="3133344" cy="44789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Book Antiqua" panose="02040602050305030304" pitchFamily="18" charset="0"/>
              </a:rPr>
              <a:t>Rui fish</a:t>
            </a: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472" y="4280835"/>
            <a:ext cx="4413504" cy="169789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8022336" y="6184554"/>
            <a:ext cx="3133344" cy="44789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Book Antiqua" panose="02040602050305030304" pitchFamily="18" charset="0"/>
              </a:rPr>
              <a:t>Corbelling fish</a:t>
            </a:r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42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632" y="4008608"/>
            <a:ext cx="4693920" cy="207392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" y="452714"/>
            <a:ext cx="4693920" cy="207392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632" y="452716"/>
            <a:ext cx="4693920" cy="207392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58240" y="2881485"/>
            <a:ext cx="2840736" cy="6705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Book Antiqua" panose="02040602050305030304" pitchFamily="18" charset="0"/>
              </a:rPr>
              <a:t>Chapila fish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6448" y="6216639"/>
            <a:ext cx="2962656" cy="5364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Book Antiqua" panose="02040602050305030304" pitchFamily="18" charset="0"/>
              </a:rPr>
              <a:t>Boal fish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6448" y="2881485"/>
            <a:ext cx="2840736" cy="6705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Book Antiqua" panose="02040602050305030304" pitchFamily="18" charset="0"/>
              </a:rPr>
              <a:t>Kalibaus fish</a:t>
            </a: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" y="3900160"/>
            <a:ext cx="4693920" cy="21592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158240" y="6216639"/>
            <a:ext cx="2840736" cy="5364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Book Antiqua" panose="02040602050305030304" pitchFamily="18" charset="0"/>
              </a:rPr>
              <a:t>Hilsha fish</a:t>
            </a:r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2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7" y="359229"/>
            <a:ext cx="11699095" cy="132261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haor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 provides a wide range of economic  and non-economic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endParaRPr lang="bn-BD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local people as well as to the people of Bangladesh.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975757"/>
            <a:ext cx="3657600" cy="36576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57" y="1975757"/>
            <a:ext cx="3657600" cy="36576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57" y="1975757"/>
            <a:ext cx="3657600" cy="36576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489857" y="5959928"/>
            <a:ext cx="3429000" cy="5878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Book Antiqua" panose="02040602050305030304" pitchFamily="18" charset="0"/>
              </a:rPr>
              <a:t>Mustard seed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3657" y="5959929"/>
            <a:ext cx="3429000" cy="5878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Book Antiqua" panose="02040602050305030304" pitchFamily="18" charset="0"/>
              </a:rPr>
              <a:t>Peddy seed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6057" y="5959928"/>
            <a:ext cx="3429000" cy="5878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Book Antiqua" panose="02040602050305030304" pitchFamily="18" charset="0"/>
              </a:rPr>
              <a:t>Fruits</a:t>
            </a:r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5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7" y="359229"/>
            <a:ext cx="11707586" cy="89807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bn-BD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 production in Hakaluki Haor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681843"/>
            <a:ext cx="5421085" cy="4523014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529" y="1681843"/>
            <a:ext cx="5502728" cy="4523014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7484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268" y="1195170"/>
            <a:ext cx="3657600" cy="457200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3" name="Pictur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7" y="1195170"/>
            <a:ext cx="3657600" cy="457200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4" name="Picture 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40" y="1195170"/>
            <a:ext cx="3657600" cy="457200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19456" y="6083808"/>
            <a:ext cx="3230880" cy="4632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Cattle rearing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4736" y="6083808"/>
            <a:ext cx="3230880" cy="4632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Buffalo rearing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6800" y="6083808"/>
            <a:ext cx="3230880" cy="4632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Duck rearing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97" y="109728"/>
            <a:ext cx="12065943" cy="6954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These are also economically important</a:t>
            </a:r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69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59"/>
          <a:stretch/>
        </p:blipFill>
        <p:spPr>
          <a:xfrm>
            <a:off x="193544" y="177602"/>
            <a:ext cx="3385185" cy="2491408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166" y="4490532"/>
            <a:ext cx="3433569" cy="2249063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7" y="4431531"/>
            <a:ext cx="3309677" cy="2308064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2" r="32776"/>
          <a:stretch/>
        </p:blipFill>
        <p:spPr>
          <a:xfrm>
            <a:off x="4339588" y="177602"/>
            <a:ext cx="3385185" cy="2491408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4" r="292"/>
          <a:stretch/>
        </p:blipFill>
        <p:spPr>
          <a:xfrm>
            <a:off x="8617838" y="177602"/>
            <a:ext cx="3332223" cy="2491408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75488" y="2962656"/>
            <a:ext cx="10716768" cy="8046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>
                <a:latin typeface="Eras Bold ITC" pitchFamily="34" charset="0"/>
              </a:rPr>
              <a:t>Collection of aquatic and other plants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2672" y="4986528"/>
            <a:ext cx="4328160" cy="8046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>
                <a:latin typeface="Eras Bold ITC" pitchFamily="34" charset="0"/>
              </a:rPr>
              <a:t>Collection of reeds and grasses</a:t>
            </a:r>
          </a:p>
        </p:txBody>
      </p:sp>
    </p:spTree>
    <p:extLst>
      <p:ext uri="{BB962C8B-B14F-4D97-AF65-F5344CB8AC3E}">
        <p14:creationId xmlns:p14="http://schemas.microsoft.com/office/powerpoint/2010/main" val="333216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2064" y="6083808"/>
            <a:ext cx="11277600" cy="6827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i="1" dirty="0">
                <a:latin typeface="Book Antiqua" panose="02040602050305030304" pitchFamily="18" charset="0"/>
              </a:rPr>
              <a:t>The Everglades are an </a:t>
            </a:r>
            <a:r>
              <a:rPr lang="en-US" i="1" dirty="0">
                <a:latin typeface="Book Antiqua" panose="02040602050305030304" pitchFamily="18" charset="0"/>
                <a:hlinkClick r:id="rId2" tooltip="area"/>
              </a:rPr>
              <a:t>area</a:t>
            </a:r>
            <a:r>
              <a:rPr lang="en-US" i="1" dirty="0">
                <a:latin typeface="Book Antiqua" panose="02040602050305030304" pitchFamily="18" charset="0"/>
              </a:rPr>
              <a:t> of swamp in </a:t>
            </a:r>
            <a:r>
              <a:rPr lang="en-US" i="1" dirty="0">
                <a:latin typeface="Book Antiqua" panose="02040602050305030304" pitchFamily="18" charset="0"/>
                <a:hlinkClick r:id="rId3" tooltip="southern"/>
              </a:rPr>
              <a:t>southern</a:t>
            </a:r>
            <a:r>
              <a:rPr lang="en-US" i="1" dirty="0">
                <a:latin typeface="Book Antiqua" panose="02040602050305030304" pitchFamily="18" charset="0"/>
              </a:rPr>
              <a:t> Florida</a:t>
            </a:r>
            <a:r>
              <a:rPr lang="en-US" i="1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65813" y="134112"/>
            <a:ext cx="4310743" cy="6827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i="1" dirty="0" smtClean="0"/>
              <a:t>Swamp (Noun)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9664" y="926592"/>
            <a:ext cx="11582400" cy="7559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Meaning:  </a:t>
            </a:r>
            <a:r>
              <a:rPr lang="en-US" b="1" dirty="0">
                <a:latin typeface="Book Antiqua" panose="02040602050305030304" pitchFamily="18" charset="0"/>
              </a:rPr>
              <a:t>(an </a:t>
            </a:r>
            <a:r>
              <a:rPr lang="en-US" b="1" dirty="0">
                <a:latin typeface="Book Antiqua" panose="02040602050305030304" pitchFamily="18" charset="0"/>
                <a:hlinkClick r:id="rId2" tooltip="area"/>
              </a:rPr>
              <a:t>area</a:t>
            </a:r>
            <a:r>
              <a:rPr lang="en-US" b="1" dirty="0">
                <a:latin typeface="Book Antiqua" panose="02040602050305030304" pitchFamily="18" charset="0"/>
              </a:rPr>
              <a:t> of) very </a:t>
            </a:r>
            <a:r>
              <a:rPr lang="en-US" b="1" dirty="0">
                <a:latin typeface="Book Antiqua" panose="02040602050305030304" pitchFamily="18" charset="0"/>
                <a:hlinkClick r:id="rId4" tooltip="wet"/>
              </a:rPr>
              <a:t>wet</a:t>
            </a:r>
            <a:r>
              <a:rPr lang="en-US" b="1" dirty="0">
                <a:latin typeface="Book Antiqua" panose="02040602050305030304" pitchFamily="18" charset="0"/>
              </a:rPr>
              <a:t>, </a:t>
            </a:r>
            <a:r>
              <a:rPr lang="en-US" b="1" dirty="0">
                <a:latin typeface="Book Antiqua" panose="02040602050305030304" pitchFamily="18" charset="0"/>
                <a:hlinkClick r:id="rId5" tooltip="soft"/>
              </a:rPr>
              <a:t>soft</a:t>
            </a:r>
            <a:r>
              <a:rPr lang="en-US" b="1" dirty="0">
                <a:latin typeface="Book Antiqua" panose="02040602050305030304" pitchFamily="18" charset="0"/>
              </a:rPr>
              <a:t> </a:t>
            </a:r>
            <a:r>
              <a:rPr lang="en-US" b="1" dirty="0">
                <a:latin typeface="Book Antiqua" panose="02040602050305030304" pitchFamily="18" charset="0"/>
                <a:hlinkClick r:id="rId6" tooltip="land"/>
              </a:rPr>
              <a:t>land</a:t>
            </a:r>
            <a:r>
              <a:rPr lang="en-US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endParaRPr lang="en-US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08" y="1981921"/>
            <a:ext cx="9168384" cy="394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3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2064" y="6083808"/>
            <a:ext cx="11277600" cy="6827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i="1" dirty="0"/>
              <a:t>A</a:t>
            </a:r>
            <a:r>
              <a:rPr lang="en-US" i="1" dirty="0" smtClean="0"/>
              <a:t> </a:t>
            </a:r>
            <a:r>
              <a:rPr lang="en-US" i="1" dirty="0"/>
              <a:t>new </a:t>
            </a:r>
            <a:r>
              <a:rPr lang="en-US" i="1" dirty="0">
                <a:hlinkClick r:id="rId2" tooltip="National"/>
              </a:rPr>
              <a:t>National</a:t>
            </a:r>
            <a:r>
              <a:rPr lang="en-US" i="1" dirty="0"/>
              <a:t> Biological Survey to </a:t>
            </a:r>
            <a:r>
              <a:rPr lang="en-US" i="1" dirty="0">
                <a:hlinkClick r:id="rId3" tooltip="protect"/>
              </a:rPr>
              <a:t>protect</a:t>
            </a:r>
            <a:r>
              <a:rPr lang="en-US" i="1" dirty="0"/>
              <a:t> </a:t>
            </a:r>
            <a:r>
              <a:rPr lang="en-US" i="1" dirty="0">
                <a:hlinkClick r:id="rId4" tooltip="species"/>
              </a:rPr>
              <a:t>species</a:t>
            </a:r>
            <a:r>
              <a:rPr lang="en-US" i="1" dirty="0"/>
              <a:t> </a:t>
            </a:r>
            <a:r>
              <a:rPr lang="en-US" i="1" dirty="0">
                <a:hlinkClick r:id="rId5" tooltip="habitat"/>
              </a:rPr>
              <a:t>habitat</a:t>
            </a:r>
            <a:r>
              <a:rPr lang="en-US" i="1" dirty="0"/>
              <a:t> and biodiversity</a:t>
            </a:r>
            <a:r>
              <a:rPr lang="en-US" i="1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81983" y="134112"/>
            <a:ext cx="5364045" cy="6827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i="1" dirty="0" smtClean="0"/>
              <a:t>Biodiversity (Noun)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" y="926592"/>
            <a:ext cx="11820144" cy="7559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anose="02040602050305030304" pitchFamily="18" charset="0"/>
              </a:rPr>
              <a:t>Meaning:  </a:t>
            </a:r>
            <a:r>
              <a:rPr lang="en-US" b="1" dirty="0">
                <a:latin typeface="Book Antiqua" panose="02040602050305030304" pitchFamily="18" charset="0"/>
              </a:rPr>
              <a:t>the </a:t>
            </a:r>
            <a:r>
              <a:rPr lang="en-US" b="1" dirty="0">
                <a:latin typeface="Book Antiqua" panose="02040602050305030304" pitchFamily="18" charset="0"/>
                <a:hlinkClick r:id="rId6" tooltip="number"/>
              </a:rPr>
              <a:t>number</a:t>
            </a:r>
            <a:r>
              <a:rPr lang="en-US" b="1" dirty="0">
                <a:latin typeface="Book Antiqua" panose="02040602050305030304" pitchFamily="18" charset="0"/>
              </a:rPr>
              <a:t> and </a:t>
            </a:r>
            <a:r>
              <a:rPr lang="en-US" b="1" dirty="0">
                <a:latin typeface="Book Antiqua" panose="02040602050305030304" pitchFamily="18" charset="0"/>
                <a:hlinkClick r:id="rId7" tooltip="types"/>
              </a:rPr>
              <a:t>types</a:t>
            </a:r>
            <a:r>
              <a:rPr lang="en-US" b="1" dirty="0">
                <a:latin typeface="Book Antiqua" panose="02040602050305030304" pitchFamily="18" charset="0"/>
              </a:rPr>
              <a:t> of </a:t>
            </a:r>
            <a:r>
              <a:rPr lang="en-US" b="1" dirty="0">
                <a:latin typeface="Book Antiqua" panose="02040602050305030304" pitchFamily="18" charset="0"/>
                <a:hlinkClick r:id="rId8" tooltip="plants"/>
              </a:rPr>
              <a:t>plants</a:t>
            </a:r>
            <a:r>
              <a:rPr lang="en-US" b="1" dirty="0">
                <a:latin typeface="Book Antiqua" panose="02040602050305030304" pitchFamily="18" charset="0"/>
              </a:rPr>
              <a:t> and </a:t>
            </a:r>
            <a:r>
              <a:rPr lang="en-US" b="1" dirty="0">
                <a:latin typeface="Book Antiqua" panose="02040602050305030304" pitchFamily="18" charset="0"/>
                <a:hlinkClick r:id="rId9" tooltip="animals"/>
              </a:rPr>
              <a:t>animals</a:t>
            </a:r>
            <a:r>
              <a:rPr lang="en-US" b="1" dirty="0">
                <a:latin typeface="Book Antiqua" panose="02040602050305030304" pitchFamily="18" charset="0"/>
              </a:rPr>
              <a:t> that </a:t>
            </a:r>
            <a:r>
              <a:rPr lang="en-US" b="1" dirty="0">
                <a:latin typeface="Book Antiqua" panose="02040602050305030304" pitchFamily="18" charset="0"/>
                <a:hlinkClick r:id="rId10" tooltip="exist"/>
              </a:rPr>
              <a:t>exist</a:t>
            </a:r>
            <a:r>
              <a:rPr lang="en-US" b="1" dirty="0">
                <a:latin typeface="Book Antiqua" panose="02040602050305030304" pitchFamily="18" charset="0"/>
              </a:rPr>
              <a:t> in a </a:t>
            </a:r>
            <a:r>
              <a:rPr lang="en-US" b="1" dirty="0">
                <a:latin typeface="Book Antiqua" panose="02040602050305030304" pitchFamily="18" charset="0"/>
                <a:hlinkClick r:id="rId11" tooltip="particular"/>
              </a:rPr>
              <a:t>particular</a:t>
            </a:r>
            <a:r>
              <a:rPr lang="en-US" b="1" dirty="0">
                <a:latin typeface="Book Antiqua" panose="02040602050305030304" pitchFamily="18" charset="0"/>
              </a:rPr>
              <a:t> </a:t>
            </a:r>
            <a:r>
              <a:rPr lang="en-US" b="1" dirty="0">
                <a:latin typeface="Book Antiqua" panose="02040602050305030304" pitchFamily="18" charset="0"/>
                <a:hlinkClick r:id="rId12" tooltip="area"/>
              </a:rPr>
              <a:t>area</a:t>
            </a:r>
            <a:r>
              <a:rPr lang="en-US" b="1" dirty="0">
                <a:latin typeface="Book Antiqua" panose="02040602050305030304" pitchFamily="18" charset="0"/>
              </a:rPr>
              <a:t> or in the </a:t>
            </a:r>
            <a:r>
              <a:rPr lang="en-US" b="1" dirty="0">
                <a:latin typeface="Book Antiqua" panose="02040602050305030304" pitchFamily="18" charset="0"/>
                <a:hlinkClick r:id="rId13" tooltip="world"/>
              </a:rPr>
              <a:t>world</a:t>
            </a:r>
            <a:r>
              <a:rPr lang="en-US" b="1" dirty="0">
                <a:latin typeface="Book Antiqua" panose="02040602050305030304" pitchFamily="18" charset="0"/>
              </a:rPr>
              <a:t> </a:t>
            </a:r>
            <a:r>
              <a:rPr lang="en-US" b="1" dirty="0" smtClean="0">
                <a:latin typeface="Book Antiqua" panose="02040602050305030304" pitchFamily="18" charset="0"/>
                <a:hlinkClick r:id="rId14" tooltip="generally"/>
              </a:rPr>
              <a:t>generally</a:t>
            </a:r>
            <a:r>
              <a:rPr lang="en-US" b="1" dirty="0" smtClean="0">
                <a:latin typeface="Book Antiqua" panose="02040602050305030304" pitchFamily="18" charset="0"/>
              </a:rPr>
              <a:t> </a:t>
            </a: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56" y="1792224"/>
            <a:ext cx="9156192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0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2064" y="6083808"/>
            <a:ext cx="11277600" cy="6827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i="1" dirty="0"/>
              <a:t>Salmon </a:t>
            </a:r>
            <a:r>
              <a:rPr lang="en-US" i="1" dirty="0">
                <a:hlinkClick r:id="rId2" tooltip="swim"/>
              </a:rPr>
              <a:t>swim</a:t>
            </a:r>
            <a:r>
              <a:rPr lang="en-US" i="1" dirty="0"/>
              <a:t> upstream against very </a:t>
            </a:r>
            <a:r>
              <a:rPr lang="en-US" i="1" dirty="0">
                <a:hlinkClick r:id="rId3" tooltip="strong"/>
              </a:rPr>
              <a:t>strong</a:t>
            </a:r>
            <a:r>
              <a:rPr lang="en-US" i="1" dirty="0"/>
              <a:t> </a:t>
            </a:r>
            <a:r>
              <a:rPr lang="en-US" i="1" dirty="0">
                <a:hlinkClick r:id="rId4" tooltip="currents"/>
              </a:rPr>
              <a:t>currents</a:t>
            </a:r>
            <a:r>
              <a:rPr lang="en-US" i="1" dirty="0"/>
              <a:t> to </a:t>
            </a:r>
            <a:r>
              <a:rPr lang="en-US" i="1" dirty="0">
                <a:hlinkClick r:id="rId5" tooltip="reach"/>
              </a:rPr>
              <a:t>reach</a:t>
            </a:r>
            <a:r>
              <a:rPr lang="en-US" i="1" dirty="0"/>
              <a:t> </a:t>
            </a:r>
            <a:r>
              <a:rPr lang="en-US" i="1" dirty="0">
                <a:hlinkClick r:id="rId6" tooltip="their"/>
              </a:rPr>
              <a:t>their</a:t>
            </a:r>
            <a:r>
              <a:rPr lang="en-US" i="1" dirty="0"/>
              <a:t> </a:t>
            </a:r>
            <a:r>
              <a:rPr lang="en-US" i="1" dirty="0">
                <a:hlinkClick r:id="rId7" tooltip="breeding"/>
              </a:rPr>
              <a:t>breeding</a:t>
            </a:r>
            <a:r>
              <a:rPr lang="en-US" i="1" dirty="0"/>
              <a:t> </a:t>
            </a:r>
            <a:r>
              <a:rPr lang="en-US" i="1" u="sng" dirty="0">
                <a:hlinkClick r:id="rId8" tooltip="areas"/>
              </a:rPr>
              <a:t>areas</a:t>
            </a:r>
            <a:r>
              <a:rPr lang="en-US" i="1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43301" y="134112"/>
            <a:ext cx="5927270" cy="6827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i="1" dirty="0" smtClean="0"/>
              <a:t>Upstream (Adverb/Adjective)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9664" y="926592"/>
            <a:ext cx="11582400" cy="7559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Meaning:  </a:t>
            </a:r>
            <a:r>
              <a:rPr lang="en-US" b="1" dirty="0"/>
              <a:t>(</a:t>
            </a:r>
            <a:r>
              <a:rPr lang="en-US" b="1" dirty="0">
                <a:hlinkClick r:id="rId9" tooltip="moving"/>
              </a:rPr>
              <a:t>moving</a:t>
            </a:r>
            <a:r>
              <a:rPr lang="en-US" b="1" dirty="0"/>
              <a:t>) on a </a:t>
            </a:r>
            <a:r>
              <a:rPr lang="en-US" b="1" dirty="0">
                <a:hlinkClick r:id="rId10" tooltip="river"/>
              </a:rPr>
              <a:t>river</a:t>
            </a:r>
            <a:r>
              <a:rPr lang="en-US" b="1" dirty="0"/>
              <a:t> or </a:t>
            </a:r>
            <a:r>
              <a:rPr lang="en-US" b="1" dirty="0">
                <a:hlinkClick r:id="rId11" tooltip="stream"/>
              </a:rPr>
              <a:t>stream</a:t>
            </a:r>
            <a:r>
              <a:rPr lang="en-US" b="1" dirty="0"/>
              <a:t> towards </a:t>
            </a:r>
            <a:r>
              <a:rPr lang="en-US" b="1" dirty="0">
                <a:hlinkClick r:id="rId12" tooltip="its"/>
              </a:rPr>
              <a:t>its</a:t>
            </a:r>
            <a:r>
              <a:rPr lang="en-US" b="1" dirty="0"/>
              <a:t> </a:t>
            </a:r>
            <a:r>
              <a:rPr lang="en-US" b="1" dirty="0">
                <a:hlinkClick r:id="rId13" tooltip="origin"/>
              </a:rPr>
              <a:t>origin</a:t>
            </a:r>
            <a:endParaRPr lang="en-US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6" y="1863880"/>
            <a:ext cx="9180576" cy="403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1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286" y="3543300"/>
            <a:ext cx="11887200" cy="3200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>
                <a:ln/>
                <a:solidFill>
                  <a:schemeClr val="accent3"/>
                </a:solidFill>
                <a:latin typeface="Book Antiqua" panose="02040602050305030304" pitchFamily="18" charset="0"/>
              </a:rPr>
              <a:t>Welcome </a:t>
            </a:r>
          </a:p>
        </p:txBody>
      </p:sp>
    </p:spTree>
    <p:extLst>
      <p:ext uri="{BB962C8B-B14F-4D97-AF65-F5344CB8AC3E}">
        <p14:creationId xmlns:p14="http://schemas.microsoft.com/office/powerpoint/2010/main" val="222887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2064" y="6083808"/>
            <a:ext cx="11277600" cy="6827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i="1" dirty="0" smtClean="0"/>
              <a:t>We have discussed these plans on numerous occasions.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2680" y="60960"/>
            <a:ext cx="6065519" cy="6827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i="1" dirty="0" smtClean="0"/>
              <a:t>Numerous (Adjective)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9664" y="926592"/>
            <a:ext cx="11582400" cy="7559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Meaning:  many </a:t>
            </a:r>
            <a:endParaRPr lang="en-US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63040"/>
            <a:ext cx="9168384" cy="403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4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2064" y="5986272"/>
            <a:ext cx="11277600" cy="6827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/>
              <a:t>These are words often used in combination with </a:t>
            </a:r>
            <a:r>
              <a:rPr lang="en-US" b="1" i="1" dirty="0"/>
              <a:t>wetland</a:t>
            </a:r>
            <a:r>
              <a:rPr lang="en-US" i="1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70801" y="97536"/>
            <a:ext cx="4497542" cy="6827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i="1" dirty="0" smtClean="0"/>
              <a:t>Wetland (Noun)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9664" y="926592"/>
            <a:ext cx="11582400" cy="7559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Meaning:  </a:t>
            </a:r>
            <a:r>
              <a:rPr lang="en-US" b="1" dirty="0"/>
              <a:t>a </a:t>
            </a:r>
            <a:r>
              <a:rPr lang="en-US" b="1" dirty="0">
                <a:hlinkClick r:id="rId3" tooltip="large"/>
              </a:rPr>
              <a:t>large</a:t>
            </a:r>
            <a:r>
              <a:rPr lang="en-US" b="1" dirty="0"/>
              <a:t> </a:t>
            </a:r>
            <a:r>
              <a:rPr lang="en-US" b="1" dirty="0">
                <a:hlinkClick r:id="rId4" tooltip="area"/>
              </a:rPr>
              <a:t>area</a:t>
            </a:r>
            <a:r>
              <a:rPr lang="en-US" b="1" dirty="0"/>
              <a:t> of </a:t>
            </a:r>
            <a:r>
              <a:rPr lang="en-US" b="1" dirty="0">
                <a:hlinkClick r:id="rId5" tooltip="land"/>
              </a:rPr>
              <a:t>land</a:t>
            </a:r>
            <a:r>
              <a:rPr lang="en-US" b="1" dirty="0"/>
              <a:t> </a:t>
            </a:r>
            <a:r>
              <a:rPr lang="en-US" b="1" dirty="0">
                <a:hlinkClick r:id="rId6" tooltip="covered"/>
              </a:rPr>
              <a:t>covered</a:t>
            </a:r>
            <a:r>
              <a:rPr lang="en-US" b="1" dirty="0"/>
              <a:t> with </a:t>
            </a:r>
            <a:r>
              <a:rPr lang="en-US" b="1" dirty="0">
                <a:hlinkClick r:id="rId7" tooltip="swamp"/>
              </a:rPr>
              <a:t>swamp</a:t>
            </a:r>
            <a:r>
              <a:rPr lang="en-US" b="1" dirty="0"/>
              <a:t> or </a:t>
            </a:r>
            <a:r>
              <a:rPr lang="en-US" b="1" dirty="0">
                <a:hlinkClick r:id="rId8" tooltip="marsh"/>
              </a:rPr>
              <a:t>marsh</a:t>
            </a:r>
            <a:endParaRPr lang="en-US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56" y="1975104"/>
            <a:ext cx="9119616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0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2064" y="6065520"/>
            <a:ext cx="11277600" cy="6827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i="1" dirty="0"/>
              <a:t>Pollution can have </a:t>
            </a:r>
            <a:r>
              <a:rPr lang="en-US" i="1" dirty="0">
                <a:hlinkClick r:id="rId3" tooltip="disastrous"/>
              </a:rPr>
              <a:t>disastrous</a:t>
            </a:r>
            <a:r>
              <a:rPr lang="en-US" i="1" dirty="0"/>
              <a:t> </a:t>
            </a:r>
            <a:r>
              <a:rPr lang="en-US" i="1" dirty="0">
                <a:hlinkClick r:id="rId4" tooltip="effects"/>
              </a:rPr>
              <a:t>effects</a:t>
            </a:r>
            <a:r>
              <a:rPr lang="en-US" i="1" dirty="0"/>
              <a:t> on the </a:t>
            </a:r>
            <a:r>
              <a:rPr lang="en-US" i="1" dirty="0">
                <a:hlinkClick r:id="rId5" tooltip="delicately"/>
              </a:rPr>
              <a:t>delicately</a:t>
            </a:r>
            <a:r>
              <a:rPr lang="en-US" i="1" dirty="0"/>
              <a:t> </a:t>
            </a:r>
            <a:r>
              <a:rPr lang="en-US" i="1" dirty="0">
                <a:hlinkClick r:id="rId6" tooltip="balanced"/>
              </a:rPr>
              <a:t>balanced</a:t>
            </a:r>
            <a:r>
              <a:rPr lang="en-US" i="1" dirty="0"/>
              <a:t> ecosystem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9743" y="134112"/>
            <a:ext cx="3746427" cy="6827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i="1" dirty="0" smtClean="0"/>
              <a:t>Ecosystem (Noun)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08" y="1938528"/>
            <a:ext cx="9143999" cy="39745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9664" y="926592"/>
            <a:ext cx="11582400" cy="7559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Meaning:  all </a:t>
            </a:r>
            <a:r>
              <a:rPr lang="en-US" b="1" dirty="0">
                <a:solidFill>
                  <a:schemeClr val="tx2"/>
                </a:solidFill>
                <a:latin typeface="Book Antiqua" panose="02040602050305030304" pitchFamily="18" charset="0"/>
              </a:rPr>
              <a:t>the </a:t>
            </a:r>
            <a:r>
              <a:rPr lang="en-US" b="1" dirty="0">
                <a:solidFill>
                  <a:schemeClr val="tx2"/>
                </a:solidFill>
                <a:latin typeface="Book Antiqua" panose="02040602050305030304" pitchFamily="18" charset="0"/>
                <a:hlinkClick r:id="rId8" tooltip="living"/>
              </a:rPr>
              <a:t>living</a:t>
            </a:r>
            <a:r>
              <a:rPr lang="en-US" b="1" dirty="0">
                <a:solidFill>
                  <a:schemeClr val="tx2"/>
                </a:solidFill>
                <a:latin typeface="Book Antiqua" panose="02040602050305030304" pitchFamily="18" charset="0"/>
              </a:rPr>
              <a:t> things in an </a:t>
            </a:r>
            <a:r>
              <a:rPr lang="en-US" b="1" dirty="0">
                <a:solidFill>
                  <a:schemeClr val="tx2"/>
                </a:solidFill>
                <a:latin typeface="Book Antiqua" panose="02040602050305030304" pitchFamily="18" charset="0"/>
                <a:hlinkClick r:id="rId9" tooltip="area"/>
              </a:rPr>
              <a:t>area</a:t>
            </a:r>
            <a:r>
              <a:rPr lang="en-US" b="1" dirty="0">
                <a:solidFill>
                  <a:schemeClr val="tx2"/>
                </a:solidFill>
                <a:latin typeface="Book Antiqua" panose="02040602050305030304" pitchFamily="18" charset="0"/>
              </a:rPr>
              <a:t> and the </a:t>
            </a:r>
            <a:r>
              <a:rPr lang="en-US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way they</a:t>
            </a:r>
            <a:r>
              <a:rPr lang="en-US" b="1" dirty="0">
                <a:solidFill>
                  <a:schemeClr val="tx2"/>
                </a:solidFill>
                <a:latin typeface="Book Antiqua" panose="02040602050305030304" pitchFamily="18" charset="0"/>
              </a:rPr>
              <a:t> </a:t>
            </a:r>
            <a:r>
              <a:rPr lang="en-US" b="1" dirty="0">
                <a:solidFill>
                  <a:schemeClr val="tx2"/>
                </a:solidFill>
                <a:latin typeface="Book Antiqua" panose="02040602050305030304" pitchFamily="18" charset="0"/>
                <a:hlinkClick r:id="rId10" tooltip="affect"/>
              </a:rPr>
              <a:t>affect</a:t>
            </a:r>
            <a:r>
              <a:rPr lang="en-US" b="1" dirty="0">
                <a:solidFill>
                  <a:schemeClr val="tx2"/>
                </a:solidFill>
                <a:latin typeface="Book Antiqua" panose="02040602050305030304" pitchFamily="18" charset="0"/>
              </a:rPr>
              <a:t> each other </a:t>
            </a:r>
            <a:r>
              <a:rPr lang="en-US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and the</a:t>
            </a:r>
            <a:r>
              <a:rPr lang="en-US" b="1" dirty="0">
                <a:solidFill>
                  <a:schemeClr val="tx2"/>
                </a:solidFill>
                <a:latin typeface="Book Antiqua" panose="02040602050305030304" pitchFamily="18" charset="0"/>
              </a:rPr>
              <a:t> </a:t>
            </a:r>
            <a:r>
              <a:rPr lang="en-US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 </a:t>
            </a:r>
            <a:r>
              <a:rPr lang="en-US" b="1" dirty="0" smtClean="0">
                <a:solidFill>
                  <a:schemeClr val="tx2"/>
                </a:solidFill>
                <a:latin typeface="Book Antiqua" panose="02040602050305030304" pitchFamily="18" charset="0"/>
                <a:hlinkClick r:id="rId11" tooltip="environment"/>
              </a:rPr>
              <a:t>environment</a:t>
            </a:r>
            <a:endParaRPr lang="en-US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50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2064" y="6175248"/>
            <a:ext cx="11277600" cy="6827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Book Antiqua" panose="02040602050305030304" pitchFamily="18" charset="0"/>
              </a:rPr>
              <a:t>Illegal poaching has been a threat to the waterfowl population in this vast wetland</a:t>
            </a:r>
            <a:endParaRPr lang="en-US" dirty="0">
              <a:solidFill>
                <a:srgbClr val="00B0F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3929" y="134112"/>
            <a:ext cx="4816928" cy="6827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i="1" dirty="0" smtClean="0">
                <a:solidFill>
                  <a:srgbClr val="00B0F0"/>
                </a:solidFill>
                <a:latin typeface="Book Antiqua" panose="02040602050305030304" pitchFamily="18" charset="0"/>
              </a:rPr>
              <a:t>Poaching(Noun)</a:t>
            </a:r>
            <a:endParaRPr lang="en-US" dirty="0">
              <a:solidFill>
                <a:srgbClr val="00B0F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664" y="926592"/>
            <a:ext cx="11582400" cy="7559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Book Antiqua" panose="02040602050305030304" pitchFamily="18" charset="0"/>
              </a:rPr>
              <a:t>Meaning: Take possession of</a:t>
            </a:r>
            <a:endParaRPr lang="en-US" dirty="0">
              <a:solidFill>
                <a:srgbClr val="00B0F0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905000"/>
            <a:ext cx="9375648" cy="404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545" y="3750210"/>
            <a:ext cx="10975415" cy="27725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58204" indent="-258204">
              <a:buFont typeface="Wingdings" panose="05000000000000000000" pitchFamily="2" charset="2"/>
              <a:buChar char="v"/>
            </a:pPr>
            <a:r>
              <a:rPr lang="en-US" sz="1281" dirty="0">
                <a:latin typeface="Book Antiqua" panose="02040602050305030304" pitchFamily="18" charset="0"/>
              </a:rPr>
              <a:t>How is Bangladesh blessed with?</a:t>
            </a:r>
          </a:p>
          <a:p>
            <a:pPr marL="258204" indent="-258204">
              <a:buFont typeface="Wingdings" panose="05000000000000000000" pitchFamily="2" charset="2"/>
              <a:buChar char="v"/>
            </a:pPr>
            <a:r>
              <a:rPr lang="en-US" sz="1281" dirty="0">
                <a:latin typeface="Book Antiqua" panose="02040602050305030304" pitchFamily="18" charset="0"/>
              </a:rPr>
              <a:t>What is the land area of </a:t>
            </a:r>
            <a:r>
              <a:rPr lang="en-US" sz="1281" dirty="0" err="1">
                <a:latin typeface="Book Antiqua" panose="02040602050305030304" pitchFamily="18" charset="0"/>
              </a:rPr>
              <a:t>Hakaluki</a:t>
            </a:r>
            <a:r>
              <a:rPr lang="en-US" sz="1281" dirty="0">
                <a:latin typeface="Book Antiqua" panose="02040602050305030304" pitchFamily="18" charset="0"/>
              </a:rPr>
              <a:t> </a:t>
            </a:r>
            <a:r>
              <a:rPr lang="en-US" sz="1281" dirty="0" err="1">
                <a:latin typeface="Book Antiqua" panose="02040602050305030304" pitchFamily="18" charset="0"/>
              </a:rPr>
              <a:t>haor</a:t>
            </a:r>
            <a:r>
              <a:rPr lang="en-US" sz="1281" dirty="0">
                <a:latin typeface="Book Antiqua" panose="02040602050305030304" pitchFamily="18" charset="0"/>
              </a:rPr>
              <a:t>?</a:t>
            </a:r>
          </a:p>
          <a:p>
            <a:pPr marL="258204" indent="-258204">
              <a:buFont typeface="Wingdings" panose="05000000000000000000" pitchFamily="2" charset="2"/>
              <a:buChar char="v"/>
            </a:pPr>
            <a:r>
              <a:rPr lang="en-US" sz="1281" dirty="0">
                <a:latin typeface="Book Antiqua" panose="02040602050305030304" pitchFamily="18" charset="0"/>
              </a:rPr>
              <a:t>When was </a:t>
            </a:r>
            <a:r>
              <a:rPr lang="en-US" sz="1281" dirty="0" err="1">
                <a:latin typeface="Book Antiqua" panose="02040602050305030304" pitchFamily="18" charset="0"/>
              </a:rPr>
              <a:t>Hakaluki</a:t>
            </a:r>
            <a:r>
              <a:rPr lang="en-US" sz="1281" dirty="0">
                <a:latin typeface="Book Antiqua" panose="02040602050305030304" pitchFamily="18" charset="0"/>
              </a:rPr>
              <a:t> </a:t>
            </a:r>
            <a:r>
              <a:rPr lang="en-US" sz="1281" dirty="0" err="1">
                <a:latin typeface="Book Antiqua" panose="02040602050305030304" pitchFamily="18" charset="0"/>
              </a:rPr>
              <a:t>haor</a:t>
            </a:r>
            <a:r>
              <a:rPr lang="en-US" sz="1281" dirty="0">
                <a:latin typeface="Book Antiqua" panose="02040602050305030304" pitchFamily="18" charset="0"/>
              </a:rPr>
              <a:t> </a:t>
            </a:r>
            <a:r>
              <a:rPr lang="en-US" sz="1281" dirty="0" err="1">
                <a:latin typeface="Book Antiqua" panose="02040602050305030304" pitchFamily="18" charset="0"/>
              </a:rPr>
              <a:t>decleared</a:t>
            </a:r>
            <a:r>
              <a:rPr lang="en-US" sz="1281" dirty="0">
                <a:latin typeface="Book Antiqua" panose="02040602050305030304" pitchFamily="18" charset="0"/>
              </a:rPr>
              <a:t> an economically critical area?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791" y="1776184"/>
            <a:ext cx="11177169" cy="15855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281" dirty="0">
                <a:latin typeface="Book Antiqua" panose="02040602050305030304" pitchFamily="18" charset="0"/>
              </a:rPr>
              <a:t>Dear students, you will read the first Para and</a:t>
            </a:r>
          </a:p>
          <a:p>
            <a:r>
              <a:rPr lang="en-US" sz="1281" dirty="0">
                <a:latin typeface="Book Antiqua" panose="02040602050305030304" pitchFamily="18" charset="0"/>
              </a:rPr>
              <a:t> try to find out the answer of the question silently.</a:t>
            </a:r>
          </a:p>
        </p:txBody>
      </p:sp>
      <p:sp>
        <p:nvSpPr>
          <p:cNvPr id="4" name="Oval 3"/>
          <p:cNvSpPr/>
          <p:nvPr/>
        </p:nvSpPr>
        <p:spPr>
          <a:xfrm>
            <a:off x="4347921" y="324283"/>
            <a:ext cx="3630663" cy="1257642"/>
          </a:xfrm>
          <a:prstGeom prst="ellipse">
            <a:avLst/>
          </a:prstGeom>
          <a:noFill/>
          <a:ln w="127000" cmpd="thinThick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066" tIns="32533" rIns="65066" bIns="32533" numCol="1" spcCol="0" rtlCol="0" fromWordArt="0" anchor="ctr" anchorCtr="0" forceAA="0" compatLnSpc="1">
            <a:prstTxWarp prst="textPlain">
              <a:avLst/>
            </a:prstTxWarp>
            <a:noAutofit/>
          </a:bodyPr>
          <a:lstStyle/>
          <a:p>
            <a:pPr algn="ctr"/>
            <a:r>
              <a:rPr lang="en-US" sz="1281" dirty="0">
                <a:solidFill>
                  <a:srgbClr val="002060"/>
                </a:solidFill>
                <a:latin typeface="Book Antiqua" panose="02040602050305030304" pitchFamily="18" charset="0"/>
              </a:rPr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347041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15963" y="79458"/>
            <a:ext cx="4287450" cy="1227715"/>
          </a:xfrm>
          <a:prstGeom prst="ellipse">
            <a:avLst/>
          </a:prstGeom>
          <a:noFill/>
          <a:ln w="127000" cmpd="thinThick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066" tIns="32533" rIns="65066" bIns="32533" numCol="1" spcCol="0" rtlCol="0" fromWordArt="0" anchor="ctr" anchorCtr="0" forceAA="0" compatLnSpc="1">
            <a:prstTxWarp prst="textPlain">
              <a:avLst/>
            </a:prstTxWarp>
            <a:noAutofit/>
          </a:bodyPr>
          <a:lstStyle/>
          <a:p>
            <a:pPr algn="ctr"/>
            <a:r>
              <a:rPr lang="en-US" sz="1281" dirty="0">
                <a:solidFill>
                  <a:srgbClr val="002060"/>
                </a:solidFill>
                <a:latin typeface="Book Antiqua" panose="02040602050305030304" pitchFamily="18" charset="0"/>
              </a:rPr>
              <a:t>While reading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3614" y="2987751"/>
            <a:ext cx="11197344" cy="35299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58204" indent="-258204">
              <a:buFont typeface="Wingdings" panose="05000000000000000000" pitchFamily="2" charset="2"/>
              <a:buChar char="Ø"/>
            </a:pPr>
            <a:r>
              <a:rPr lang="en-US" sz="1281" dirty="0">
                <a:solidFill>
                  <a:srgbClr val="002060"/>
                </a:solidFill>
                <a:latin typeface="Book Antiqua" panose="02040602050305030304" pitchFamily="18" charset="0"/>
              </a:rPr>
              <a:t>How is the </a:t>
            </a:r>
            <a:r>
              <a:rPr lang="en-US" sz="1281" dirty="0" err="1">
                <a:solidFill>
                  <a:srgbClr val="002060"/>
                </a:solidFill>
                <a:latin typeface="Book Antiqua" panose="02040602050305030304" pitchFamily="18" charset="0"/>
              </a:rPr>
              <a:t>Hakaluki</a:t>
            </a:r>
            <a:r>
              <a:rPr lang="en-US" sz="128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sz="1281" dirty="0" err="1">
                <a:solidFill>
                  <a:srgbClr val="002060"/>
                </a:solidFill>
                <a:latin typeface="Book Antiqua" panose="02040602050305030304" pitchFamily="18" charset="0"/>
              </a:rPr>
              <a:t>haor</a:t>
            </a:r>
            <a:r>
              <a:rPr lang="en-US" sz="1281" dirty="0">
                <a:solidFill>
                  <a:srgbClr val="002060"/>
                </a:solidFill>
                <a:latin typeface="Book Antiqua" panose="02040602050305030304" pitchFamily="18" charset="0"/>
              </a:rPr>
              <a:t> important?</a:t>
            </a:r>
            <a:endParaRPr lang="en-US" sz="1281" dirty="0">
              <a:latin typeface="Book Antiqua" panose="02040602050305030304" pitchFamily="18" charset="0"/>
            </a:endParaRPr>
          </a:p>
          <a:p>
            <a:pPr marL="258204" indent="-258204">
              <a:buFont typeface="Wingdings" panose="05000000000000000000" pitchFamily="2" charset="2"/>
              <a:buChar char="Ø"/>
            </a:pPr>
            <a:r>
              <a:rPr lang="en-US" sz="1281" dirty="0">
                <a:latin typeface="Book Antiqua" panose="02040602050305030304" pitchFamily="18" charset="0"/>
              </a:rPr>
              <a:t>What is the most interesting species?</a:t>
            </a:r>
          </a:p>
          <a:p>
            <a:pPr marL="258204" indent="-258204">
              <a:buFont typeface="Wingdings" panose="05000000000000000000" pitchFamily="2" charset="2"/>
              <a:buChar char="Ø"/>
            </a:pPr>
            <a:r>
              <a:rPr lang="en-US" sz="1281" dirty="0">
                <a:latin typeface="Book Antiqua" panose="02040602050305030304" pitchFamily="18" charset="0"/>
              </a:rPr>
              <a:t>What are the causes of destruction of swamp forest?</a:t>
            </a:r>
          </a:p>
          <a:p>
            <a:pPr marL="258204" indent="-258204">
              <a:buFont typeface="Wingdings" panose="05000000000000000000" pitchFamily="2" charset="2"/>
              <a:buChar char="Ø"/>
            </a:pPr>
            <a:r>
              <a:rPr lang="en-US" sz="1281" dirty="0">
                <a:latin typeface="Book Antiqua" panose="02040602050305030304" pitchFamily="18" charset="0"/>
              </a:rPr>
              <a:t>What are the still existing swamp forest?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3614" y="1427666"/>
            <a:ext cx="11197344" cy="12439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281" dirty="0">
                <a:solidFill>
                  <a:srgbClr val="002060"/>
                </a:solidFill>
                <a:latin typeface="Book Antiqua" panose="02040602050305030304" pitchFamily="18" charset="0"/>
              </a:rPr>
              <a:t>Dear students, Now read the whole passage and try to write down the answer the question given below..</a:t>
            </a:r>
          </a:p>
        </p:txBody>
      </p:sp>
    </p:spTree>
    <p:extLst>
      <p:ext uri="{BB962C8B-B14F-4D97-AF65-F5344CB8AC3E}">
        <p14:creationId xmlns:p14="http://schemas.microsoft.com/office/powerpoint/2010/main" val="124492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72523" y="110986"/>
            <a:ext cx="3960914" cy="803034"/>
          </a:xfrm>
          <a:prstGeom prst="ellipse">
            <a:avLst/>
          </a:prstGeom>
          <a:noFill/>
          <a:ln w="127000" cmpd="thinThick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066" tIns="32533" rIns="65066" bIns="32533" numCol="1" spcCol="0" rtlCol="0" fromWordArt="0" anchor="ctr" anchorCtr="0" forceAA="0" compatLnSpc="1">
            <a:prstTxWarp prst="textPlain">
              <a:avLst/>
            </a:prstTxWarp>
            <a:noAutofit/>
          </a:bodyPr>
          <a:lstStyle/>
          <a:p>
            <a:pPr algn="ctr"/>
            <a:r>
              <a:rPr lang="en-US" sz="1281" dirty="0">
                <a:solidFill>
                  <a:srgbClr val="002060"/>
                </a:solidFill>
                <a:latin typeface="Book Antiqua" panose="02040602050305030304" pitchFamily="18" charset="0"/>
              </a:rPr>
              <a:t>Post 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8913" y="999744"/>
            <a:ext cx="11243981" cy="6400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277" dirty="0">
                <a:latin typeface="Book Antiqua" panose="02040602050305030304" pitchFamily="18" charset="0"/>
              </a:rPr>
              <a:t>Read the following text again.</a:t>
            </a:r>
            <a:r>
              <a:rPr lang="en-US" sz="2400" dirty="0"/>
              <a:t> Match the words in Column A with their meanings in Column B:</a:t>
            </a:r>
            <a:endParaRPr lang="en-US" sz="2277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039939"/>
              </p:ext>
            </p:extLst>
          </p:nvPr>
        </p:nvGraphicFramePr>
        <p:xfrm>
          <a:off x="365760" y="1816608"/>
          <a:ext cx="11484864" cy="47426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1968"/>
                <a:gridCol w="8692896"/>
              </a:tblGrid>
              <a:tr h="379415">
                <a:tc>
                  <a:txBody>
                    <a:bodyPr/>
                    <a:lstStyle/>
                    <a:p>
                      <a:r>
                        <a:rPr lang="en-US" dirty="0" smtClean="0"/>
                        <a:t>Column-A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Column-B</a:t>
                      </a:r>
                      <a:endParaRPr lang="en-US" dirty="0"/>
                    </a:p>
                  </a:txBody>
                  <a:tcPr/>
                </a:tc>
              </a:tr>
              <a:tr h="4363273">
                <a:tc>
                  <a:txBody>
                    <a:bodyPr/>
                    <a:lstStyle/>
                    <a:p>
                      <a:pPr marL="400050" indent="-400050">
                        <a:buAutoNum type="romanLcPeriod"/>
                      </a:pPr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floodplains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ii. Ecosystem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iii. tributary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iv. fry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v. Aquatic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vi. Waterfowls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vii. swamp forests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viii. Vegetation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ix. Reed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x. flash flood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water birds such as ducks and geese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b. a stream or river that flows into a large river or a lake c. all the plants or plant life of a place, taken as a whole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d. common name for several tall, grass-like plants of wetlands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e. a sudden and rapid rise in river or lake water overflowing banks, typically due to heavy rain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f. the young of various species of fish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g. low, flat, periodically flooded lands adjacent to rivers, lakes etc.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h. a community of living and non-living things that work together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Book Antiqua" panose="02040602050305030304" pitchFamily="18" charset="0"/>
                        </a:rPr>
                        <a:t>i</a:t>
                      </a:r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. living or growing in, on, or near the water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 j. forests which are inundated with fresh water, either permanently or seasonally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07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1257" y="1344715"/>
            <a:ext cx="11642271" cy="1568806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Do you know any wetland (</a:t>
            </a:r>
            <a:r>
              <a:rPr lang="en-US" dirty="0" err="1">
                <a:latin typeface="Book Antiqua" panose="02040602050305030304" pitchFamily="18" charset="0"/>
              </a:rPr>
              <a:t>beel</a:t>
            </a:r>
            <a:r>
              <a:rPr lang="en-US" dirty="0">
                <a:latin typeface="Book Antiqua" panose="02040602050305030304" pitchFamily="18" charset="0"/>
              </a:rPr>
              <a:t>, </a:t>
            </a:r>
            <a:r>
              <a:rPr lang="en-US" dirty="0" err="1">
                <a:latin typeface="Book Antiqua" panose="02040602050305030304" pitchFamily="18" charset="0"/>
              </a:rPr>
              <a:t>jalmahal</a:t>
            </a:r>
            <a:r>
              <a:rPr lang="en-US" dirty="0">
                <a:latin typeface="Book Antiqua" panose="02040602050305030304" pitchFamily="18" charset="0"/>
              </a:rPr>
              <a:t>, </a:t>
            </a:r>
            <a:r>
              <a:rPr lang="en-US" dirty="0" err="1">
                <a:latin typeface="Book Antiqua" panose="02040602050305030304" pitchFamily="18" charset="0"/>
              </a:rPr>
              <a:t>haor</a:t>
            </a:r>
            <a:r>
              <a:rPr lang="en-US" dirty="0">
                <a:latin typeface="Book Antiqua" panose="02040602050305030304" pitchFamily="18" charset="0"/>
              </a:rPr>
              <a:t> etc.) in your area? Write a short article in </a:t>
            </a:r>
            <a:endParaRPr lang="en-US" dirty="0" smtClean="0">
              <a:latin typeface="Book Antiqua" panose="02040602050305030304" pitchFamily="18" charset="0"/>
            </a:endParaRPr>
          </a:p>
          <a:p>
            <a:r>
              <a:rPr lang="en-US" dirty="0" smtClean="0">
                <a:latin typeface="Book Antiqua" panose="02040602050305030304" pitchFamily="18" charset="0"/>
              </a:rPr>
              <a:t>150 </a:t>
            </a:r>
            <a:r>
              <a:rPr lang="en-US" dirty="0">
                <a:latin typeface="Book Antiqua" panose="02040602050305030304" pitchFamily="18" charset="0"/>
              </a:rPr>
              <a:t>words about the wetland. Your article should contain some or all of the following points:</a:t>
            </a:r>
          </a:p>
        </p:txBody>
      </p:sp>
      <p:sp>
        <p:nvSpPr>
          <p:cNvPr id="4" name="Rectangle 3"/>
          <p:cNvSpPr/>
          <p:nvPr/>
        </p:nvSpPr>
        <p:spPr>
          <a:xfrm>
            <a:off x="261258" y="3092823"/>
            <a:ext cx="11642270" cy="350391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❑ the name, location and area of the wetland </a:t>
            </a:r>
          </a:p>
          <a:p>
            <a:r>
              <a:rPr lang="en-US" dirty="0">
                <a:latin typeface="Book Antiqua" panose="02040602050305030304" pitchFamily="18" charset="0"/>
              </a:rPr>
              <a:t>❑ the kinds of fishes available </a:t>
            </a:r>
          </a:p>
          <a:p>
            <a:r>
              <a:rPr lang="en-US" dirty="0">
                <a:latin typeface="Book Antiqua" panose="02040602050305030304" pitchFamily="18" charset="0"/>
              </a:rPr>
              <a:t>❑ the kinds of vegetation that grow in and around</a:t>
            </a:r>
          </a:p>
          <a:p>
            <a:r>
              <a:rPr lang="en-US" dirty="0">
                <a:latin typeface="Book Antiqua" panose="02040602050305030304" pitchFamily="18" charset="0"/>
              </a:rPr>
              <a:t>❑ benefits it provides </a:t>
            </a:r>
          </a:p>
          <a:p>
            <a:r>
              <a:rPr lang="en-US" dirty="0">
                <a:latin typeface="Book Antiqua" panose="02040602050305030304" pitchFamily="18" charset="0"/>
              </a:rPr>
              <a:t>❑ its natural beauty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4943" y="349624"/>
            <a:ext cx="7126941" cy="81578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u="sng" dirty="0">
                <a:latin typeface="Book Antiqua" panose="02040602050305030304" pitchFamily="18" charset="0"/>
              </a:rPr>
              <a:t>Home work</a:t>
            </a:r>
          </a:p>
        </p:txBody>
      </p:sp>
    </p:spTree>
    <p:extLst>
      <p:ext uri="{BB962C8B-B14F-4D97-AF65-F5344CB8AC3E}">
        <p14:creationId xmlns:p14="http://schemas.microsoft.com/office/powerpoint/2010/main" val="74153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174"/>
                    </a14:imgEffect>
                    <a14:imgEffect>
                      <a14:saturation sat="266000"/>
                    </a14:imgEffect>
                  </a14:imgLayer>
                </a14:imgProps>
              </a:ext>
            </a:extLst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112" y="121920"/>
            <a:ext cx="11911584" cy="184099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Thank you</a:t>
            </a:r>
            <a:endParaRPr lang="en-US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107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213" y="16331"/>
            <a:ext cx="9405258" cy="106135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Introduction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61" y="1350510"/>
            <a:ext cx="3979502" cy="31727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stA="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292497" y="4828032"/>
            <a:ext cx="5620624" cy="189933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err="1">
                <a:latin typeface="Book Antiqua" panose="02040602050305030304" pitchFamily="18" charset="0"/>
              </a:rPr>
              <a:t>Zakir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Hossen</a:t>
            </a:r>
            <a:endParaRPr lang="en-US" dirty="0">
              <a:latin typeface="Book Antiqua" panose="02040602050305030304" pitchFamily="18" charset="0"/>
            </a:endParaRPr>
          </a:p>
          <a:p>
            <a:pPr algn="ctr"/>
            <a:r>
              <a:rPr lang="en-US" dirty="0">
                <a:latin typeface="Book Antiqua" panose="02040602050305030304" pitchFamily="18" charset="0"/>
              </a:rPr>
              <a:t>Lecturer in English</a:t>
            </a:r>
          </a:p>
          <a:p>
            <a:pPr algn="ctr"/>
            <a:r>
              <a:rPr lang="en-US" dirty="0" err="1">
                <a:latin typeface="Book Antiqua" panose="02040602050305030304" pitchFamily="18" charset="0"/>
              </a:rPr>
              <a:t>Bhulkara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Islamia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Alim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Madrsah</a:t>
            </a:r>
            <a:endParaRPr lang="en-US" dirty="0">
              <a:latin typeface="Book Antiqua" panose="02040602050305030304" pitchFamily="18" charset="0"/>
            </a:endParaRPr>
          </a:p>
          <a:p>
            <a:pPr algn="ctr"/>
            <a:r>
              <a:rPr lang="en-US" dirty="0" err="1">
                <a:latin typeface="Book Antiqua" panose="02040602050305030304" pitchFamily="18" charset="0"/>
              </a:rPr>
              <a:t>Chouddagram</a:t>
            </a:r>
            <a:r>
              <a:rPr lang="en-US" dirty="0">
                <a:latin typeface="Book Antiqua" panose="02040602050305030304" pitchFamily="18" charset="0"/>
              </a:rPr>
              <a:t>, </a:t>
            </a:r>
            <a:r>
              <a:rPr lang="en-US" dirty="0" err="1">
                <a:latin typeface="Book Antiqua" panose="02040602050305030304" pitchFamily="18" charset="0"/>
              </a:rPr>
              <a:t>Cumilla</a:t>
            </a:r>
            <a:endParaRPr lang="en-US" dirty="0">
              <a:latin typeface="Book Antiqua" panose="02040602050305030304" pitchFamily="18" charset="0"/>
            </a:endParaRPr>
          </a:p>
          <a:p>
            <a:pPr algn="ctr"/>
            <a:r>
              <a:rPr lang="en-US" dirty="0">
                <a:latin typeface="Book Antiqua" panose="02040602050305030304" pitchFamily="18" charset="0"/>
              </a:rPr>
              <a:t>Mobile-01818-713909</a:t>
            </a:r>
          </a:p>
          <a:p>
            <a:pPr algn="ctr"/>
            <a:r>
              <a:rPr lang="en-US" dirty="0">
                <a:latin typeface="Book Antiqua" panose="02040602050305030304" pitchFamily="18" charset="0"/>
              </a:rPr>
              <a:t>Email-zakirhossen78@gmail.com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39" y="1350510"/>
            <a:ext cx="2801015" cy="31727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6511180" y="5388866"/>
            <a:ext cx="5461365" cy="89763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>
                <a:latin typeface="Book Antiqua" panose="02040602050305030304" pitchFamily="18" charset="0"/>
              </a:rPr>
              <a:t>English for today</a:t>
            </a:r>
          </a:p>
          <a:p>
            <a:pPr algn="ctr"/>
            <a:r>
              <a:rPr lang="en-US" dirty="0">
                <a:latin typeface="Book Antiqua" panose="02040602050305030304" pitchFamily="18" charset="0"/>
              </a:rPr>
              <a:t>Class-XI-XII</a:t>
            </a:r>
          </a:p>
        </p:txBody>
      </p:sp>
    </p:spTree>
    <p:extLst>
      <p:ext uri="{BB962C8B-B14F-4D97-AF65-F5344CB8AC3E}">
        <p14:creationId xmlns:p14="http://schemas.microsoft.com/office/powerpoint/2010/main" val="3206776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46" y="1406248"/>
            <a:ext cx="5820455" cy="4108049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784" y="1406247"/>
            <a:ext cx="5820455" cy="4108049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3145" y="81645"/>
            <a:ext cx="11915092" cy="120831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Where do we see this picture?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145" y="5763987"/>
            <a:ext cx="11915092" cy="92795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In </a:t>
            </a:r>
            <a:r>
              <a:rPr lang="en-US" dirty="0" err="1">
                <a:latin typeface="Book Antiqua" panose="02040602050305030304" pitchFamily="18" charset="0"/>
              </a:rPr>
              <a:t>Hakaloki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Haor</a:t>
            </a:r>
            <a:r>
              <a:rPr lang="en-US" dirty="0">
                <a:latin typeface="Book Antiqua" panose="0204060205030503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405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488" y="3474722"/>
            <a:ext cx="11314176" cy="111360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Book Antiqua" panose="02040602050305030304" pitchFamily="18" charset="0"/>
                <a:hlinkClick r:id="rId2"/>
              </a:rPr>
              <a:t>https://www.youtube.com/watch?v=0HtUNdel7zc</a:t>
            </a:r>
            <a:endParaRPr lang="en-US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488" y="806849"/>
            <a:ext cx="11314176" cy="18547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Now watch the video and then discuss with your partner</a:t>
            </a:r>
          </a:p>
        </p:txBody>
      </p:sp>
    </p:spTree>
    <p:extLst>
      <p:ext uri="{BB962C8B-B14F-4D97-AF65-F5344CB8AC3E}">
        <p14:creationId xmlns:p14="http://schemas.microsoft.com/office/powerpoint/2010/main" val="14015797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376" y="902208"/>
            <a:ext cx="11484864" cy="13898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u="sng" dirty="0" smtClean="0">
                <a:latin typeface="Book Antiqua" panose="02040602050305030304" pitchFamily="18" charset="0"/>
              </a:rPr>
              <a:t>Today’s </a:t>
            </a:r>
            <a:r>
              <a:rPr lang="en-US" u="sng" dirty="0">
                <a:latin typeface="Book Antiqua" panose="02040602050305030304" pitchFamily="18" charset="0"/>
              </a:rPr>
              <a:t>topic is-</a:t>
            </a:r>
          </a:p>
        </p:txBody>
      </p:sp>
      <p:sp>
        <p:nvSpPr>
          <p:cNvPr id="3" name="Oval 2"/>
          <p:cNvSpPr/>
          <p:nvPr/>
        </p:nvSpPr>
        <p:spPr>
          <a:xfrm>
            <a:off x="652272" y="2994224"/>
            <a:ext cx="10863072" cy="2731008"/>
          </a:xfrm>
          <a:prstGeom prst="ellipse">
            <a:avLst/>
          </a:prstGeom>
          <a:noFill/>
          <a:ln w="190500" cmpd="thinThick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n w="146050" cmpd="thinThick">
                  <a:noFill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Hakaloki</a:t>
            </a:r>
            <a:r>
              <a:rPr lang="en-US" sz="8800" dirty="0">
                <a:ln w="146050" cmpd="thinThick">
                  <a:noFill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en-US" sz="8800" dirty="0" err="1">
                <a:ln w="146050" cmpd="thinThick">
                  <a:noFill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Haor</a:t>
            </a:r>
            <a:endParaRPr lang="en-US" sz="8800" dirty="0">
              <a:ln w="146050" cmpd="thinThick">
                <a:noFill/>
              </a:ln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13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072" y="158498"/>
            <a:ext cx="11631167" cy="1248809"/>
          </a:xfrm>
          <a:prstGeom prst="rect">
            <a:avLst/>
          </a:prstGeom>
          <a:noFill/>
          <a:ln w="127000" cmpd="thinThick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699" u="sng" dirty="0">
                <a:ln w="12700" cmpd="thinThick">
                  <a:solidFill>
                    <a:srgbClr val="7030A0"/>
                  </a:solidFill>
                </a:ln>
                <a:latin typeface="Book Antiqua" panose="02040602050305030304" pitchFamily="18" charset="0"/>
              </a:rPr>
              <a:t>Learning 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5073" y="1693918"/>
            <a:ext cx="11631167" cy="4950723"/>
          </a:xfrm>
          <a:prstGeom prst="rect">
            <a:avLst/>
          </a:prstGeom>
          <a:noFill/>
          <a:ln w="127000" cmpd="thinThick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699" dirty="0">
                <a:latin typeface="Book Antiqua" panose="02040602050305030304" pitchFamily="18" charset="0"/>
              </a:rPr>
              <a:t>By the end of the lesson SS will be able to-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99" dirty="0">
                <a:latin typeface="Book Antiqua" panose="02040602050305030304" pitchFamily="18" charset="0"/>
                <a:cs typeface="Times New Roman" panose="02020603050405020304" pitchFamily="18" charset="0"/>
              </a:rPr>
              <a:t>t</a:t>
            </a:r>
            <a:r>
              <a:rPr lang="en-US" sz="2699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ell </a:t>
            </a:r>
            <a:r>
              <a:rPr lang="en-US" sz="2699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the kind of fish available in the </a:t>
            </a:r>
            <a:r>
              <a:rPr lang="en-US" sz="2699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Hakaluki</a:t>
            </a:r>
            <a:r>
              <a:rPr lang="en-US" sz="2699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sz="2699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Haor</a:t>
            </a:r>
            <a:r>
              <a:rPr lang="en-US" sz="2699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;</a:t>
            </a:r>
            <a:endParaRPr lang="en-US" sz="2699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85571" indent="-385571">
              <a:buFont typeface="Wingdings" panose="05000000000000000000" pitchFamily="2" charset="2"/>
              <a:buChar char="v"/>
            </a:pPr>
            <a:r>
              <a:rPr lang="en-US" sz="2699" dirty="0">
                <a:latin typeface="Book Antiqua" panose="02040602050305030304" pitchFamily="18" charset="0"/>
                <a:cs typeface="Times New Roman" panose="02020603050405020304" pitchFamily="18" charset="0"/>
              </a:rPr>
              <a:t>d</a:t>
            </a:r>
            <a:r>
              <a:rPr lang="en-US" sz="2699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escribe </a:t>
            </a:r>
            <a:r>
              <a:rPr lang="en-US" sz="2699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the economic importance of the </a:t>
            </a:r>
            <a:r>
              <a:rPr lang="en-US" sz="2699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Haor</a:t>
            </a:r>
            <a:r>
              <a:rPr lang="en-US" sz="2699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;</a:t>
            </a:r>
          </a:p>
          <a:p>
            <a:pPr marL="385571" indent="-385571">
              <a:buFont typeface="Wingdings" panose="05000000000000000000" pitchFamily="2" charset="2"/>
              <a:buChar char="v"/>
            </a:pPr>
            <a:r>
              <a:rPr lang="en-US" sz="2699" dirty="0">
                <a:latin typeface="Book Antiqua" panose="02040602050305030304" pitchFamily="18" charset="0"/>
                <a:cs typeface="Times New Roman" panose="02020603050405020304" pitchFamily="18" charset="0"/>
              </a:rPr>
              <a:t>r</a:t>
            </a:r>
            <a:r>
              <a:rPr lang="en-US" sz="2699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ead </a:t>
            </a:r>
            <a:r>
              <a:rPr lang="en-US" sz="2699" dirty="0">
                <a:latin typeface="Book Antiqua" panose="02040602050305030304" pitchFamily="18" charset="0"/>
                <a:cs typeface="Times New Roman" panose="02020603050405020304" pitchFamily="18" charset="0"/>
              </a:rPr>
              <a:t>and understand the text through silent reading</a:t>
            </a:r>
            <a:r>
              <a:rPr lang="en-US" sz="2699" dirty="0" smtClean="0">
                <a:latin typeface="Book Antiqua" panose="02040602050305030304" pitchFamily="18" charset="0"/>
              </a:rPr>
              <a:t>.</a:t>
            </a:r>
            <a:endParaRPr lang="en-US" sz="2699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24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857" y="97537"/>
            <a:ext cx="11495314" cy="12740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Book Antiqua" panose="02040602050305030304" pitchFamily="18" charset="0"/>
              </a:rPr>
              <a:t>Location and surrounding areas of the </a:t>
            </a:r>
            <a:r>
              <a:rPr lang="en-US" dirty="0" err="1">
                <a:solidFill>
                  <a:srgbClr val="002060"/>
                </a:solidFill>
                <a:latin typeface="Book Antiqua" panose="02040602050305030304" pitchFamily="18" charset="0"/>
              </a:rPr>
              <a:t>Hakaluki</a:t>
            </a:r>
            <a:r>
              <a:rPr lang="en-US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ook Antiqua" panose="02040602050305030304" pitchFamily="18" charset="0"/>
              </a:rPr>
              <a:t>Haor</a:t>
            </a:r>
            <a:endParaRPr lang="en-US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8" y="1371600"/>
            <a:ext cx="11495313" cy="42822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TextBox 3"/>
          <p:cNvSpPr txBox="1"/>
          <p:nvPr/>
        </p:nvSpPr>
        <p:spPr>
          <a:xfrm>
            <a:off x="489856" y="5744393"/>
            <a:ext cx="11495314" cy="9307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Book Antiqua" panose="02040602050305030304" pitchFamily="18" charset="0"/>
              </a:rPr>
              <a:t>The Map of The </a:t>
            </a:r>
            <a:r>
              <a:rPr lang="en-US" dirty="0" err="1">
                <a:solidFill>
                  <a:srgbClr val="002060"/>
                </a:solidFill>
                <a:latin typeface="Book Antiqua" panose="02040602050305030304" pitchFamily="18" charset="0"/>
              </a:rPr>
              <a:t>Hakaluki</a:t>
            </a:r>
            <a:r>
              <a:rPr lang="en-US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ook Antiqua" panose="02040602050305030304" pitchFamily="18" charset="0"/>
              </a:rPr>
              <a:t>Haor</a:t>
            </a:r>
            <a:endParaRPr lang="en-US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408" y="121920"/>
            <a:ext cx="11265408" cy="93878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</a:rPr>
              <a:t>Hakaluki</a:t>
            </a:r>
            <a:r>
              <a:rPr lang="en-US" dirty="0"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</a:rPr>
              <a:t>Haor</a:t>
            </a:r>
            <a:r>
              <a:rPr lang="en-US" dirty="0"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</a:rPr>
              <a:t> is one of the major Wetlands of Bangladesh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" y="1060704"/>
            <a:ext cx="11265408" cy="47670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597408" y="5882640"/>
            <a:ext cx="11265408" cy="92049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</a:rPr>
              <a:t>It’s area is about 18,386 hectares. This </a:t>
            </a:r>
            <a:r>
              <a:rPr lang="en-US" dirty="0" err="1"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</a:rPr>
              <a:t>haor</a:t>
            </a:r>
            <a:r>
              <a:rPr lang="en-US" dirty="0"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</a:rPr>
              <a:t> is declared ecologically </a:t>
            </a:r>
          </a:p>
          <a:p>
            <a:r>
              <a:rPr lang="en-US" dirty="0"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</a:rPr>
              <a:t>critical Area in April 1999 by the Government of Bangladesh.</a:t>
            </a:r>
          </a:p>
        </p:txBody>
      </p:sp>
    </p:spTree>
    <p:extLst>
      <p:ext uri="{BB962C8B-B14F-4D97-AF65-F5344CB8AC3E}">
        <p14:creationId xmlns:p14="http://schemas.microsoft.com/office/powerpoint/2010/main" val="260822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1258</Words>
  <Application>Microsoft Office PowerPoint</Application>
  <PresentationFormat>Widescreen</PresentationFormat>
  <Paragraphs>160</Paragraphs>
  <Slides>28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Book Antiqua</vt:lpstr>
      <vt:lpstr>Calibri</vt:lpstr>
      <vt:lpstr>Calibri Light</vt:lpstr>
      <vt:lpstr>Eras Bold ITC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72</cp:revision>
  <dcterms:created xsi:type="dcterms:W3CDTF">2019-11-02T16:56:00Z</dcterms:created>
  <dcterms:modified xsi:type="dcterms:W3CDTF">2020-01-02T18:06:42Z</dcterms:modified>
</cp:coreProperties>
</file>