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86" r:id="rId10"/>
    <p:sldId id="287" r:id="rId11"/>
    <p:sldId id="265" r:id="rId12"/>
    <p:sldId id="289" r:id="rId13"/>
    <p:sldId id="282" r:id="rId14"/>
    <p:sldId id="291" r:id="rId15"/>
    <p:sldId id="292" r:id="rId16"/>
    <p:sldId id="284" r:id="rId17"/>
    <p:sldId id="277" r:id="rId18"/>
    <p:sldId id="278" r:id="rId19"/>
    <p:sldId id="27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6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3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66FB-A5A1-41D3-A271-DE4CB2211620}" type="datetimeFigureOut">
              <a:rPr lang="en-US" smtClean="0"/>
              <a:t>03-Jan-20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7872-6306-475A-9B59-10A73023E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590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66FB-A5A1-41D3-A271-DE4CB2211620}" type="datetimeFigureOut">
              <a:rPr lang="en-US" smtClean="0"/>
              <a:t>03-Jan-20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7872-6306-475A-9B59-10A73023E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22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66FB-A5A1-41D3-A271-DE4CB2211620}" type="datetimeFigureOut">
              <a:rPr lang="en-US" smtClean="0"/>
              <a:t>03-Jan-20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7872-6306-475A-9B59-10A73023E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700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66FB-A5A1-41D3-A271-DE4CB2211620}" type="datetimeFigureOut">
              <a:rPr lang="en-US" smtClean="0"/>
              <a:t>03-Jan-20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7872-6306-475A-9B59-10A73023E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513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66FB-A5A1-41D3-A271-DE4CB2211620}" type="datetimeFigureOut">
              <a:rPr lang="en-US" smtClean="0"/>
              <a:t>03-Jan-20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7872-6306-475A-9B59-10A73023E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20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66FB-A5A1-41D3-A271-DE4CB2211620}" type="datetimeFigureOut">
              <a:rPr lang="en-US" smtClean="0"/>
              <a:t>03-Jan-20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7872-6306-475A-9B59-10A73023E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170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66FB-A5A1-41D3-A271-DE4CB2211620}" type="datetimeFigureOut">
              <a:rPr lang="en-US" smtClean="0"/>
              <a:t>03-Jan-20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7872-6306-475A-9B59-10A73023E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605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66FB-A5A1-41D3-A271-DE4CB2211620}" type="datetimeFigureOut">
              <a:rPr lang="en-US" smtClean="0"/>
              <a:t>03-Jan-20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7872-6306-475A-9B59-10A73023E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66FB-A5A1-41D3-A271-DE4CB2211620}" type="datetimeFigureOut">
              <a:rPr lang="en-US" smtClean="0"/>
              <a:t>03-Jan-20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7872-6306-475A-9B59-10A73023E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456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66FB-A5A1-41D3-A271-DE4CB2211620}" type="datetimeFigureOut">
              <a:rPr lang="en-US" smtClean="0"/>
              <a:t>03-Jan-20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7872-6306-475A-9B59-10A73023E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37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66FB-A5A1-41D3-A271-DE4CB2211620}" type="datetimeFigureOut">
              <a:rPr lang="en-US" smtClean="0"/>
              <a:t>03-Jan-20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7872-6306-475A-9B59-10A73023E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782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066FB-A5A1-41D3-A271-DE4CB2211620}" type="datetimeFigureOut">
              <a:rPr lang="en-US" smtClean="0"/>
              <a:t>03-Jan-20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17872-6306-475A-9B59-10A73023E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90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chers.gov.bd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://a2i.pmo.gov.bd/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4.png"/><Relationship Id="rId7" Type="http://schemas.openxmlformats.org/officeDocument/2006/relationships/image" Target="../media/image2.PNG"/><Relationship Id="rId2" Type="http://schemas.openxmlformats.org/officeDocument/2006/relationships/hyperlink" Target="https://web.facebook.com/faysal.bd7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eachers.gov.bd/" TargetMode="External"/><Relationship Id="rId5" Type="http://schemas.openxmlformats.org/officeDocument/2006/relationships/image" Target="../media/image15.jpeg"/><Relationship Id="rId4" Type="http://schemas.openxmlformats.org/officeDocument/2006/relationships/hyperlink" Target="mailto:faysal.bd71@gmail.com" TargetMode="External"/><Relationship Id="rId9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770146" y="617327"/>
            <a:ext cx="5064368" cy="4797083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07559" y="424875"/>
            <a:ext cx="10353822" cy="552458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ngle"/>
            </a:sp3d>
          </a:bodyPr>
          <a:lstStyle/>
          <a:p>
            <a:pPr algn="ctr"/>
            <a:r>
              <a:rPr lang="en-US" sz="6600" b="1" dirty="0" err="1">
                <a:ln w="6600">
                  <a:noFill/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b="1" dirty="0">
                <a:ln w="6600">
                  <a:noFill/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6600">
                  <a:noFill/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endParaRPr lang="en-US" sz="6600" b="1" dirty="0">
              <a:ln w="6600">
                <a:noFill/>
                <a:prstDash val="solid"/>
              </a:ln>
              <a:solidFill>
                <a:srgbClr val="00B0F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7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87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97" y="145701"/>
            <a:ext cx="2388288" cy="113361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3" name="Picture 12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301" y="145703"/>
            <a:ext cx="2181013" cy="113361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grpSp>
        <p:nvGrpSpPr>
          <p:cNvPr id="9" name="Group 8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chemeClr val="accent6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3310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257106FA-C7ED-4810-9B63-DF3CEFD19333}"/>
              </a:ext>
            </a:extLst>
          </p:cNvPr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C05F7A7B-4890-46A0-AB05-B2563DB23F4B}"/>
                </a:ext>
              </a:extLst>
            </p:cNvPr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35F5F3CC-ED6A-4AC4-BC7C-645D521C6C61}"/>
                </a:ext>
              </a:extLst>
            </p:cNvPr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1F8DD0F4-59FB-4C41-BEA4-FB39BB35C9EA}"/>
                </a:ext>
              </a:extLst>
            </p:cNvPr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875BCFA9-AE87-4E27-9BF1-3216B2109F36}"/>
                </a:ext>
              </a:extLst>
            </p:cNvPr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1D107AA-764B-434C-A053-3022B3E0BF60}"/>
              </a:ext>
            </a:extLst>
          </p:cNvPr>
          <p:cNvSpPr txBox="1"/>
          <p:nvPr/>
        </p:nvSpPr>
        <p:spPr>
          <a:xfrm>
            <a:off x="4914900" y="385763"/>
            <a:ext cx="1938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2184558D-6A31-4EB5-91D1-BEA11464A93D}"/>
              </a:ext>
            </a:extLst>
          </p:cNvPr>
          <p:cNvSpPr/>
          <p:nvPr/>
        </p:nvSpPr>
        <p:spPr>
          <a:xfrm>
            <a:off x="834889" y="2414604"/>
            <a:ext cx="4814888" cy="393566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655587C2-4FA2-4359-99CC-84FE0F382980}"/>
              </a:ext>
            </a:extLst>
          </p:cNvPr>
          <p:cNvSpPr/>
          <p:nvPr/>
        </p:nvSpPr>
        <p:spPr>
          <a:xfrm>
            <a:off x="6520052" y="2414598"/>
            <a:ext cx="4814888" cy="393566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0ECC944-F100-4E41-9A6C-D86B96F79D10}"/>
              </a:ext>
            </a:extLst>
          </p:cNvPr>
          <p:cNvSpPr txBox="1"/>
          <p:nvPr/>
        </p:nvSpPr>
        <p:spPr>
          <a:xfrm>
            <a:off x="3242334" y="1053140"/>
            <a:ext cx="5673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কোন চিত্রটি উন্মুক্ত পদ্ধতির?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CA6EBBD-909F-4E64-8040-0DADAB141BC3}"/>
              </a:ext>
            </a:extLst>
          </p:cNvPr>
          <p:cNvSpPr txBox="1"/>
          <p:nvPr/>
        </p:nvSpPr>
        <p:spPr>
          <a:xfrm>
            <a:off x="2773599" y="1696495"/>
            <a:ext cx="571779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FCB3F336-C073-4B7C-836E-9E2C5D5325BC}"/>
              </a:ext>
            </a:extLst>
          </p:cNvPr>
          <p:cNvSpPr txBox="1"/>
          <p:nvPr/>
        </p:nvSpPr>
        <p:spPr>
          <a:xfrm>
            <a:off x="8641606" y="1696495"/>
            <a:ext cx="571779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1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1696454" y="1086568"/>
            <a:ext cx="8758988" cy="441062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482089" y="5497190"/>
            <a:ext cx="920476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এই পদ্ধতিতে হাঁসকে রাতে ঘরে রাখা হয়। দিনের বেলায় ঘরসংলগ্ন 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নির্দিষ্ট জলাধার বা জায়গার মধ্যে বিচরণের জন্য ছেড়ে দেওয়া হয়।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76873" y="246674"/>
            <a:ext cx="2815194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algn="ctr"/>
            <a:r>
              <a:rPr lang="bn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অর্ধ-আবদ্ধ পদ্ধতি</a:t>
            </a:r>
          </a:p>
        </p:txBody>
      </p:sp>
    </p:spTree>
    <p:extLst>
      <p:ext uri="{BB962C8B-B14F-4D97-AF65-F5344CB8AC3E}">
        <p14:creationId xmlns:p14="http://schemas.microsoft.com/office/powerpoint/2010/main" val="177187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FE2B4930-EBD6-4E7F-B60B-F6657C1A777B}"/>
              </a:ext>
            </a:extLst>
          </p:cNvPr>
          <p:cNvGrpSpPr/>
          <p:nvPr/>
        </p:nvGrpSpPr>
        <p:grpSpPr>
          <a:xfrm>
            <a:off x="1" y="0"/>
            <a:ext cx="12158668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45458E2E-1BCA-4F7F-903F-48CFB2DEEF5F}"/>
                </a:ext>
              </a:extLst>
            </p:cNvPr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14BDDC07-1481-4282-80E0-899E08742129}"/>
                </a:ext>
              </a:extLst>
            </p:cNvPr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73246017-92F1-4252-BD60-04638BABFE2B}"/>
                </a:ext>
              </a:extLst>
            </p:cNvPr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B1279E54-C057-4E0F-BF41-F90C7EDF8901}"/>
                </a:ext>
              </a:extLst>
            </p:cNvPr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218CE7C-3706-4690-9200-7F800843772B}"/>
              </a:ext>
            </a:extLst>
          </p:cNvPr>
          <p:cNvSpPr txBox="1"/>
          <p:nvPr/>
        </p:nvSpPr>
        <p:spPr>
          <a:xfrm>
            <a:off x="570754" y="1959358"/>
            <a:ext cx="4804311" cy="34163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সুবিধাসমূহঃ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এখানে হাঁস সাঁতার কাটার সুযোগ পায়।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দৈহিক বৃদ্ধি স্বাভাবিক থাকে।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শ্রমিক কম লাগে।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খাদ্য গ্রহণ সমভাবে হয়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96BC3C9-6DDB-41EE-B389-7896EAC43CE1}"/>
              </a:ext>
            </a:extLst>
          </p:cNvPr>
          <p:cNvSpPr txBox="1"/>
          <p:nvPr/>
        </p:nvSpPr>
        <p:spPr>
          <a:xfrm>
            <a:off x="6962351" y="2125332"/>
            <a:ext cx="4777016" cy="31700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অসুবিধাসমূহঃ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40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হাঁস পালন খরচ বেশি।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নিবিড় যত্ন নিতে হয়।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খাদ্য খরচ বেশি হয়।</a:t>
            </a:r>
          </a:p>
          <a:p>
            <a:endParaRPr lang="bn-IN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23A59CB-6FEB-47FC-84D7-372ADFCC1E79}"/>
              </a:ext>
            </a:extLst>
          </p:cNvPr>
          <p:cNvSpPr txBox="1"/>
          <p:nvPr/>
        </p:nvSpPr>
        <p:spPr>
          <a:xfrm>
            <a:off x="3373023" y="707952"/>
            <a:ext cx="5445954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অর্ধ-আবদ্ধ পদ্ধতিতে হাঁস পালনের-</a:t>
            </a:r>
          </a:p>
        </p:txBody>
      </p:sp>
    </p:spTree>
    <p:extLst>
      <p:ext uri="{BB962C8B-B14F-4D97-AF65-F5344CB8AC3E}">
        <p14:creationId xmlns:p14="http://schemas.microsoft.com/office/powerpoint/2010/main" val="220063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614204" y="693169"/>
            <a:ext cx="2715064" cy="830997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13816" y="3013557"/>
            <a:ext cx="9364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অর্ধ-আবদ্ধ পদ্ধতির দুইটি সুবিধা ও অসুবিধা লিখ।</a:t>
            </a:r>
            <a:endParaRPr lang="en-US" sz="4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70C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32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B41E8A6-BAAD-40DC-AAEF-E798BFE31B3F}"/>
              </a:ext>
            </a:extLst>
          </p:cNvPr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1F57DF44-D8FA-4DD7-B52D-5428B908E329}"/>
                </a:ext>
              </a:extLst>
            </p:cNvPr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C0F746B-5A4E-47C2-927C-3EC7C69602D8}"/>
                </a:ext>
              </a:extLst>
            </p:cNvPr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439F6C65-4D9D-4DD4-A0A8-B3F56B96CA92}"/>
                </a:ext>
              </a:extLst>
            </p:cNvPr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33B9FBE9-7B0A-4CF8-BBCB-B88EFF7DD776}"/>
                </a:ext>
              </a:extLst>
            </p:cNvPr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3398030-E4FC-48D8-9F9E-F96546585D73}"/>
              </a:ext>
            </a:extLst>
          </p:cNvPr>
          <p:cNvSpPr/>
          <p:nvPr/>
        </p:nvSpPr>
        <p:spPr>
          <a:xfrm>
            <a:off x="426323" y="2359975"/>
            <a:ext cx="5416062" cy="347002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137ACBE2-E6CA-4206-BA55-3E22472C2EAC}"/>
              </a:ext>
            </a:extLst>
          </p:cNvPr>
          <p:cNvSpPr/>
          <p:nvPr/>
        </p:nvSpPr>
        <p:spPr>
          <a:xfrm>
            <a:off x="6212723" y="2345290"/>
            <a:ext cx="5416062" cy="349939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9A2964BA-3E8B-4365-8F90-AAB9317E6E0E}"/>
              </a:ext>
            </a:extLst>
          </p:cNvPr>
          <p:cNvSpPr/>
          <p:nvPr/>
        </p:nvSpPr>
        <p:spPr>
          <a:xfrm>
            <a:off x="1377898" y="1094571"/>
            <a:ext cx="941315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এই পদ্ধতিতে হাঁসকে আবদ্ধ অবস্থায় রাখা হয়। এই পদ্ধতি দুই ধরনের। যথা-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খাঁচা পদ্ধতি  ২। মেঝে পদ্ধতি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A541D9B-EC13-492C-BAA8-54947362996A}"/>
              </a:ext>
            </a:extLst>
          </p:cNvPr>
          <p:cNvSpPr/>
          <p:nvPr/>
        </p:nvSpPr>
        <p:spPr>
          <a:xfrm>
            <a:off x="5019915" y="246674"/>
            <a:ext cx="2129109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algn="ctr"/>
            <a:r>
              <a:rPr lang="bn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আবদ্ধ পদ্ধতি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36A0B204-60E4-4F0E-8098-8F14064596B8}"/>
              </a:ext>
            </a:extLst>
          </p:cNvPr>
          <p:cNvSpPr/>
          <p:nvPr/>
        </p:nvSpPr>
        <p:spPr>
          <a:xfrm>
            <a:off x="2240172" y="5949042"/>
            <a:ext cx="2086168" cy="646331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খাঁচা পদ্ধতি</a:t>
            </a:r>
            <a:endParaRPr lang="bn-IN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70A19C28-79D0-4A11-8C3A-735CE37D6197}"/>
              </a:ext>
            </a:extLst>
          </p:cNvPr>
          <p:cNvSpPr/>
          <p:nvPr/>
        </p:nvSpPr>
        <p:spPr>
          <a:xfrm>
            <a:off x="7843489" y="5844680"/>
            <a:ext cx="2086168" cy="646331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মেঝে পদ্ধতি</a:t>
            </a:r>
            <a:endParaRPr lang="bn-IN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36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0B52429D-3F20-4A9B-B8CE-49BF9ACB7494}"/>
              </a:ext>
            </a:extLst>
          </p:cNvPr>
          <p:cNvGrpSpPr/>
          <p:nvPr/>
        </p:nvGrpSpPr>
        <p:grpSpPr>
          <a:xfrm>
            <a:off x="1" y="0"/>
            <a:ext cx="12158668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9FAD5B10-FBB5-4FF8-9DEA-9B9907927532}"/>
                </a:ext>
              </a:extLst>
            </p:cNvPr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5B5EF752-8C7E-47C9-A8A2-A96E890D2DB6}"/>
                </a:ext>
              </a:extLst>
            </p:cNvPr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0743674A-EC9E-4341-9D91-1D52EB7311A0}"/>
                </a:ext>
              </a:extLst>
            </p:cNvPr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D3DDC499-7652-4294-9734-D0FA133CA3D3}"/>
                </a:ext>
              </a:extLst>
            </p:cNvPr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3359291-D5B7-46B8-8DD5-14077E0602E5}"/>
              </a:ext>
            </a:extLst>
          </p:cNvPr>
          <p:cNvSpPr txBox="1"/>
          <p:nvPr/>
        </p:nvSpPr>
        <p:spPr>
          <a:xfrm>
            <a:off x="584822" y="1495123"/>
            <a:ext cx="5084458" cy="45243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সুবিধাসমূহঃ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খাদ্য গ্রহণ সমভাবে হয়।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সহজে রোগ প্রতিরোধ করা যায়।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শ্রমিক কম লাগে।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বন্য পশুপাখি হাঁসের ক্ষতি করতে পারে না।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 হাঁসের জায়গা কম লাগে।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bn-IN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17668AC-1F6D-4236-8ECE-E16B61EE8C6E}"/>
              </a:ext>
            </a:extLst>
          </p:cNvPr>
          <p:cNvSpPr txBox="1"/>
          <p:nvPr/>
        </p:nvSpPr>
        <p:spPr>
          <a:xfrm>
            <a:off x="6096001" y="1463010"/>
            <a:ext cx="5650522" cy="45858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অসুবিধাসমূহঃ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বেশি পরিমাণ খাবার সরবরাহ করতে হয়।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ঘর নির্মাণ খরচ বেশি হয়।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হাঁসের মুক্ত আলো বাতাসের অভাব হয়।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নিবিড় যত্ন নিতে হয়।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হাঁস সাঁতার কাটার সুযোগ পায় না।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326CD8E-8A12-4B12-AF4F-9A523800F5E0}"/>
              </a:ext>
            </a:extLst>
          </p:cNvPr>
          <p:cNvSpPr txBox="1"/>
          <p:nvPr/>
        </p:nvSpPr>
        <p:spPr>
          <a:xfrm>
            <a:off x="3571436" y="361346"/>
            <a:ext cx="4777017" cy="707886"/>
          </a:xfrm>
          <a:prstGeom prst="rect">
            <a:avLst/>
          </a:prstGeom>
          <a:solidFill>
            <a:srgbClr val="00B050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আবদ্ধ পদ্ধতিতে হাঁস পালনের-</a:t>
            </a:r>
          </a:p>
        </p:txBody>
      </p:sp>
    </p:spTree>
    <p:extLst>
      <p:ext uri="{BB962C8B-B14F-4D97-AF65-F5344CB8AC3E}">
        <p14:creationId xmlns:p14="http://schemas.microsoft.com/office/powerpoint/2010/main" val="1766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3CC89773-06A6-4955-A182-A81AC8F5F245}"/>
              </a:ext>
            </a:extLst>
          </p:cNvPr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24EF7A60-DA82-402C-B9EB-363F896FE322}"/>
                </a:ext>
              </a:extLst>
            </p:cNvPr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6D5A69A2-C3C0-46BD-8703-70A432BCA9B5}"/>
                </a:ext>
              </a:extLst>
            </p:cNvPr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3113562D-7533-41BE-AF38-E4E5442F014D}"/>
                </a:ext>
              </a:extLst>
            </p:cNvPr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6B0F61E3-F121-4620-A2D4-104E2BE4B3FD}"/>
                </a:ext>
              </a:extLst>
            </p:cNvPr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5C947FC7-72EF-42E2-8426-4CD958377227}"/>
              </a:ext>
            </a:extLst>
          </p:cNvPr>
          <p:cNvSpPr/>
          <p:nvPr/>
        </p:nvSpPr>
        <p:spPr>
          <a:xfrm>
            <a:off x="426323" y="2560004"/>
            <a:ext cx="5416062" cy="3940813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BFC1C6A5-00B7-4C13-A40E-95A79E31BC1A}"/>
              </a:ext>
            </a:extLst>
          </p:cNvPr>
          <p:cNvSpPr/>
          <p:nvPr/>
        </p:nvSpPr>
        <p:spPr>
          <a:xfrm>
            <a:off x="6212723" y="2573896"/>
            <a:ext cx="5416062" cy="394081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D7D283EA-028C-49BB-A439-D50E8AFEF6A5}"/>
              </a:ext>
            </a:extLst>
          </p:cNvPr>
          <p:cNvSpPr/>
          <p:nvPr/>
        </p:nvSpPr>
        <p:spPr>
          <a:xfrm>
            <a:off x="332734" y="979398"/>
            <a:ext cx="11503469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bn-IN" sz="32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পদ্ধতিতে হাঁসের জন্য ভাসমান ঘর তৈরি করা হয়। ভাসমান ঘর তৈরির জন্য ড্রাম ব্যবহার</a:t>
            </a:r>
          </a:p>
          <a:p>
            <a:pPr algn="ctr"/>
            <a:r>
              <a:rPr lang="bn-IN" sz="32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করা হয়। সাধারণত নিচু এলাকা যেখানে বন্যা বেশি হয়, সেখানে এ পদ্ধতিতে হাঁস পালন </a:t>
            </a:r>
          </a:p>
          <a:p>
            <a:pPr algn="ctr"/>
            <a:r>
              <a:rPr lang="bn-IN" sz="32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খুবই সুবিধাজনক</a:t>
            </a:r>
            <a:endParaRPr lang="en-US" sz="3200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BB0FEBC1-BA13-4138-80D5-FBEF08EE0AE4}"/>
              </a:ext>
            </a:extLst>
          </p:cNvPr>
          <p:cNvSpPr/>
          <p:nvPr/>
        </p:nvSpPr>
        <p:spPr>
          <a:xfrm>
            <a:off x="4842783" y="246674"/>
            <a:ext cx="2483373" cy="70788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>
            <a:spAutoFit/>
          </a:bodyPr>
          <a:lstStyle/>
          <a:p>
            <a:pPr algn="ctr"/>
            <a:r>
              <a:rPr lang="bn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ভাসমান পদ্ধতি</a:t>
            </a:r>
          </a:p>
        </p:txBody>
      </p:sp>
    </p:spTree>
    <p:extLst>
      <p:ext uri="{BB962C8B-B14F-4D97-AF65-F5344CB8AC3E}">
        <p14:creationId xmlns:p14="http://schemas.microsoft.com/office/powerpoint/2010/main" val="152341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205238" y="478302"/>
            <a:ext cx="19411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894" y="1793594"/>
            <a:ext cx="907366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কোন পদ্ধতিতে হাঁসকে রাতে ঘরে রাখা হয়?</a:t>
            </a:r>
          </a:p>
          <a:p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আবদ্ধ খ) অর্ধ-আবদ্ধ গ) উন্মুক্ত ঘ) ভাসমান </a:t>
            </a:r>
          </a:p>
          <a:p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ড্রাম কোন পদ্ধতিতে ব্যবহার করা হয়?</a:t>
            </a:r>
          </a:p>
          <a:p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আবদ্ধ খ) অর্ধ-আবদ্ধ গ) ভাসমান ঘ) উন্মুক্ত </a:t>
            </a:r>
          </a:p>
        </p:txBody>
      </p:sp>
      <p:grpSp>
        <p:nvGrpSpPr>
          <p:cNvPr id="3" name="Group 2"/>
          <p:cNvGrpSpPr/>
          <p:nvPr/>
        </p:nvGrpSpPr>
        <p:grpSpPr>
          <a:xfrm rot="18290526">
            <a:off x="3493408" y="2572733"/>
            <a:ext cx="696911" cy="426721"/>
            <a:chOff x="883695" y="740002"/>
            <a:chExt cx="1611311" cy="927690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2" name="Rectangle 1"/>
            <p:cNvSpPr/>
            <p:nvPr/>
          </p:nvSpPr>
          <p:spPr>
            <a:xfrm rot="16200000">
              <a:off x="513695" y="1110002"/>
              <a:ext cx="914400" cy="174399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83920" y="1515292"/>
              <a:ext cx="1611086" cy="152400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 rot="18290526">
            <a:off x="5865269" y="3973116"/>
            <a:ext cx="696911" cy="426721"/>
            <a:chOff x="883695" y="740002"/>
            <a:chExt cx="1611311" cy="927690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3" name="Rectangle 12"/>
            <p:cNvSpPr/>
            <p:nvPr/>
          </p:nvSpPr>
          <p:spPr>
            <a:xfrm rot="16200000">
              <a:off x="513695" y="1110002"/>
              <a:ext cx="914400" cy="174399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83920" y="1515292"/>
              <a:ext cx="1611086" cy="152400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2393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chemeClr val="accent6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178132" y="520504"/>
            <a:ext cx="2010459" cy="861701"/>
            <a:chOff x="3010487" y="2799470"/>
            <a:chExt cx="1181680" cy="998806"/>
          </a:xfrm>
        </p:grpSpPr>
        <p:grpSp>
          <p:nvGrpSpPr>
            <p:cNvPr id="15" name="Group 14"/>
            <p:cNvGrpSpPr/>
            <p:nvPr/>
          </p:nvGrpSpPr>
          <p:grpSpPr>
            <a:xfrm>
              <a:off x="3376242" y="2799470"/>
              <a:ext cx="815925" cy="956603"/>
              <a:chOff x="2616592" y="604910"/>
              <a:chExt cx="3798276" cy="3249638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2616592" y="604910"/>
                <a:ext cx="3798276" cy="3249638"/>
                <a:chOff x="2799466" y="295421"/>
                <a:chExt cx="5838095" cy="6217920"/>
              </a:xfrm>
            </p:grpSpPr>
            <p:sp>
              <p:nvSpPr>
                <p:cNvPr id="18" name="Rectangle 17"/>
                <p:cNvSpPr/>
                <p:nvPr/>
              </p:nvSpPr>
              <p:spPr>
                <a:xfrm>
                  <a:off x="3207434" y="2335237"/>
                  <a:ext cx="5036234" cy="4178104"/>
                </a:xfrm>
                <a:prstGeom prst="rect">
                  <a:avLst/>
                </a:prstGeom>
                <a:pattFill prst="horzBrick">
                  <a:fgClr>
                    <a:schemeClr val="bg1"/>
                  </a:fgClr>
                  <a:bgClr>
                    <a:srgbClr val="C00000"/>
                  </a:bgClr>
                </a:patt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Isosceles Triangle 18"/>
                <p:cNvSpPr/>
                <p:nvPr/>
              </p:nvSpPr>
              <p:spPr>
                <a:xfrm>
                  <a:off x="2799466" y="295421"/>
                  <a:ext cx="5838095" cy="2039813"/>
                </a:xfrm>
                <a:prstGeom prst="triangle">
                  <a:avLst/>
                </a:prstGeom>
                <a:pattFill prst="ltVert">
                  <a:fgClr>
                    <a:schemeClr val="accent1"/>
                  </a:fgClr>
                  <a:bgClr>
                    <a:schemeClr val="bg1"/>
                  </a:bgClr>
                </a:patt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7" name="Rectangle 16"/>
              <p:cNvSpPr/>
              <p:nvPr/>
            </p:nvSpPr>
            <p:spPr>
              <a:xfrm>
                <a:off x="2769473" y="3713871"/>
                <a:ext cx="3532851" cy="140676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3010487" y="2841673"/>
              <a:ext cx="815925" cy="956603"/>
              <a:chOff x="2616592" y="604910"/>
              <a:chExt cx="3798276" cy="3249638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616592" y="604910"/>
                <a:ext cx="3798276" cy="3249638"/>
                <a:chOff x="2799466" y="295421"/>
                <a:chExt cx="5838095" cy="6217920"/>
              </a:xfrm>
            </p:grpSpPr>
            <p:sp>
              <p:nvSpPr>
                <p:cNvPr id="9" name="Rectangle 8"/>
                <p:cNvSpPr/>
                <p:nvPr/>
              </p:nvSpPr>
              <p:spPr>
                <a:xfrm>
                  <a:off x="3207434" y="2335237"/>
                  <a:ext cx="5036234" cy="4178104"/>
                </a:xfrm>
                <a:prstGeom prst="rect">
                  <a:avLst/>
                </a:prstGeom>
                <a:pattFill prst="horzBrick">
                  <a:fgClr>
                    <a:schemeClr val="bg1"/>
                  </a:fgClr>
                  <a:bgClr>
                    <a:srgbClr val="C00000"/>
                  </a:bgClr>
                </a:patt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Isosceles Triangle 9"/>
                <p:cNvSpPr/>
                <p:nvPr/>
              </p:nvSpPr>
              <p:spPr>
                <a:xfrm>
                  <a:off x="2799466" y="295421"/>
                  <a:ext cx="5838095" cy="2039813"/>
                </a:xfrm>
                <a:prstGeom prst="triangle">
                  <a:avLst/>
                </a:prstGeom>
                <a:pattFill prst="ltVert">
                  <a:fgClr>
                    <a:schemeClr val="accent1"/>
                  </a:fgClr>
                  <a:bgClr>
                    <a:schemeClr val="bg1"/>
                  </a:bgClr>
                </a:patt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" name="Rectangle 12"/>
              <p:cNvSpPr/>
              <p:nvPr/>
            </p:nvSpPr>
            <p:spPr>
              <a:xfrm>
                <a:off x="2769473" y="3713871"/>
                <a:ext cx="3532851" cy="140676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1" name="TextBox 20"/>
          <p:cNvSpPr txBox="1"/>
          <p:nvPr/>
        </p:nvSpPr>
        <p:spPr>
          <a:xfrm>
            <a:off x="5178132" y="1424411"/>
            <a:ext cx="2010459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01858" y="2765464"/>
            <a:ext cx="1067737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উপরোক্ত পদ্ধতিগুলোর মধ্যে কোন পদ্ধতিটি তোমার কাছে সুবিধাজনক মনে হয়েছে?তোমার বাড়ির পাশে থাকা হাঁসের খামারগুলো পর্যবেক্ষণ করে মতামত দাও।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48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ounded Rectangle 8">
            <a:hlinkClick r:id="rId2"/>
          </p:cNvPr>
          <p:cNvSpPr/>
          <p:nvPr/>
        </p:nvSpPr>
        <p:spPr>
          <a:xfrm>
            <a:off x="9071274" y="5285001"/>
            <a:ext cx="987489" cy="896337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0" name="Rounded Rectangle 9">
            <a:hlinkClick r:id="rId4"/>
          </p:cNvPr>
          <p:cNvSpPr/>
          <p:nvPr/>
        </p:nvSpPr>
        <p:spPr>
          <a:xfrm>
            <a:off x="10315747" y="5285001"/>
            <a:ext cx="1295400" cy="924473"/>
          </a:xfrm>
          <a:prstGeom prst="round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11" name="Picture 10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991" y="5285001"/>
            <a:ext cx="2019300" cy="95846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34572" y="5162843"/>
            <a:ext cx="5936566" cy="1364566"/>
            <a:chOff x="534572" y="5162843"/>
            <a:chExt cx="5936566" cy="1364566"/>
          </a:xfrm>
        </p:grpSpPr>
        <p:sp>
          <p:nvSpPr>
            <p:cNvPr id="14" name="Right Arrow 13"/>
            <p:cNvSpPr/>
            <p:nvPr/>
          </p:nvSpPr>
          <p:spPr>
            <a:xfrm>
              <a:off x="534572" y="5162843"/>
              <a:ext cx="5936566" cy="1364566"/>
            </a:xfrm>
            <a:prstGeom prst="rightArrow">
              <a:avLst/>
            </a:prstGeom>
            <a:solidFill>
              <a:srgbClr val="00B050"/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6326" y="5449651"/>
              <a:ext cx="5852160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  <a:effectLst>
                    <a:glow rad="635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You can contact  me at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5698691" y="330701"/>
            <a:ext cx="6174441" cy="4663201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96697" y="648637"/>
            <a:ext cx="5141935" cy="4345265"/>
          </a:xfrm>
          <a:prstGeom prst="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492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39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chemeClr val="accent2">
                <a:lumMod val="0"/>
                <a:lumOff val="100000"/>
              </a:schemeClr>
            </a:gs>
            <a:gs pos="49000">
              <a:schemeClr val="accent2">
                <a:lumMod val="0"/>
                <a:lumOff val="100000"/>
              </a:schemeClr>
            </a:gs>
            <a:gs pos="84000">
              <a:schemeClr val="accent2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5174"/>
            <a:ext cx="12168940" cy="6842826"/>
            <a:chOff x="13063" y="13063"/>
            <a:chExt cx="12168940" cy="6842826"/>
          </a:xfrm>
        </p:grpSpPr>
        <p:grpSp>
          <p:nvGrpSpPr>
            <p:cNvPr id="8" name="Group 7"/>
            <p:cNvGrpSpPr/>
            <p:nvPr/>
          </p:nvGrpSpPr>
          <p:grpSpPr>
            <a:xfrm>
              <a:off x="816829" y="401992"/>
              <a:ext cx="10845289" cy="5998948"/>
              <a:chOff x="816829" y="-34116"/>
              <a:chExt cx="10845289" cy="5998948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816829" y="1674162"/>
                <a:ext cx="3586373" cy="4290670"/>
              </a:xfrm>
              <a:prstGeom prst="rect">
                <a:avLst/>
              </a:prstGeom>
              <a:blipFill dpi="0"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38100">
                <a:solidFill>
                  <a:srgbClr val="FFFF00"/>
                </a:solidFill>
              </a:ln>
              <a:effectLst>
                <a:outerShdw blurRad="107950" dist="12700" dir="5400000" algn="ctr">
                  <a:srgbClr val="000000"/>
                </a:outerShdw>
                <a:softEdge rad="127000"/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Down Ribbon 4"/>
              <p:cNvSpPr/>
              <p:nvPr/>
            </p:nvSpPr>
            <p:spPr>
              <a:xfrm>
                <a:off x="1420837" y="-34116"/>
                <a:ext cx="9439422" cy="1371108"/>
              </a:xfrm>
              <a:prstGeom prst="ribbon">
                <a:avLst/>
              </a:prstGeom>
              <a:solidFill>
                <a:srgbClr val="00B050"/>
              </a:solidFill>
              <a:ln>
                <a:solidFill>
                  <a:srgbClr val="FFFF00"/>
                </a:solidFill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60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glow rad="228600">
                        <a:schemeClr val="accent2">
                          <a:satMod val="175000"/>
                          <a:alpha val="40000"/>
                        </a:schemeClr>
                      </a:glow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শিক্ষক পরিচিতি</a:t>
                </a:r>
                <a:endParaRPr lang="en-US" sz="60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4719340" y="1628970"/>
                <a:ext cx="6942778" cy="3816429"/>
              </a:xfrm>
              <a:prstGeom prst="rect">
                <a:avLst/>
              </a:prstGeom>
              <a:noFill/>
              <a:ln>
                <a:solidFill>
                  <a:srgbClr val="FFFF00"/>
                </a:solidFill>
              </a:ln>
              <a:effectLst>
                <a:softEdge rad="635000"/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bn-IN" sz="54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মোহাম্মদ আবু আজম</a:t>
                </a:r>
              </a:p>
              <a:p>
                <a:r>
                  <a:rPr lang="en-US" sz="2800" b="1" dirty="0" err="1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বি.এসসি</a:t>
                </a:r>
                <a:r>
                  <a:rPr lang="en-US" sz="28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:r>
                  <a:rPr lang="en-US" sz="2800" b="1" dirty="0" err="1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অনার্স</a:t>
                </a:r>
                <a:r>
                  <a:rPr lang="en-US" sz="28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),</a:t>
                </a:r>
                <a:r>
                  <a:rPr lang="en-US" sz="2800" b="1" dirty="0" err="1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এম.এসসি</a:t>
                </a:r>
                <a:r>
                  <a:rPr lang="bn-IN" sz="28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2800" b="1" dirty="0" err="1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এম.এড</a:t>
                </a:r>
                <a:endParaRPr lang="en-US" sz="2800" b="1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28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সহকারি শিক্ষক</a:t>
                </a:r>
                <a:r>
                  <a:rPr lang="en-US" sz="28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8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(বিজ্ঞান)</a:t>
                </a:r>
              </a:p>
              <a:p>
                <a:r>
                  <a:rPr lang="bn-IN" sz="40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মির্জাপুর উচ্চ বিদ্যালয়</a:t>
                </a:r>
              </a:p>
              <a:p>
                <a:r>
                  <a:rPr lang="bn-IN" sz="32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শ্রীমঙ্গল, মৌলভীবাজার।</a:t>
                </a:r>
              </a:p>
              <a:p>
                <a:r>
                  <a:rPr lang="en-US" sz="28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Email:</a:t>
                </a:r>
                <a:r>
                  <a:rPr lang="en-US" sz="28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09009  Akaash"/>
                    <a:cs typeface="Akaash" panose="02000603000000000000" pitchFamily="2" charset="0"/>
                  </a:rPr>
                  <a:t>m_azam09@yahoo.com</a:t>
                </a:r>
                <a:endParaRPr lang="bn-IN" sz="2800" b="1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latin typeface="09009  Akaash"/>
                  <a:cs typeface="Akaash" panose="02000603000000000000" pitchFamily="2" charset="0"/>
                </a:endParaRPr>
              </a:p>
              <a:p>
                <a:r>
                  <a:rPr lang="en-US" sz="28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09009  Akaash"/>
                    <a:cs typeface="Akaash" panose="02000603000000000000" pitchFamily="2" charset="0"/>
                  </a:rPr>
                  <a:t>cell: 01722103042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3063" y="13063"/>
              <a:ext cx="12168940" cy="6842826"/>
              <a:chOff x="0" y="0"/>
              <a:chExt cx="12168940" cy="6842826"/>
            </a:xfrm>
            <a:solidFill>
              <a:srgbClr val="00B050"/>
            </a:solidFill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grpSpPr>
          <p:sp>
            <p:nvSpPr>
              <p:cNvPr id="10" name="Rectangle 9"/>
              <p:cNvSpPr/>
              <p:nvPr/>
            </p:nvSpPr>
            <p:spPr>
              <a:xfrm>
                <a:off x="0" y="0"/>
                <a:ext cx="12168940" cy="143691"/>
              </a:xfrm>
              <a:prstGeom prst="rect">
                <a:avLst/>
              </a:prstGeom>
              <a:grpFill/>
              <a:ln>
                <a:solidFill>
                  <a:srgbClr val="00B050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0" y="6714420"/>
                <a:ext cx="12168940" cy="128406"/>
              </a:xfrm>
              <a:prstGeom prst="rect">
                <a:avLst/>
              </a:prstGeom>
              <a:grpFill/>
              <a:ln>
                <a:solidFill>
                  <a:srgbClr val="00B050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1999123" y="0"/>
                <a:ext cx="169817" cy="6842826"/>
              </a:xfrm>
              <a:prstGeom prst="rect">
                <a:avLst/>
              </a:prstGeom>
              <a:grpFill/>
              <a:ln>
                <a:solidFill>
                  <a:srgbClr val="00B050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889" y="0"/>
                <a:ext cx="169817" cy="6842826"/>
              </a:xfrm>
              <a:prstGeom prst="rect">
                <a:avLst/>
              </a:prstGeom>
              <a:grpFill/>
              <a:ln>
                <a:solidFill>
                  <a:srgbClr val="00B050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6107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8858" y="631383"/>
            <a:ext cx="1533379" cy="5632311"/>
          </a:xfrm>
          <a:prstGeom prst="rect">
            <a:avLst/>
          </a:prstGeom>
          <a:solidFill>
            <a:schemeClr val="tx2"/>
          </a:solidFill>
          <a:ln>
            <a:solidFill>
              <a:srgbClr val="FFFF0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</a:p>
          <a:p>
            <a:pPr algn="ctr"/>
            <a:r>
              <a:rPr lang="bn-IN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 </a:t>
            </a:r>
          </a:p>
          <a:p>
            <a:pPr algn="ctr"/>
            <a:r>
              <a:rPr lang="bn-IN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</a:p>
          <a:p>
            <a:pPr algn="ctr"/>
            <a:r>
              <a:rPr lang="bn-IN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</a:p>
          <a:p>
            <a:pPr algn="ctr"/>
            <a:r>
              <a:rPr lang="bn-IN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</a:p>
          <a:p>
            <a:pPr algn="ctr"/>
            <a:r>
              <a:rPr lang="bn-IN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</a:t>
            </a:r>
            <a:endParaRPr lang="en-US" sz="6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67972" y="369332"/>
            <a:ext cx="5022166" cy="611944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Notched Right Arrow 5"/>
          <p:cNvSpPr/>
          <p:nvPr/>
        </p:nvSpPr>
        <p:spPr>
          <a:xfrm>
            <a:off x="2503928" y="2783742"/>
            <a:ext cx="3953023" cy="984738"/>
          </a:xfrm>
          <a:prstGeom prst="notchedRightArrow">
            <a:avLst/>
          </a:prstGeom>
          <a:solidFill>
            <a:srgbClr val="00B050"/>
          </a:solidFill>
          <a:ln w="38100"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তাঃ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01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/২০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20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chemeClr val="accent6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" name="Rectangle 1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C913D18-5C34-4A8C-9B55-B3C83B50BB95}"/>
              </a:ext>
            </a:extLst>
          </p:cNvPr>
          <p:cNvSpPr txBox="1"/>
          <p:nvPr/>
        </p:nvSpPr>
        <p:spPr>
          <a:xfrm>
            <a:off x="7757448" y="1871663"/>
            <a:ext cx="2843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 অধ্যায়-কৃষিজ উৎপাদন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4822363-E391-4754-8910-13895DE11637}"/>
              </a:ext>
            </a:extLst>
          </p:cNvPr>
          <p:cNvSpPr txBox="1"/>
          <p:nvPr/>
        </p:nvSpPr>
        <p:spPr>
          <a:xfrm>
            <a:off x="10553843" y="671334"/>
            <a:ext cx="1056981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হাঁস </a:t>
            </a:r>
          </a:p>
          <a:p>
            <a:pPr algn="ctr"/>
            <a:r>
              <a:rPr lang="bn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পালন </a:t>
            </a:r>
          </a:p>
          <a:p>
            <a:pPr algn="ctr"/>
            <a:r>
              <a:rPr lang="bn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</a:p>
        </p:txBody>
      </p:sp>
    </p:spTree>
    <p:extLst>
      <p:ext uri="{BB962C8B-B14F-4D97-AF65-F5344CB8AC3E}">
        <p14:creationId xmlns:p14="http://schemas.microsoft.com/office/powerpoint/2010/main" val="14745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372666" y="1055433"/>
            <a:ext cx="5358123" cy="5107245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1105" y="998622"/>
            <a:ext cx="5450306" cy="516405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421410" y="134220"/>
            <a:ext cx="33270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 লক্ষ কর</a:t>
            </a:r>
            <a:endParaRPr lang="en-US" sz="4400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7C0A67EB-05A8-4A03-8E2A-4381F5E4454E}"/>
              </a:ext>
            </a:extLst>
          </p:cNvPr>
          <p:cNvGrpSpPr/>
          <p:nvPr/>
        </p:nvGrpSpPr>
        <p:grpSpPr>
          <a:xfrm>
            <a:off x="0" y="0"/>
            <a:ext cx="12168940" cy="6842826"/>
            <a:chOff x="0" y="0"/>
            <a:chExt cx="12168940" cy="6842826"/>
          </a:xfrm>
          <a:solidFill>
            <a:schemeClr val="accent2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4508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7945" y="0"/>
            <a:ext cx="642893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115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2876" y="2931421"/>
            <a:ext cx="968318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800" b="1" dirty="0">
                <a:ln w="6600">
                  <a:solidFill>
                    <a:schemeClr val="accent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হাঁস পালন পদ্ধতি</a:t>
            </a:r>
            <a:endParaRPr lang="en-US" sz="13800" b="1" dirty="0">
              <a:ln w="6600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12192000" cy="6842826"/>
            <a:chOff x="0" y="0"/>
            <a:chExt cx="12168940" cy="6842826"/>
          </a:xfrm>
          <a:solidFill>
            <a:schemeClr val="accent6">
              <a:lumMod val="5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6845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accent2">
                <a:lumMod val="5000"/>
                <a:lumOff val="95000"/>
              </a:schemeClr>
            </a:gs>
            <a:gs pos="68000">
              <a:schemeClr val="accent2">
                <a:lumMod val="45000"/>
                <a:lumOff val="55000"/>
              </a:schemeClr>
            </a:gs>
            <a:gs pos="40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42826"/>
            <a:chOff x="0" y="0"/>
            <a:chExt cx="12168940" cy="6842826"/>
          </a:xfrm>
          <a:solidFill>
            <a:schemeClr val="accent1">
              <a:lumMod val="75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508887" y="143691"/>
            <a:ext cx="2820379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bn-IN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89383" y="2161500"/>
            <a:ext cx="86797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sz="4000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40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হাঁস পালনের বিভিন্ন পদ্ধতি বলতে পারবে;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40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হাঁস পালনের বিভিন্ন পদ্ধতি সনাক্ত করতে পারবে;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40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পদ্ধতিগুলোর সুবিধা-অসুবিধা বলতে পারবে।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22364" y="2009785"/>
            <a:ext cx="5373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82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42826"/>
            <a:chOff x="0" y="0"/>
            <a:chExt cx="12168940" cy="6842826"/>
          </a:xfrm>
          <a:solidFill>
            <a:schemeClr val="accent1">
              <a:lumMod val="75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364567" y="305123"/>
            <a:ext cx="979111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নদীমাতৃক দেশ। এ দেশের আবহাওয়া এবং জলবায়ু হাঁস পালনের উপযোগী।</a:t>
            </a:r>
          </a:p>
          <a:p>
            <a:endParaRPr lang="bn-IN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হাঁস পালনের বিভিন্ন পদ্ধতি রয়েছে।</a:t>
            </a:r>
          </a:p>
          <a:p>
            <a:endParaRPr lang="bn-IN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উন্মুক্ত পদ্ধতি  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অর্ধ-আবদ্ধ পদ্ধতি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আবদ্ধ পদ্ধতি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ভাসমান পদ্ধতি</a:t>
            </a:r>
          </a:p>
          <a:p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পদ্ধতিগুলো আলোচনা করা হল- </a:t>
            </a:r>
          </a:p>
        </p:txBody>
      </p:sp>
    </p:spTree>
    <p:extLst>
      <p:ext uri="{BB962C8B-B14F-4D97-AF65-F5344CB8AC3E}">
        <p14:creationId xmlns:p14="http://schemas.microsoft.com/office/powerpoint/2010/main" val="174804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66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4288"/>
            <a:ext cx="12168940" cy="6842826"/>
            <a:chOff x="0" y="0"/>
            <a:chExt cx="12168940" cy="6842826"/>
          </a:xfrm>
          <a:solidFill>
            <a:schemeClr val="tx1"/>
          </a:solidFill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1977912" y="1031842"/>
            <a:ext cx="8224867" cy="4623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60579" y="262401"/>
            <a:ext cx="2447782" cy="76944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উন্মুক্ত পদ্ধতি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3679" y="5545253"/>
            <a:ext cx="103815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সকাল বেলায় হাঁসগুলোকে ছেড়ে দেওয়া হয়। সাধারণত খাবার দেওয়া হয় না।</a:t>
            </a:r>
          </a:p>
          <a:p>
            <a:pPr algn="ctr"/>
            <a:r>
              <a: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প্রাকৃতিক  উৎস থেকে নিজেরাই খাদ্য সংগ্রহ করে খায়।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96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1C481210-79D4-4C40-BAF7-50ADBA7195BE}"/>
              </a:ext>
            </a:extLst>
          </p:cNvPr>
          <p:cNvGrpSpPr/>
          <p:nvPr/>
        </p:nvGrpSpPr>
        <p:grpSpPr>
          <a:xfrm>
            <a:off x="1" y="0"/>
            <a:ext cx="12158668" cy="6842826"/>
            <a:chOff x="0" y="0"/>
            <a:chExt cx="12168940" cy="6842826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067A9C38-626D-4736-986B-F13F37F61F53}"/>
                </a:ext>
              </a:extLst>
            </p:cNvPr>
            <p:cNvSpPr/>
            <p:nvPr/>
          </p:nvSpPr>
          <p:spPr>
            <a:xfrm>
              <a:off x="0" y="0"/>
              <a:ext cx="12168940" cy="143691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F71657F6-B19B-4F80-BDB3-C5A242DD805A}"/>
                </a:ext>
              </a:extLst>
            </p:cNvPr>
            <p:cNvSpPr/>
            <p:nvPr/>
          </p:nvSpPr>
          <p:spPr>
            <a:xfrm>
              <a:off x="0" y="6714420"/>
              <a:ext cx="12168940" cy="128406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77A51766-D359-4B4D-A837-04A7451CA434}"/>
                </a:ext>
              </a:extLst>
            </p:cNvPr>
            <p:cNvSpPr/>
            <p:nvPr/>
          </p:nvSpPr>
          <p:spPr>
            <a:xfrm>
              <a:off x="11999123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5030E668-4263-4DE7-9CC7-61A11FF40280}"/>
                </a:ext>
              </a:extLst>
            </p:cNvPr>
            <p:cNvSpPr/>
            <p:nvPr/>
          </p:nvSpPr>
          <p:spPr>
            <a:xfrm>
              <a:off x="889" y="0"/>
              <a:ext cx="169817" cy="6842826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E07EFD0-21B4-47C8-9B61-69D93F9B802A}"/>
              </a:ext>
            </a:extLst>
          </p:cNvPr>
          <p:cNvSpPr txBox="1"/>
          <p:nvPr/>
        </p:nvSpPr>
        <p:spPr>
          <a:xfrm>
            <a:off x="368191" y="627797"/>
            <a:ext cx="4067331" cy="3087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4E52D6D-1AAA-4405-BDE3-3120AA294B01}"/>
              </a:ext>
            </a:extLst>
          </p:cNvPr>
          <p:cNvSpPr txBox="1"/>
          <p:nvPr/>
        </p:nvSpPr>
        <p:spPr>
          <a:xfrm>
            <a:off x="368190" y="1159255"/>
            <a:ext cx="4804311" cy="50783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সুবিধাসমূহঃ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শ্রমিক কম লাগে।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খাদ্য খরচ কম লাগে।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বাসস্থান তৈরিতে খরচ কম হয়।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পরিবেশের সাথে অভিযোজন ভালো হয়।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এদের দৈহিক বৃদ্ধি ও উৎপাদন ভালো হয়।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BE63D95-9F53-44CF-84A1-365B376CA221}"/>
              </a:ext>
            </a:extLst>
          </p:cNvPr>
          <p:cNvSpPr txBox="1"/>
          <p:nvPr/>
        </p:nvSpPr>
        <p:spPr>
          <a:xfrm>
            <a:off x="7019501" y="1159255"/>
            <a:ext cx="4777016" cy="53245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অসুবিধাসমূহঃ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4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 পতিত জমি জলমহালের প্রয়োজন হয়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বন্য পশুপাখি দ্বারা হাঁসের ক্ষতি হওয়ার আশঙ্কা থাকে।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খারাপ আবহাওয়ায় হাঁসের ক্ষতি হয়ে থাকে।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সবসময় পর্যবেক্ষণ করা যায় না।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অনেক জমির ফসল নষ্ট করে থাকে।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7090920-41A8-4B48-ACDD-63E389997C5C}"/>
              </a:ext>
            </a:extLst>
          </p:cNvPr>
          <p:cNvSpPr txBox="1"/>
          <p:nvPr/>
        </p:nvSpPr>
        <p:spPr>
          <a:xfrm>
            <a:off x="3895814" y="270871"/>
            <a:ext cx="4305652" cy="646331"/>
          </a:xfrm>
          <a:prstGeom prst="rect">
            <a:avLst/>
          </a:prstGeom>
          <a:solidFill>
            <a:srgbClr val="00B050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উন্মুক্ত পদ্ধতিতে হাঁস পালনের-</a:t>
            </a:r>
          </a:p>
        </p:txBody>
      </p:sp>
    </p:spTree>
    <p:extLst>
      <p:ext uri="{BB962C8B-B14F-4D97-AF65-F5344CB8AC3E}">
        <p14:creationId xmlns:p14="http://schemas.microsoft.com/office/powerpoint/2010/main" val="322108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</TotalTime>
  <Words>529</Words>
  <Application>Microsoft Office PowerPoint</Application>
  <PresentationFormat>Custom</PresentationFormat>
  <Paragraphs>104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110</cp:revision>
  <dcterms:created xsi:type="dcterms:W3CDTF">2017-08-31T17:34:57Z</dcterms:created>
  <dcterms:modified xsi:type="dcterms:W3CDTF">2020-01-03T14:57:09Z</dcterms:modified>
</cp:coreProperties>
</file>