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4" r:id="rId21"/>
    <p:sldId id="276" r:id="rId22"/>
    <p:sldId id="277" r:id="rId23"/>
  </p:sldIdLst>
  <p:sldSz cx="119792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60" autoAdjust="0"/>
  </p:normalViewPr>
  <p:slideViewPr>
    <p:cSldViewPr>
      <p:cViewPr varScale="1">
        <p:scale>
          <a:sx n="68" d="100"/>
          <a:sy n="68" d="100"/>
        </p:scale>
        <p:origin x="-840" y="-102"/>
      </p:cViewPr>
      <p:guideLst>
        <p:guide orient="horz" pos="2160"/>
        <p:guide pos="37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E59A0-EF41-46B9-83DE-0439A972A7BA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685800"/>
            <a:ext cx="5988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B0009-D57D-436A-8A41-7F93417F4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09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smtClean="0"/>
              <a:t>দুটি প্রশ্নের মাধ্যমে </a:t>
            </a:r>
            <a:r>
              <a:rPr lang="bn-BD" smtClean="0">
                <a:ea typeface="Vrinda" pitchFamily="2" charset="0"/>
              </a:rPr>
              <a:t> পূর্ব জ্ঞান যাচাই করে নেব।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B0009-D57D-436A-8A41-7F93417F43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30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bn-BD" smtClean="0">
                <a:ea typeface="Vrinda" pitchFamily="2" charset="0"/>
              </a:rPr>
              <a:t>০২ নং শিখন ফলের আলোকে চিত্র ( কোরআনের আয়াত) 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B0009-D57D-436A-8A41-7F93417F43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9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bn-BD" smtClean="0">
                <a:ea typeface="Vrinda" pitchFamily="2" charset="0"/>
              </a:rPr>
              <a:t>০২ নং শিখন ফলের আলোকে চিত্র ( কোরআনের আয়াত) 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B0009-D57D-436A-8A41-7F93417F43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46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bn-BD" smtClean="0">
                <a:ea typeface="Vrinda" pitchFamily="2" charset="0"/>
              </a:rPr>
              <a:t>০২ নং শিখন ফলের আলোকে কাজ। 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B0009-D57D-436A-8A41-7F93417F43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55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bn-BD" smtClean="0">
                <a:latin typeface="NikoshBAN" pitchFamily="2" charset="0"/>
                <a:ea typeface="Vrinda" pitchFamily="2" charset="0"/>
                <a:cs typeface="NikoshBAN" pitchFamily="2" charset="0"/>
              </a:rPr>
              <a:t>০৩ নং শিখন ফলের আলোকে  চিত্র প্রদর্শন   ( ট্রিগার এনিমেশন)</a:t>
            </a:r>
            <a:endParaRPr lang="en-US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B0009-D57D-436A-8A41-7F93417F43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30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bn-BD" smtClean="0">
                <a:latin typeface="NikoshBAN" pitchFamily="2" charset="0"/>
                <a:ea typeface="Vrinda" pitchFamily="2" charset="0"/>
                <a:cs typeface="NikoshBAN" pitchFamily="2" charset="0"/>
              </a:rPr>
              <a:t>০৩ নং শিখন ফলের আলোকে  চিত্র প্রদর্শন   ( ট্রিগার এনিমেশন)</a:t>
            </a:r>
            <a:endParaRPr lang="en-US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B0009-D57D-436A-8A41-7F93417F43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10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bn-BD" smtClean="0">
                <a:ea typeface="Vrinda" pitchFamily="2" charset="0"/>
              </a:rPr>
              <a:t>০৩ নং শিখন ফলের আলোকে  চিত্র প্রদর্শন   ( ট্রিগার এনিমেশন)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B0009-D57D-436A-8A41-7F93417F43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94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bn-BD" smtClean="0">
                <a:ea typeface="Vrinda" pitchFamily="2" charset="0"/>
              </a:rPr>
              <a:t>বাস্তব ওযুর ভিডিও 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B0009-D57D-436A-8A41-7F93417F43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7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bn-BD" smtClean="0">
                <a:ea typeface="Vrinda" pitchFamily="2" charset="0"/>
              </a:rPr>
              <a:t>০৩ নং শিখন ফলের আলোকে  দলীয়  কাজ। 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B0009-D57D-436A-8A41-7F93417F43F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36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v"/>
            </a:pPr>
            <a:r>
              <a:rPr lang="bn-BD" smtClean="0">
                <a:latin typeface="NikoshBAN" pitchFamily="2" charset="0"/>
                <a:ea typeface="Vrinda" pitchFamily="2" charset="0"/>
                <a:cs typeface="NikoshBAN" pitchFamily="2" charset="0"/>
              </a:rPr>
              <a:t> সামগ্রিক মুল্যায়ন ৫টি প্রশ্ন ও উত্তর। 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B0009-D57D-436A-8A41-7F93417F43F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433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bn-BD" smtClean="0">
                <a:ea typeface="Vrinda" pitchFamily="2" charset="0"/>
              </a:rPr>
              <a:t>বাড়ির কাজ 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B0009-D57D-436A-8A41-7F93417F43F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07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bn-BD" smtClean="0">
                <a:latin typeface="NikoshBAN" pitchFamily="2" charset="0"/>
                <a:ea typeface="Vrinda" pitchFamily="2" charset="0"/>
                <a:cs typeface="NikoshBAN" pitchFamily="2" charset="0"/>
              </a:rPr>
              <a:t>একটি ভিডিও প্রদর্শনের মাধ্যমে আবহ সৃষ্টি করব ।</a:t>
            </a:r>
            <a:endParaRPr lang="en-US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B0009-D57D-436A-8A41-7F93417F43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484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bn-BD" smtClean="0">
                <a:ea typeface="Vrinda" pitchFamily="2" charset="0"/>
              </a:rPr>
              <a:t>সমাপ্ত 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B0009-D57D-436A-8A41-7F93417F43F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56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v"/>
            </a:pPr>
            <a:r>
              <a:rPr lang="bn-BD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 ঘোষনা 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B0009-D57D-436A-8A41-7F93417F43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56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bn-BD" smtClean="0">
                <a:ea typeface="Vrinda" pitchFamily="2" charset="0"/>
              </a:rPr>
              <a:t>শিখনফল 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B0009-D57D-436A-8A41-7F93417F43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0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bn-BD" smtClean="0">
                <a:latin typeface="NikoshBAN" pitchFamily="2" charset="0"/>
                <a:cs typeface="NikoshBAN" pitchFamily="2" charset="0"/>
              </a:rPr>
              <a:t>০১ নং শিখন ফলের আলোকে চিত্র </a:t>
            </a:r>
            <a:endParaRPr lang="en-US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B0009-D57D-436A-8A41-7F93417F43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15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bn-BD" smtClean="0">
                <a:latin typeface="NikoshBAN" pitchFamily="2" charset="0"/>
                <a:cs typeface="NikoshBAN" pitchFamily="2" charset="0"/>
              </a:rPr>
              <a:t>০১ নং শিখন ফলের আলোকে চিত্র </a:t>
            </a:r>
            <a:endParaRPr lang="en-US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B0009-D57D-436A-8A41-7F93417F43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3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bn-BD" smtClean="0">
                <a:latin typeface="NikoshBAN" pitchFamily="2" charset="0"/>
                <a:ea typeface="Vrinda" pitchFamily="2" charset="0"/>
                <a:cs typeface="NikoshBAN" pitchFamily="2" charset="0"/>
              </a:rPr>
              <a:t>০১ নং শিখন ফলের আলোকে নতুন  শব্দার্থ ( মোশন পাথ এনিমেশন )</a:t>
            </a:r>
            <a:endParaRPr lang="en-US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B0009-D57D-436A-8A41-7F93417F43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30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bn-BD" smtClean="0">
                <a:ea typeface="Vrinda" pitchFamily="2" charset="0"/>
              </a:rPr>
              <a:t>০১ নং শিখন ফলের আলোকে একক কাজ ।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B0009-D57D-436A-8A41-7F93417F43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98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bn-BD" smtClean="0">
                <a:latin typeface="NikoshBAN" pitchFamily="2" charset="0"/>
                <a:ea typeface="Vrinda" pitchFamily="2" charset="0"/>
                <a:cs typeface="NikoshBAN" pitchFamily="2" charset="0"/>
              </a:rPr>
              <a:t>০২ নং শিখন ফলের আলোকে চিত্র ( কোরআনের আয়াত) </a:t>
            </a:r>
            <a:endParaRPr lang="en-US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B0009-D57D-436A-8A41-7F93417F43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14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979275" cy="6858000"/>
          </a:xfrm>
          <a:prstGeom prst="frame">
            <a:avLst>
              <a:gd name="adj1" fmla="val 4167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" y="228600"/>
            <a:ext cx="1143000" cy="114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437" y="228600"/>
            <a:ext cx="1143000" cy="11430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332037" y="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Shahin  Alam </a:t>
            </a:r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332037" y="65532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b="1" baseline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আলম,সহকারী শিক্ষক, জেলা এম্বাসেডর,</a:t>
            </a:r>
            <a:r>
              <a:rPr lang="bn-BD" b="1" baseline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baseline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নূতন বাজার দাখিল মাদরাসা,</a:t>
            </a:r>
            <a:r>
              <a:rPr lang="bn-BD" b="1" baseline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baseline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ছাতক,সুনামগঞ্জ। </a:t>
            </a:r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ASUS\Documents\iWisoft%20Free%20Video%20Converter\&#2480;&#2494;&#2488;&#2498;&#2482;%20(&#2488;&#2494;.)%20-&#2489;&#2468;&#2503;%20&#2437;&#2479;&#2497;&#2480;%20&#2476;&#2495;&#2486;&#2497;&#2470;&#2509;&#2471;%20&#2474;&#2470;&#2509;&#2471;&#2468;&#2495;%20(Bengali)_2.mkv" TargetMode="External"/><Relationship Id="rId5" Type="http://schemas.openxmlformats.org/officeDocument/2006/relationships/hyperlink" Target="https://www.youtube.com/watch?v=ezD4bcw3Gsk&amp;t=20s" TargetMode="Externa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ASUS\Documents\iWisoft%20Free%20Video%20Converter\&#2488;&#2509;&#2453;&#2497;&#2482;&#2503;%20&#2474;&#2480;&#2495;&#2487;&#2509;&#2453;&#2494;&#2480;-%20&#2474;&#2480;&#2495;&#2458;&#2509;&#2459;&#2472;&#2509;&#2472;&#2468;&#2494;%20&#2437;&#2477;&#2495;&#2479;&#2494;&#2472;_1.mkv" TargetMode="External"/><Relationship Id="rId5" Type="http://schemas.openxmlformats.org/officeDocument/2006/relationships/hyperlink" Target="https://www.youtube.com/watch?v=XhAFlOZnGeo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17837" y="1219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6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637" y="2362200"/>
            <a:ext cx="5265480" cy="30432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6332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45566" y="3810000"/>
            <a:ext cx="967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§"/>
            </a:pPr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পবিত্রতা অর্জনের পদ্ধতি কয়টি? খাতায় লিখ। </a:t>
            </a:r>
          </a:p>
        </p:txBody>
      </p:sp>
      <p:sp>
        <p:nvSpPr>
          <p:cNvPr id="7" name="32-Point Star 6"/>
          <p:cNvSpPr/>
          <p:nvPr/>
        </p:nvSpPr>
        <p:spPr>
          <a:xfrm>
            <a:off x="4237037" y="1524000"/>
            <a:ext cx="3429000" cy="990600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2800" b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56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837" y="1752600"/>
            <a:ext cx="11285538" cy="204063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06851" y="5014491"/>
            <a:ext cx="3302879" cy="1310109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 কোরআন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198613" y="5014491"/>
            <a:ext cx="3300913" cy="1310109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সুরা মায়েদা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88409" y="5011470"/>
            <a:ext cx="3300913" cy="1311543"/>
          </a:xfrm>
          <a:prstGeom prst="ellipse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 ০৬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32-Point Star 8"/>
          <p:cNvSpPr/>
          <p:nvPr/>
        </p:nvSpPr>
        <p:spPr>
          <a:xfrm>
            <a:off x="4237037" y="533400"/>
            <a:ext cx="3581400" cy="990600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ওযুর দলিল </a:t>
            </a:r>
            <a:endParaRPr lang="en-US" sz="2800" b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1352" y="4122003"/>
            <a:ext cx="10486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>
                <a:latin typeface="NikoshBAN" panose="02000000000000000000" pitchFamily="2" charset="0"/>
                <a:cs typeface="NikoshBAN" panose="02000000000000000000" pitchFamily="2" charset="0"/>
              </a:rPr>
              <a:t>অর্থাৎ  (ওহে তোমরা যারা ইমান এনেছ , যখন </a:t>
            </a:r>
            <a:r>
              <a:rPr lang="en-US" sz="2400" b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2400" b="1">
                <a:latin typeface="NikoshBAN" panose="02000000000000000000" pitchFamily="2" charset="0"/>
                <a:cs typeface="NikoshBAN" panose="02000000000000000000" pitchFamily="2" charset="0"/>
              </a:rPr>
              <a:t>মরা নামাজ আদায় করার ইচ্ছা কর, তখন তোমাদের মুখমন্ডল, কনুই পর্যন্ত হাত, গোড়ালিসহ পা ধৌত কর এবং তোমাদের মাথা মাছেহ কর। </a:t>
            </a:r>
            <a:r>
              <a:rPr lang="bn-BD" sz="2400" b="1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4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56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485320" y="1752601"/>
            <a:ext cx="3017695" cy="165923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 </a:t>
            </a:r>
            <a:r>
              <a:rPr lang="bn-BD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মন্ডল</a:t>
            </a:r>
            <a:endPara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ধৌত করা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809037" y="4267200"/>
            <a:ext cx="2731413" cy="190129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 </a:t>
            </a:r>
            <a:r>
              <a:rPr lang="bn-BD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 কনুই</a:t>
            </a:r>
            <a:endPara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 ধৌত করা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323809" y="1700214"/>
            <a:ext cx="3866228" cy="1881187"/>
            <a:chOff x="3174075" y="1831013"/>
            <a:chExt cx="2766077" cy="1236319"/>
          </a:xfrm>
        </p:grpSpPr>
        <p:sp>
          <p:nvSpPr>
            <p:cNvPr id="8" name="Rectangle 7"/>
            <p:cNvSpPr/>
            <p:nvPr/>
          </p:nvSpPr>
          <p:spPr>
            <a:xfrm>
              <a:off x="4571834" y="1831013"/>
              <a:ext cx="1368318" cy="1223654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174075" y="1843678"/>
              <a:ext cx="1368318" cy="1223654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5594345" y="4343400"/>
            <a:ext cx="3367092" cy="165893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03437" y="381000"/>
            <a:ext cx="7928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>
                <a:latin typeface="NikoshBAN" panose="02000000000000000000" pitchFamily="2" charset="0"/>
                <a:cs typeface="NikoshBAN" panose="02000000000000000000" pitchFamily="2" charset="0"/>
              </a:rPr>
              <a:t>আল কোরআনের আলোকে </a:t>
            </a:r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ওযুর ফরজ </a:t>
            </a:r>
            <a:endParaRPr lang="en-US" sz="24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22" y="1219200"/>
            <a:ext cx="4292745" cy="2438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7" y="4038600"/>
            <a:ext cx="4322760" cy="2349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6157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41197" y="1447800"/>
            <a:ext cx="3772640" cy="15875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93597" y="4572000"/>
            <a:ext cx="3772640" cy="158115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03437" y="457200"/>
            <a:ext cx="7928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>
                <a:latin typeface="NikoshBAN" panose="02000000000000000000" pitchFamily="2" charset="0"/>
                <a:cs typeface="NikoshBAN" panose="02000000000000000000" pitchFamily="2" charset="0"/>
              </a:rPr>
              <a:t>আল কোরআনের আলোকে </a:t>
            </a:r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ওযুর ফরজ </a:t>
            </a:r>
            <a:endParaRPr lang="en-US" sz="24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80437" y="497711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2400" b="1">
                <a:latin typeface="NikoshBAN" panose="02000000000000000000" pitchFamily="2" charset="0"/>
                <a:cs typeface="NikoshBAN" panose="02000000000000000000" pitchFamily="2" charset="0"/>
              </a:rPr>
              <a:t>ঊভয় পা </a:t>
            </a:r>
            <a:r>
              <a:rPr lang="bn-BD" sz="2400" b="1" smtClean="0">
                <a:latin typeface="NikoshBAN" panose="02000000000000000000" pitchFamily="2" charset="0"/>
                <a:cs typeface="NikoshBAN" panose="02000000000000000000" pitchFamily="2" charset="0"/>
              </a:rPr>
              <a:t>টাখনু</a:t>
            </a:r>
            <a:endParaRPr lang="en-US" sz="2400" b="1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400" b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>
                <a:latin typeface="NikoshBAN" panose="02000000000000000000" pitchFamily="2" charset="0"/>
                <a:cs typeface="NikoshBAN" panose="02000000000000000000" pitchFamily="2" charset="0"/>
              </a:rPr>
              <a:t>সহ ধৌত করা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32837" y="2209800"/>
            <a:ext cx="283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2400" b="1">
                <a:latin typeface="NikoshBAN" panose="02000000000000000000" pitchFamily="2" charset="0"/>
                <a:cs typeface="NikoshBAN" panose="02000000000000000000" pitchFamily="2" charset="0"/>
              </a:rPr>
              <a:t>মাথা  মাসেহ করা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49" y="1295400"/>
            <a:ext cx="4280861" cy="25181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93" y="4038600"/>
            <a:ext cx="4282344" cy="2347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9907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2-Point Star 4"/>
          <p:cNvSpPr/>
          <p:nvPr/>
        </p:nvSpPr>
        <p:spPr>
          <a:xfrm>
            <a:off x="4084637" y="1066800"/>
            <a:ext cx="3581400" cy="990600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28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0037" y="3580598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§"/>
            </a:pP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ওযুর ৪টি ফরজ </a:t>
            </a:r>
            <a:r>
              <a:rPr lang="en-US" sz="3200" b="1" smtClean="0">
                <a:latin typeface="NikoshBAN" panose="02000000000000000000" pitchFamily="2" charset="0"/>
                <a:cs typeface="NikoshBAN" panose="02000000000000000000" pitchFamily="2" charset="0"/>
              </a:rPr>
              <a:t>দলিলসহ  </a:t>
            </a:r>
            <a:r>
              <a:rPr lang="bn-BD" sz="3200" b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 লিখ</a:t>
            </a:r>
            <a:r>
              <a:rPr lang="en-US" sz="3200" b="1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b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56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65237" y="1909069"/>
            <a:ext cx="3553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 পড়ে শুরু করা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32-Point Star 10"/>
          <p:cNvSpPr/>
          <p:nvPr/>
        </p:nvSpPr>
        <p:spPr>
          <a:xfrm>
            <a:off x="4084637" y="469901"/>
            <a:ext cx="3743533" cy="990600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28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ওযুর সুন্নত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65237" y="3562770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 হাতের </a:t>
            </a:r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কব্জি  ধৌত করা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8037" y="5425974"/>
            <a:ext cx="3522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মিসওয়াক করা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162" y="2819400"/>
            <a:ext cx="4181475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162" y="4724400"/>
            <a:ext cx="4181475" cy="1585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808" y="1371600"/>
            <a:ext cx="4308829" cy="114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026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2-Point Star 10"/>
          <p:cNvSpPr/>
          <p:nvPr/>
        </p:nvSpPr>
        <p:spPr>
          <a:xfrm>
            <a:off x="2713037" y="304800"/>
            <a:ext cx="3743533" cy="990600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28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ওযুর সুন্নত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237" y="1066800"/>
            <a:ext cx="4077508" cy="18834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173" y="3177888"/>
            <a:ext cx="4183063" cy="14460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173" y="4890868"/>
            <a:ext cx="4183063" cy="1491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513787" y="1818250"/>
            <a:ext cx="3553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কুলি করা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6575" y="3553208"/>
            <a:ext cx="3553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নাকে পানি দেয়া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52548" y="5429161"/>
            <a:ext cx="3553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উভয় কান মাছেহ করা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74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7649266" y="1052736"/>
            <a:ext cx="3961896" cy="163636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589837" y="2895600"/>
            <a:ext cx="3961896" cy="163507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০৩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26915" y="4648200"/>
            <a:ext cx="3961895" cy="163507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25848" y="3128531"/>
            <a:ext cx="2325789" cy="1291069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০৮/০৯ টি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5637" y="1909069"/>
            <a:ext cx="3553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আঙ্গুল খিলাল করা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8037" y="3562770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অঙ্গ তিন বার 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7037" y="5425974"/>
            <a:ext cx="3522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দাড়ি খিলাল করা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32-Point Star 15"/>
          <p:cNvSpPr/>
          <p:nvPr/>
        </p:nvSpPr>
        <p:spPr>
          <a:xfrm>
            <a:off x="4084637" y="469901"/>
            <a:ext cx="3743533" cy="990600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28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ওযুর সুন্নত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22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রাসূল (সা.) -হতে অযুর বিশুদ্ধ পদ্ধতি (Bengali)_2.mk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" y="2554725"/>
            <a:ext cx="10686478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08237" y="609600"/>
            <a:ext cx="6629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অযুর বাস্তব একটি দৃশ্য </a:t>
            </a:r>
          </a:p>
          <a:p>
            <a:pPr algn="ctr">
              <a:defRPr/>
            </a:pP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আমরা দেখব ...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5192" y="3864179"/>
            <a:ext cx="5731109" cy="954107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>
                <a:hlinkClick r:id="rId5"/>
              </a:rPr>
              <a:t>https://www.youtube.com/watch?v=ezD4bcw3Gsk&amp;t=20s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4154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2-Point Star 4"/>
          <p:cNvSpPr/>
          <p:nvPr/>
        </p:nvSpPr>
        <p:spPr>
          <a:xfrm>
            <a:off x="3779837" y="1219200"/>
            <a:ext cx="3743533" cy="990600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28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2837" y="38862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Font typeface="+mj-lt"/>
              <a:buAutoNum type="arabicPeriod"/>
              <a:defRPr/>
            </a:pPr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 ভাবে ওযুর </a:t>
            </a:r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সুন্নতগুলি </a:t>
            </a:r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খাতায় লিখ।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42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113015" y="2057400"/>
            <a:ext cx="9610667" cy="3700775"/>
            <a:chOff x="467544" y="2384650"/>
            <a:chExt cx="8064896" cy="4140713"/>
          </a:xfrm>
          <a:noFill/>
        </p:grpSpPr>
        <p:sp>
          <p:nvSpPr>
            <p:cNvPr id="5" name="Rounded Rectangle 4"/>
            <p:cNvSpPr/>
            <p:nvPr/>
          </p:nvSpPr>
          <p:spPr>
            <a:xfrm>
              <a:off x="467544" y="2384651"/>
              <a:ext cx="3852044" cy="4140712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eaLnBrk="1" hangingPunct="1">
                <a:defRPr/>
              </a:pPr>
              <a:r>
                <a:rPr lang="en-US" sz="2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শাহীন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আলম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eaLnBrk="1" hangingPunct="1">
                <a:defRPr/>
              </a:pPr>
              <a:r>
                <a:rPr lang="en-US" sz="2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মৌলভী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eaLnBrk="1" hangingPunct="1">
                <a:defRPr/>
              </a:pPr>
              <a:r>
                <a:rPr lang="en-US" sz="2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নূতন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বাজার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মাদরাসা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eaLnBrk="1" hangingPunct="1">
                <a:defRPr/>
              </a:pPr>
              <a:r>
                <a:rPr lang="en-US" sz="2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মোবাইলঃ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০১৭১৮৩৪৯০০৮ </a:t>
              </a:r>
            </a:p>
            <a:p>
              <a:pPr eaLnBrk="1" hangingPunct="1">
                <a:defRPr/>
              </a:pP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ই-</a:t>
              </a:r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মে</a:t>
              </a:r>
              <a:r>
                <a:rPr lang="bn-BD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লঃ</a:t>
              </a: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shahinrampuri@gmail.com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716463" y="2384650"/>
              <a:ext cx="3815977" cy="4140711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eaLnBrk="1" hangingPunct="1">
                <a:defRPr/>
              </a:pPr>
              <a:r>
                <a:rPr lang="bn-BD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নবম</a:t>
              </a:r>
            </a:p>
            <a:p>
              <a:pPr eaLnBrk="1" hangingPunct="1">
                <a:defRPr/>
              </a:pPr>
              <a:r>
                <a:rPr lang="bn-BD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 আল আক্বাঈদ ওয়াল ফিকহ</a:t>
              </a:r>
            </a:p>
            <a:p>
              <a:pPr eaLnBrk="1" hangingPunct="1">
                <a:defRPr/>
              </a:pPr>
              <a:r>
                <a:rPr lang="bn-BD" sz="2400" b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 </a:t>
              </a:r>
              <a:r>
                <a:rPr lang="bn-BD" sz="2400" b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ভাগ   ১ম </a:t>
              </a:r>
              <a:r>
                <a:rPr lang="bn-BD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 </a:t>
              </a:r>
            </a:p>
            <a:p>
              <a:pPr eaLnBrk="1" hangingPunct="1">
                <a:defRPr/>
              </a:pPr>
              <a:r>
                <a:rPr lang="bn-BD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১ম  পরিচ্ছেদ </a:t>
              </a:r>
            </a:p>
            <a:p>
              <a:pPr eaLnBrk="1" hangingPunct="1">
                <a:defRPr/>
              </a:pPr>
              <a:r>
                <a:rPr lang="bn-BD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ছাত্র/ছাত্রী সংখ্যাঃ ৫০জন</a:t>
              </a:r>
            </a:p>
            <a:p>
              <a:pPr eaLnBrk="1" hangingPunct="1">
                <a:defRPr/>
              </a:pPr>
              <a:r>
                <a:rPr lang="bn-BD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 ৫০ মিনিট </a:t>
              </a:r>
            </a:p>
            <a:p>
              <a:pPr eaLnBrk="1" hangingPunct="1">
                <a:defRPr/>
              </a:pPr>
              <a:r>
                <a:rPr lang="bn-BD" sz="2400" b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তারিখঃ</a:t>
              </a:r>
              <a:r>
                <a:rPr lang="en-US" sz="2400" b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0</a:t>
              </a:r>
              <a:r>
                <a:rPr lang="bn-BD" sz="2400" b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en-US" sz="2400" b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/0</a:t>
              </a:r>
              <a:r>
                <a:rPr lang="bn-BD" sz="2400" b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2400" b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/20</a:t>
              </a:r>
              <a:r>
                <a:rPr lang="bn-BD" sz="2400" b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২০ </a:t>
              </a:r>
              <a:endPara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70237" y="70336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46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837" y="1752600"/>
            <a:ext cx="35538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v"/>
              <a:defRPr/>
            </a:pPr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অযুর সর্বশেষ ফরজ কোনটি ?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3237" y="3562770"/>
            <a:ext cx="388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v"/>
              <a:defRPr/>
            </a:pPr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তাহারাত শব্দের অর্থ কী? </a:t>
            </a:r>
            <a:endParaRPr lang="en-US" sz="28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637" y="5648980"/>
            <a:ext cx="3522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v"/>
              <a:defRPr/>
            </a:pPr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আয়াত নাম্বার কত?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5637" y="2644301"/>
            <a:ext cx="335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v"/>
              <a:defRPr/>
            </a:pPr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ওযুতে বিসমিল্লাহ কখন বলতে হয়?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437" y="4507505"/>
            <a:ext cx="3522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v"/>
              <a:defRPr/>
            </a:pPr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ওযু সংক্রান্ত আয়াত কোন সুরায় আছে?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712193" y="1845072"/>
            <a:ext cx="3206952" cy="131921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অযুর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Oval 8"/>
          <p:cNvSpPr/>
          <p:nvPr/>
        </p:nvSpPr>
        <p:spPr>
          <a:xfrm>
            <a:off x="4857612" y="4375547"/>
            <a:ext cx="3206952" cy="131921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সুরা মায়েদায়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348025" y="2975372"/>
            <a:ext cx="3206952" cy="1320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397939" y="5356622"/>
            <a:ext cx="3206952" cy="1320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০৬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464490" y="806847"/>
            <a:ext cx="3206952" cy="15248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ঊভয় পা টাখনু সহ ধৌত করা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32-Point Star 12"/>
          <p:cNvSpPr/>
          <p:nvPr/>
        </p:nvSpPr>
        <p:spPr>
          <a:xfrm>
            <a:off x="4151104" y="533400"/>
            <a:ext cx="3743533" cy="990600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9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8877" y="1844824"/>
            <a:ext cx="8515214" cy="2752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32026" y="4953000"/>
            <a:ext cx="9668721" cy="1295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সুরা মায়েদার ০৬ নং আয়াতের আলোক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০৮ লাইনের মধ্যে তাহারাতের গুরুত্ব লিখে আনবে ।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32-Point Star 4"/>
          <p:cNvSpPr/>
          <p:nvPr/>
        </p:nvSpPr>
        <p:spPr>
          <a:xfrm>
            <a:off x="3775465" y="381000"/>
            <a:ext cx="3743533" cy="990600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50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2722" y="1152128"/>
            <a:ext cx="7027328" cy="278092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53746" y="4292426"/>
            <a:ext cx="5471783" cy="158484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11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7513637" y="2471739"/>
            <a:ext cx="4038600" cy="153352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 মুখ </a:t>
            </a:r>
            <a:r>
              <a:rPr lang="bn-BD" sz="32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ধুই</a:t>
            </a:r>
            <a:r>
              <a:rPr lang="bn-BD" sz="32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17837" y="1015425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3200" b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 প্রশ্নের উত্তর দেই.........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4237" y="2946113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itchFamily="34" charset="0"/>
              <a:buChar char="•"/>
              <a:defRPr/>
            </a:pP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ঘুম থেকে ঊঠে প্রথমে আমরা কী করি?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837" y="4982875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itchFamily="34" charset="0"/>
              <a:buChar char="•"/>
              <a:defRPr/>
            </a:pP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দিন আমরা গোছল করি কেন?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494611" y="4410075"/>
            <a:ext cx="4038600" cy="153352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পবিত্রতার জন্য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80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স্কুলে পরিষ্কার- পরিচ্ছন্নতা অভিযান_1.mk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359" y="2438400"/>
            <a:ext cx="7444087" cy="319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593" y="1143000"/>
            <a:ext cx="7444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এখন আমরা একটি ভিডিও দেখে নেই ...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11876" y="3244334"/>
            <a:ext cx="4916161" cy="1077218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>
                <a:hlinkClick r:id="rId5"/>
              </a:rPr>
              <a:t>https://www.youtube.com/watch?v=XhAFlOZnGeo</a:t>
            </a:r>
            <a:endParaRPr lang="en-US" sz="3200"/>
          </a:p>
        </p:txBody>
      </p:sp>
      <p:sp>
        <p:nvSpPr>
          <p:cNvPr id="7" name="TextBox 6"/>
          <p:cNvSpPr txBox="1"/>
          <p:nvPr/>
        </p:nvSpPr>
        <p:spPr>
          <a:xfrm>
            <a:off x="3170237" y="57912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NikoshBAN" pitchFamily="2" charset="0"/>
                <a:cs typeface="NikoshBAN" pitchFamily="2" charset="0"/>
              </a:rPr>
              <a:t>(১.০৩ -- ৪.২) মিঃ পর্যন্ত </a:t>
            </a:r>
            <a:endParaRPr lang="en-US" sz="2400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51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979275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6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9237" y="6096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আজকের পাঠ......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637" y="5018782"/>
            <a:ext cx="982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কিতাবুত তাহারাত </a:t>
            </a:r>
          </a:p>
          <a:p>
            <a:pPr algn="ctr">
              <a:defRPr/>
            </a:pP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পবিত্রতা অধ্যায়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637" y="1447800"/>
            <a:ext cx="6324600" cy="3288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3468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979275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8237" y="1167825"/>
            <a:ext cx="6743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7237" y="4368225"/>
            <a:ext cx="6743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bn-BD" sz="3200" b="1" smtClean="0">
                <a:latin typeface="NikoshBAN" panose="02000000000000000000" pitchFamily="2" charset="0"/>
                <a:cs typeface="NikoshBAN" panose="02000000000000000000" pitchFamily="2" charset="0"/>
              </a:rPr>
              <a:t>অযুর সুন্নত নিরূপন করতে পারবে।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7237" y="3072825"/>
            <a:ext cx="6743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পবিত্রতা অর্জনের পদ্ধতি 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BD" sz="3200" b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পারবে; 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7237" y="3758625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আল- কোরআনের আলোকে ওযুর ফরজ বর্ণনা করতে পারবে </a:t>
            </a:r>
            <a:r>
              <a:rPr lang="bn-BD" sz="3200" b="1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3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979275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42037" y="1905000"/>
            <a:ext cx="5334000" cy="333258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3237" y="1939636"/>
            <a:ext cx="5403212" cy="3332584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4843" y="685800"/>
            <a:ext cx="6743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গূলো </a:t>
            </a:r>
            <a:r>
              <a:rPr lang="bn-BD" sz="3200" b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দেখি...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025" y="5656891"/>
            <a:ext cx="3238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3200" b="1" smtClean="0">
                <a:latin typeface="NikoshBAN" panose="02000000000000000000" pitchFamily="2" charset="0"/>
                <a:cs typeface="NikoshBAN" panose="02000000000000000000" pitchFamily="2" charset="0"/>
              </a:rPr>
              <a:t>গোছল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2437" y="5656892"/>
            <a:ext cx="239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ওযু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33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98963" y="1988927"/>
            <a:ext cx="5314474" cy="288014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18237" y="1995855"/>
            <a:ext cx="5181599" cy="2951585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03637" y="838200"/>
            <a:ext cx="48188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দেখি </a:t>
            </a:r>
            <a:endParaRPr lang="en-US" sz="3200"/>
          </a:p>
        </p:txBody>
      </p:sp>
      <p:sp>
        <p:nvSpPr>
          <p:cNvPr id="9" name="Rectangle 8"/>
          <p:cNvSpPr/>
          <p:nvPr/>
        </p:nvSpPr>
        <p:spPr>
          <a:xfrm>
            <a:off x="7666037" y="5334000"/>
            <a:ext cx="2409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smtClean="0">
                <a:latin typeface="NikoshBAN" panose="02000000000000000000" pitchFamily="2" charset="0"/>
                <a:cs typeface="NikoshBAN" panose="02000000000000000000" pitchFamily="2" charset="0"/>
              </a:rPr>
              <a:t>তায়াম্মুম </a:t>
            </a:r>
            <a:endParaRPr lang="en-US" sz="3200"/>
          </a:p>
        </p:txBody>
      </p:sp>
      <p:sp>
        <p:nvSpPr>
          <p:cNvPr id="10" name="Rectangle 9"/>
          <p:cNvSpPr/>
          <p:nvPr/>
        </p:nvSpPr>
        <p:spPr>
          <a:xfrm>
            <a:off x="1773599" y="5334000"/>
            <a:ext cx="1639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ওযু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28256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02237" y="2335214"/>
            <a:ext cx="3489991" cy="84347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3200" b="1" dirty="0">
                <a:solidFill>
                  <a:schemeClr val="tx1"/>
                </a:solidFill>
                <a:latin typeface="NikoshBAN" panose="02000000000000000000" pitchFamily="2" charset="0"/>
              </a:rPr>
              <a:t>طهارة</a:t>
            </a:r>
          </a:p>
        </p:txBody>
      </p:sp>
      <p:sp>
        <p:nvSpPr>
          <p:cNvPr id="4" name="Rectangle 3"/>
          <p:cNvSpPr/>
          <p:nvPr/>
        </p:nvSpPr>
        <p:spPr>
          <a:xfrm flipH="1">
            <a:off x="1002235" y="4871542"/>
            <a:ext cx="3489991" cy="9196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ar-SA" sz="3200" b="1" smtClean="0">
                <a:solidFill>
                  <a:schemeClr val="tx1"/>
                </a:solidFill>
                <a:latin typeface="NikoshBAN" panose="02000000000000000000" pitchFamily="2" charset="0"/>
              </a:rPr>
              <a:t>وضوء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86183" y="2362200"/>
            <a:ext cx="2426220" cy="7402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অযু করা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86183" y="4947743"/>
            <a:ext cx="2426220" cy="76725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4237037" y="533400"/>
            <a:ext cx="3429000" cy="990600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শাব্দিক অর্থ </a:t>
            </a:r>
            <a:endParaRPr lang="en-US" sz="2800" b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17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0.29913 0.3613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-0.29618 -0.3703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9" y="-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521</Words>
  <Application>Microsoft Office PowerPoint</Application>
  <PresentationFormat>Custom</PresentationFormat>
  <Paragraphs>133</Paragraphs>
  <Slides>22</Slides>
  <Notes>20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33</cp:revision>
  <dcterms:created xsi:type="dcterms:W3CDTF">2006-08-16T00:00:00Z</dcterms:created>
  <dcterms:modified xsi:type="dcterms:W3CDTF">2020-01-03T12:39:42Z</dcterms:modified>
</cp:coreProperties>
</file>