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9" r:id="rId1"/>
  </p:sldMasterIdLst>
  <p:notesMasterIdLst>
    <p:notesMasterId r:id="rId2"/>
  </p:notesMasterIdLst>
  <p:sldIdLst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990000"/>
    <a:srgbClr val="FF0066"/>
    <a:srgbClr val="0000FF"/>
    <a:srgbClr val="FF0000"/>
    <a:srgbClr val="009900"/>
    <a:srgbClr val="FFFF00"/>
    <a:srgbClr val="0066FF"/>
    <a:srgbClr val="0EB24C"/>
    <a:srgbClr val="FF99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E0A0489-86A1-4DF8-90C7-DA7740C83893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8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E16ED18-CCF2-44DA-A820-CC603C05E87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/>
        </p:nvSpPr>
        <p:spPr>
          <a:xfrm>
            <a:off x="130420" y="0"/>
            <a:ext cx="8925437" cy="1106999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altLang="bn-BD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bn-BD" b="1" dirty="0" sz="47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bn-BD" b="1" dirty="0" sz="47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altLang="bn-BD" b="1" dirty="0" sz="47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bn-BD" b="1" dirty="0" sz="47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7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b="1" dirty="0" sz="4700"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0419" y="1153593"/>
            <a:ext cx="8976268" cy="4723001"/>
          </a:xfrm>
          <a:prstGeom prst="rect"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moon-533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1845"/>
            <a:ext cx="4605908" cy="4556908"/>
          </a:xfrm>
          <a:prstGeom prst="rect"/>
        </p:spPr>
      </p:pic>
      <p:pic>
        <p:nvPicPr>
          <p:cNvPr id="2097164" name="Picture 2" descr="MizanA2I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25996" r="25996"/>
          <a:stretch>
            <a:fillRect/>
          </a:stretch>
        </p:blipFill>
        <p:spPr>
          <a:xfrm>
            <a:off x="4800600" y="121844"/>
            <a:ext cx="3837376" cy="4570809"/>
          </a:xfrm>
          <a:prstGeom prst="rect"/>
        </p:spPr>
      </p:pic>
      <p:sp>
        <p:nvSpPr>
          <p:cNvPr id="1048610" name="TextBox 3"/>
          <p:cNvSpPr txBox="1"/>
          <p:nvPr/>
        </p:nvSpPr>
        <p:spPr>
          <a:xfrm>
            <a:off x="1295400" y="4876800"/>
            <a:ext cx="6096000" cy="8280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5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চাঁদের ন্যায় মুখ=চাঁদমুখ</a:t>
            </a:r>
            <a:endParaRPr b="1" dirty="0" sz="5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TextBox 4"/>
          <p:cNvSpPr txBox="1"/>
          <p:nvPr/>
        </p:nvSpPr>
        <p:spPr>
          <a:xfrm>
            <a:off x="2286000" y="5715000"/>
            <a:ext cx="41910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 নেই)</a:t>
            </a:r>
            <a:endParaRPr b="1" dirty="0" sz="4000" lang="en-US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1"/>
          <p:cNvSpPr txBox="1"/>
          <p:nvPr/>
        </p:nvSpPr>
        <p:spPr>
          <a:xfrm>
            <a:off x="1219200" y="838200"/>
            <a:ext cx="73152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b="1" dirty="0" sz="72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3"/>
          <p:cNvSpPr txBox="1"/>
          <p:nvPr/>
        </p:nvSpPr>
        <p:spPr>
          <a:xfrm>
            <a:off x="1219200" y="2438400"/>
            <a:ext cx="7391400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উপমান ও উপমিত কর্মধারয় সমাসের মূল পার্থক্য কোথায়?</a:t>
            </a:r>
            <a:endParaRPr b="1" dirty="0" sz="4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5" descr="1061805_f52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2291" b="12291"/>
          <a:stretch>
            <a:fillRect/>
          </a:stretch>
        </p:blipFill>
        <p:spPr>
          <a:xfrm>
            <a:off x="4761507" y="1647569"/>
            <a:ext cx="4288704" cy="3481015"/>
          </a:xfrm>
          <a:prstGeom prst="rect"/>
        </p:spPr>
      </p:pic>
      <p:pic>
        <p:nvPicPr>
          <p:cNvPr id="2097166" name="Picture 6" descr="3320815601_ee2d2b4f4b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45316" y="1647569"/>
            <a:ext cx="4579082" cy="3463799"/>
          </a:xfrm>
          <a:prstGeom prst="rect"/>
        </p:spPr>
      </p:pic>
      <p:sp>
        <p:nvSpPr>
          <p:cNvPr id="1048614" name="TextBox 7"/>
          <p:cNvSpPr txBox="1"/>
          <p:nvPr/>
        </p:nvSpPr>
        <p:spPr>
          <a:xfrm>
            <a:off x="914400" y="5257800"/>
            <a:ext cx="784860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5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 রূপ মাঝি=মনমাঝি</a:t>
            </a:r>
            <a:endParaRPr dirty="0" sz="5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TextBox 8"/>
          <p:cNvSpPr txBox="1"/>
          <p:nvPr/>
        </p:nvSpPr>
        <p:spPr>
          <a:xfrm>
            <a:off x="2895600" y="6027003"/>
            <a:ext cx="41910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b="1" dirty="0" sz="4400" lang="en-US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9"/>
          <p:cNvSpPr txBox="1"/>
          <p:nvPr/>
        </p:nvSpPr>
        <p:spPr>
          <a:xfrm>
            <a:off x="2438400" y="609600"/>
            <a:ext cx="495300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BD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b="1" dirty="0" sz="4800" lang="en-US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dur="2000" id="13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dur="2000" id="18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/>
      <p:bldP spid="1048615" grpId="0"/>
      <p:bldP spid="10486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 descr="MizanA2I.bmp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304800"/>
            <a:ext cx="3505200" cy="3648075"/>
          </a:xfrm>
          <a:prstGeom prst="rect"/>
        </p:spPr>
      </p:pic>
      <p:pic>
        <p:nvPicPr>
          <p:cNvPr id="2097168" name="Picture 2" descr="firing7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05400" y="304800"/>
            <a:ext cx="3585882" cy="3657600"/>
          </a:xfrm>
          <a:prstGeom prst="rect"/>
        </p:spPr>
      </p:pic>
      <p:sp>
        <p:nvSpPr>
          <p:cNvPr id="1048617" name="TextBox 3"/>
          <p:cNvSpPr txBox="1"/>
          <p:nvPr/>
        </p:nvSpPr>
        <p:spPr>
          <a:xfrm>
            <a:off x="1181099" y="4162846"/>
            <a:ext cx="6781800" cy="8153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BD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b="1" dirty="0" sz="4800" lang="en-US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48618" name="TextBox 4"/>
          <p:cNvSpPr txBox="1"/>
          <p:nvPr/>
        </p:nvSpPr>
        <p:spPr>
          <a:xfrm>
            <a:off x="2819400" y="5715000"/>
            <a:ext cx="38862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BD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(অভেদ্য কল্পনা)</a:t>
            </a:r>
            <a:endParaRPr b="1" dirty="0" sz="4400" lang="en-US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dur="20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dur="2000" id="1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" descr="2100_wBirdFull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57800" y="457200"/>
            <a:ext cx="3657600" cy="3505200"/>
          </a:xfrm>
          <a:prstGeom prst="rect"/>
        </p:spPr>
      </p:pic>
      <p:pic>
        <p:nvPicPr>
          <p:cNvPr id="2097170" name="Picture 2" descr="2005-11-20__cul03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4800" y="457200"/>
            <a:ext cx="3886200" cy="3605837"/>
          </a:xfrm>
          <a:prstGeom prst="rect"/>
        </p:spPr>
      </p:pic>
      <p:sp>
        <p:nvSpPr>
          <p:cNvPr id="1048619" name="TextBox 4"/>
          <p:cNvSpPr txBox="1"/>
          <p:nvPr/>
        </p:nvSpPr>
        <p:spPr>
          <a:xfrm>
            <a:off x="1295400" y="5334000"/>
            <a:ext cx="69342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 রূপ পাখি =প্রাণপাখি</a:t>
            </a:r>
            <a:endParaRPr b="1" dirty="0" sz="4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TextBox 5"/>
          <p:cNvSpPr txBox="1"/>
          <p:nvPr/>
        </p:nvSpPr>
        <p:spPr>
          <a:xfrm>
            <a:off x="2743200" y="5943600"/>
            <a:ext cx="39624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b="1" dirty="0" sz="4000" lang="en-US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Oval 1"/>
          <p:cNvSpPr/>
          <p:nvPr/>
        </p:nvSpPr>
        <p:spPr>
          <a:xfrm>
            <a:off x="2971800" y="3200400"/>
            <a:ext cx="2971800" cy="16764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b="1" dirty="0" sz="5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Oval 14"/>
          <p:cNvSpPr/>
          <p:nvPr/>
        </p:nvSpPr>
        <p:spPr>
          <a:xfrm>
            <a:off x="5943600" y="5257800"/>
            <a:ext cx="2819400" cy="14478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BD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উপমান</a:t>
            </a:r>
            <a:endParaRPr b="1" dirty="0" sz="5400" lang="en-US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48623" name="Oval 18"/>
          <p:cNvSpPr/>
          <p:nvPr/>
        </p:nvSpPr>
        <p:spPr>
          <a:xfrm>
            <a:off x="5791200" y="1371600"/>
            <a:ext cx="3200400" cy="15240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endParaRPr b="1" dirty="0" sz="4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Oval 19"/>
          <p:cNvSpPr/>
          <p:nvPr/>
        </p:nvSpPr>
        <p:spPr>
          <a:xfrm>
            <a:off x="381000" y="1371600"/>
            <a:ext cx="2743200" cy="16002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BD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রূপক</a:t>
            </a:r>
            <a:endParaRPr b="1" dirty="0" sz="5400" lang="en-US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48625" name="Oval 20"/>
          <p:cNvSpPr/>
          <p:nvPr/>
        </p:nvSpPr>
        <p:spPr>
          <a:xfrm>
            <a:off x="381000" y="5105400"/>
            <a:ext cx="2667000" cy="16002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উপমিত</a:t>
            </a:r>
            <a:endParaRPr b="1" dirty="0" sz="5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22"/>
          <p:cNvCxnSpPr>
            <a:cxnSpLocks/>
            <a:stCxn id="1048621" idx="7"/>
          </p:cNvCxnSpPr>
          <p:nvPr/>
        </p:nvCxnSpPr>
        <p:spPr>
          <a:xfrm rot="5400000" flipH="1" flipV="1">
            <a:off x="5374645" y="2572148"/>
            <a:ext cx="1007501" cy="74001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24"/>
          <p:cNvCxnSpPr>
            <a:cxnSpLocks/>
            <a:stCxn id="1048621" idx="5"/>
            <a:endCxn id="1048622" idx="1"/>
          </p:cNvCxnSpPr>
          <p:nvPr/>
        </p:nvCxnSpPr>
        <p:spPr>
          <a:xfrm rot="16200000" flipH="1">
            <a:off x="5513177" y="4626510"/>
            <a:ext cx="838528" cy="848102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26"/>
          <p:cNvCxnSpPr>
            <a:cxnSpLocks/>
            <a:stCxn id="1048621" idx="1"/>
            <a:endCxn id="1048624" idx="5"/>
          </p:cNvCxnSpPr>
          <p:nvPr/>
        </p:nvCxnSpPr>
        <p:spPr>
          <a:xfrm rot="16200000" flipV="1">
            <a:off x="2710516" y="2749408"/>
            <a:ext cx="708447" cy="684543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28"/>
          <p:cNvCxnSpPr>
            <a:cxnSpLocks/>
            <a:stCxn id="1048621" idx="3"/>
            <a:endCxn id="1048625" idx="7"/>
          </p:cNvCxnSpPr>
          <p:nvPr/>
        </p:nvCxnSpPr>
        <p:spPr>
          <a:xfrm rot="5400000">
            <a:off x="2677996" y="4610729"/>
            <a:ext cx="708447" cy="749583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TextBox 47"/>
          <p:cNvSpPr txBox="1"/>
          <p:nvPr/>
        </p:nvSpPr>
        <p:spPr>
          <a:xfrm>
            <a:off x="1981200" y="152400"/>
            <a:ext cx="5486400" cy="1412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 সমাস চার প্রকার</a:t>
            </a:r>
            <a:endParaRPr b="1" dirty="0" sz="4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1" animBg="1"/>
      <p:bldP spid="1048622" grpId="0" animBg="1"/>
      <p:bldP spid="1048623" grpId="0" animBg="1"/>
      <p:bldP spid="1048624" grpId="0" animBg="1"/>
      <p:bldP spid="1048625" grpId="0" animBg="1"/>
      <p:bldP spid="1048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"/>
          <p:cNvSpPr txBox="1"/>
          <p:nvPr/>
        </p:nvSpPr>
        <p:spPr>
          <a:xfrm>
            <a:off x="685800" y="685800"/>
            <a:ext cx="7772400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80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b="1" dirty="0" sz="80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TextBox 2"/>
          <p:cNvSpPr txBox="1"/>
          <p:nvPr/>
        </p:nvSpPr>
        <p:spPr>
          <a:xfrm>
            <a:off x="762000" y="2286000"/>
            <a:ext cx="8001000" cy="22631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 করে উদাহরণসহ প্রত্যেক প্রকার কর্মধার</a:t>
            </a:r>
            <a:r>
              <a:rPr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–এর</a:t>
            </a:r>
            <a:r>
              <a:rPr altLang="bn-BD" b="1" dirty="0" sz="4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altLang="en-US"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</a:t>
            </a:r>
            <a:r>
              <a:rPr altLang="en-US"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bn-BD" b="1" dirty="0" sz="4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লেখ।</a:t>
            </a:r>
            <a:endParaRPr b="1" dirty="0" sz="4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1"/>
          <p:cNvSpPr txBox="1"/>
          <p:nvPr/>
        </p:nvSpPr>
        <p:spPr>
          <a:xfrm>
            <a:off x="1295400" y="1066800"/>
            <a:ext cx="6553200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8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="1" dirty="0" sz="8000" lang="bn-BD" smtClean="0">
                <a:solidFill>
                  <a:srgbClr val="FF0000"/>
                </a:solidFill>
              </a:rPr>
              <a:t> </a:t>
            </a:r>
            <a:endParaRPr b="1" dirty="0" sz="8000" lang="en-US">
              <a:solidFill>
                <a:srgbClr val="FF0000"/>
              </a:solidFill>
            </a:endParaRPr>
          </a:p>
        </p:txBody>
      </p:sp>
      <p:sp>
        <p:nvSpPr>
          <p:cNvPr id="1048630" name="TextBox 2"/>
          <p:cNvSpPr txBox="1"/>
          <p:nvPr/>
        </p:nvSpPr>
        <p:spPr>
          <a:xfrm>
            <a:off x="1295400" y="2438400"/>
            <a:ext cx="6553200" cy="2047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6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মৌখিক প্রশ্নোত্তরের মাধ্যমে</a:t>
            </a:r>
            <a:endParaRPr b="1" dirty="0" sz="66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/>
          <p:cNvSpPr txBox="1"/>
          <p:nvPr/>
        </p:nvSpPr>
        <p:spPr>
          <a:xfrm>
            <a:off x="990600" y="685800"/>
            <a:ext cx="731520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5400" lang="bn-BD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b="1" dirty="0" sz="5400" lang="en-US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TextBox 2"/>
          <p:cNvSpPr txBox="1"/>
          <p:nvPr/>
        </p:nvSpPr>
        <p:spPr>
          <a:xfrm>
            <a:off x="457200" y="2362200"/>
            <a:ext cx="8229600" cy="1412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bn-BD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সাধারণ গুণ বাচক</a:t>
            </a:r>
            <a:r>
              <a:rPr altLang="bn-BD" b="1" dirty="0" sz="4400" lang="en-US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bn-BD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তাই উপমান ও উপমিত কর্মধার</a:t>
            </a:r>
            <a:r>
              <a:rPr b="1" dirty="0" sz="4400" lang="bn-BD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b="1" dirty="0" sz="4400" lang="bn-BD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চেনার উপায়।</a:t>
            </a:r>
            <a:endParaRPr b="1" dirty="0" sz="4400" lang="en-US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/>
        </p:nvSpPr>
        <p:spPr>
          <a:xfrm>
            <a:off x="2110823" y="0"/>
            <a:ext cx="4922354" cy="2164883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9600" lang="en-US">
                <a:solidFill>
                  <a:srgbClr val="FF6600"/>
                </a:solidFill>
              </a:rPr>
              <a:t>ধ</a:t>
            </a:r>
            <a:r>
              <a:rPr altLang="en-US" b="1" sz="9600" lang="en-US">
                <a:solidFill>
                  <a:srgbClr val="FF6600"/>
                </a:solidFill>
              </a:rPr>
              <a:t>ন</a:t>
            </a:r>
            <a:r>
              <a:rPr altLang="en-US" b="1" sz="9600" lang="en-US">
                <a:solidFill>
                  <a:srgbClr val="FF6600"/>
                </a:solidFill>
              </a:rPr>
              <a:t>্</a:t>
            </a:r>
            <a:r>
              <a:rPr altLang="en-US" b="1" sz="9600" lang="en-US">
                <a:solidFill>
                  <a:srgbClr val="FF6600"/>
                </a:solidFill>
              </a:rPr>
              <a:t>য</a:t>
            </a:r>
            <a:r>
              <a:rPr altLang="en-US" b="1" sz="9600" lang="en-US">
                <a:solidFill>
                  <a:srgbClr val="FF6600"/>
                </a:solidFill>
              </a:rPr>
              <a:t>ব</a:t>
            </a:r>
            <a:r>
              <a:rPr altLang="en-US" b="1" sz="9600" lang="en-US">
                <a:solidFill>
                  <a:srgbClr val="FF6600"/>
                </a:solidFill>
              </a:rPr>
              <a:t>া</a:t>
            </a:r>
            <a:r>
              <a:rPr altLang="en-US" b="1" sz="9600" lang="en-US">
                <a:solidFill>
                  <a:srgbClr val="FF6600"/>
                </a:solidFill>
              </a:rPr>
              <a:t>দ</a:t>
            </a:r>
            <a:endParaRPr b="1" sz="9600" lang="en-US">
              <a:solidFill>
                <a:srgbClr val="FF6600"/>
              </a:solidFill>
            </a:endParaRPr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9140" y="2503030"/>
            <a:ext cx="8225718" cy="435497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/>
        </p:nvSpPr>
        <p:spPr>
          <a:xfrm>
            <a:off x="906488" y="0"/>
            <a:ext cx="7331025" cy="1382047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8000" lang="en-US">
                <a:solidFill>
                  <a:srgbClr val="FF0000"/>
                </a:solidFill>
              </a:rPr>
              <a:t>শ</a:t>
            </a:r>
            <a:r>
              <a:rPr altLang="en-US" b="1" sz="8000" lang="en-US">
                <a:solidFill>
                  <a:srgbClr val="FF0000"/>
                </a:solidFill>
              </a:rPr>
              <a:t>ি</a:t>
            </a:r>
            <a:r>
              <a:rPr altLang="en-US" b="1" sz="8000" lang="en-US">
                <a:solidFill>
                  <a:srgbClr val="FF0000"/>
                </a:solidFill>
              </a:rPr>
              <a:t>ক</a:t>
            </a:r>
            <a:r>
              <a:rPr altLang="en-US" b="1" sz="8000" lang="en-US">
                <a:solidFill>
                  <a:srgbClr val="FF0000"/>
                </a:solidFill>
              </a:rPr>
              <a:t>্</a:t>
            </a:r>
            <a:r>
              <a:rPr altLang="en-US" b="1" sz="8000" lang="en-US">
                <a:solidFill>
                  <a:srgbClr val="FF0000"/>
                </a:solidFill>
              </a:rPr>
              <a:t>ষ</a:t>
            </a:r>
            <a:r>
              <a:rPr altLang="en-US" b="1" sz="8000" lang="en-US">
                <a:solidFill>
                  <a:srgbClr val="FF0000"/>
                </a:solidFill>
              </a:rPr>
              <a:t>ক</a:t>
            </a:r>
            <a:r>
              <a:rPr altLang="en-US" b="1" sz="8000" lang="en-US">
                <a:solidFill>
                  <a:srgbClr val="FF0000"/>
                </a:solidFill>
              </a:rPr>
              <a:t> </a:t>
            </a:r>
            <a:r>
              <a:rPr altLang="en-US" b="1" sz="8000" lang="en-US">
                <a:solidFill>
                  <a:srgbClr val="FF0000"/>
                </a:solidFill>
              </a:rPr>
              <a:t>প</a:t>
            </a:r>
            <a:r>
              <a:rPr altLang="en-US" b="1" sz="8000" lang="en-US">
                <a:solidFill>
                  <a:srgbClr val="FF0000"/>
                </a:solidFill>
              </a:rPr>
              <a:t>র</a:t>
            </a:r>
            <a:r>
              <a:rPr altLang="en-US" b="1" sz="8000" lang="en-US">
                <a:solidFill>
                  <a:srgbClr val="FF0000"/>
                </a:solidFill>
              </a:rPr>
              <a:t>ি</a:t>
            </a:r>
            <a:r>
              <a:rPr altLang="en-US" b="1" sz="8000" lang="en-US">
                <a:solidFill>
                  <a:srgbClr val="FF0000"/>
                </a:solidFill>
              </a:rPr>
              <a:t>চ</a:t>
            </a:r>
            <a:r>
              <a:rPr altLang="en-US" b="1" sz="8000" lang="en-US">
                <a:solidFill>
                  <a:srgbClr val="FF0000"/>
                </a:solidFill>
              </a:rPr>
              <a:t>ি</a:t>
            </a:r>
            <a:r>
              <a:rPr altLang="en-US" b="1" sz="8000" lang="en-US">
                <a:solidFill>
                  <a:srgbClr val="FF0000"/>
                </a:solidFill>
              </a:rPr>
              <a:t>ত</a:t>
            </a:r>
            <a:r>
              <a:rPr altLang="en-US" b="1" sz="8000" lang="en-US">
                <a:solidFill>
                  <a:srgbClr val="FF0000"/>
                </a:solidFill>
              </a:rPr>
              <a:t>ি</a:t>
            </a:r>
            <a:r>
              <a:rPr altLang="en-US" b="1" sz="8000" lang="en-US">
                <a:solidFill>
                  <a:srgbClr val="FF0000"/>
                </a:solidFill>
              </a:rPr>
              <a:t>ঃ</a:t>
            </a:r>
            <a:endParaRPr b="1" sz="8000" lang="en-US">
              <a:solidFill>
                <a:srgbClr val="FF0000"/>
              </a:solidFill>
            </a:endParaRPr>
          </a:p>
        </p:txBody>
      </p:sp>
      <p:sp>
        <p:nvSpPr>
          <p:cNvPr id="1048594" name=""/>
          <p:cNvSpPr/>
          <p:nvPr/>
        </p:nvSpPr>
        <p:spPr>
          <a:xfrm>
            <a:off x="609489" y="1676412"/>
            <a:ext cx="3970258" cy="4137212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300" lang="en-US">
                <a:solidFill>
                  <a:srgbClr val="FF0000"/>
                </a:solidFill>
              </a:rPr>
              <a:t>মোহাম্মাদ আবু সাই</a:t>
            </a:r>
            <a:r>
              <a:rPr altLang="en-US" b="1" sz="2300" lang="en-US">
                <a:solidFill>
                  <a:srgbClr val="FF0000"/>
                </a:solidFill>
              </a:rPr>
              <a:t>দ</a:t>
            </a:r>
            <a:endParaRPr b="1" sz="2300" lang="en-US">
              <a:solidFill>
                <a:srgbClr val="FF0000"/>
              </a:solidFill>
            </a:endParaRPr>
          </a:p>
          <a:p>
            <a:pPr algn="ctr"/>
            <a:r>
              <a:rPr b="1" sz="2300" lang="en-US">
                <a:solidFill>
                  <a:srgbClr val="FF0000"/>
                </a:solidFill>
              </a:rPr>
              <a:t>সহকারী শিক্ষক</a:t>
            </a:r>
            <a:endParaRPr b="1" sz="2300" lang="en-US">
              <a:solidFill>
                <a:srgbClr val="FF0000"/>
              </a:solidFill>
            </a:endParaRPr>
          </a:p>
          <a:p>
            <a:pPr algn="ctr"/>
            <a:r>
              <a:rPr b="1" sz="2300" lang="en-US">
                <a:solidFill>
                  <a:srgbClr val="FF0000"/>
                </a:solidFill>
              </a:rPr>
              <a:t>দেবোত্তর দাখিল মাদরাসা</a:t>
            </a:r>
            <a:endParaRPr b="1" sz="2300" lang="en-US">
              <a:solidFill>
                <a:srgbClr val="FF0000"/>
              </a:solidFill>
            </a:endParaRPr>
          </a:p>
          <a:p>
            <a:pPr algn="ctr"/>
            <a:r>
              <a:rPr b="1" sz="2300" lang="en-US">
                <a:solidFill>
                  <a:srgbClr val="FF0000"/>
                </a:solidFill>
              </a:rPr>
              <a:t>আটঘরিয়া,পাবনা</a:t>
            </a:r>
            <a:endParaRPr b="1" sz="2300" lang="en-US">
              <a:solidFill>
                <a:srgbClr val="FF0000"/>
              </a:solidFill>
            </a:endParaRPr>
          </a:p>
          <a:p>
            <a:pPr algn="ctr"/>
            <a:r>
              <a:rPr b="1" sz="2300" lang="en-US">
                <a:solidFill>
                  <a:srgbClr val="FF0000"/>
                </a:solidFill>
              </a:rPr>
              <a:t>মোবাইল: ০১৭১৭২৮৯৫৫০</a:t>
            </a:r>
            <a:endParaRPr b="1" sz="2300" lang="en-US">
              <a:solidFill>
                <a:srgbClr val="FF0000"/>
              </a:solidFill>
            </a:endParaRPr>
          </a:p>
          <a:p>
            <a:pPr algn="ctr"/>
            <a:r>
              <a:rPr altLang="en-US" b="1" sz="2300" lang="en-US">
                <a:solidFill>
                  <a:srgbClr val="FF0000"/>
                </a:solidFill>
              </a:rPr>
              <a:t>ই</a:t>
            </a:r>
            <a:r>
              <a:rPr altLang="en-US" b="1" sz="2300" lang="en-US">
                <a:solidFill>
                  <a:srgbClr val="FF0000"/>
                </a:solidFill>
              </a:rPr>
              <a:t>ম</a:t>
            </a:r>
            <a:r>
              <a:rPr altLang="en-US" b="1" sz="2300" lang="en-US">
                <a:solidFill>
                  <a:srgbClr val="FF0000"/>
                </a:solidFill>
              </a:rPr>
              <a:t>ে</a:t>
            </a:r>
            <a:r>
              <a:rPr altLang="en-US" b="1" sz="2300" lang="en-US">
                <a:solidFill>
                  <a:srgbClr val="FF0000"/>
                </a:solidFill>
              </a:rPr>
              <a:t>ই</a:t>
            </a:r>
            <a:r>
              <a:rPr altLang="en-US" b="1" sz="2300" lang="en-US">
                <a:solidFill>
                  <a:srgbClr val="FF0000"/>
                </a:solidFill>
              </a:rPr>
              <a:t>ল</a:t>
            </a:r>
            <a:r>
              <a:rPr altLang="en-US" b="1" sz="2300" lang="en-US">
                <a:solidFill>
                  <a:srgbClr val="FF0000"/>
                </a:solidFill>
              </a:rPr>
              <a:t>ঃ</a:t>
            </a:r>
            <a:r>
              <a:rPr altLang="en-US" b="1" sz="2300" lang="en-US">
                <a:solidFill>
                  <a:srgbClr val="FF0000"/>
                </a:solidFill>
              </a:rPr>
              <a:t> </a:t>
            </a:r>
            <a:r>
              <a:rPr altLang="en-US" b="1" sz="2300" lang="en-US">
                <a:solidFill>
                  <a:srgbClr val="FF0000"/>
                </a:solidFill>
              </a:rPr>
              <a:t>m</a:t>
            </a:r>
            <a:r>
              <a:rPr altLang="en-US" b="1" sz="2300" lang="en-US">
                <a:solidFill>
                  <a:srgbClr val="FF0000"/>
                </a:solidFill>
              </a:rPr>
              <a:t>a</a:t>
            </a:r>
            <a:r>
              <a:rPr altLang="en-US" b="1" sz="2300" lang="en-US">
                <a:solidFill>
                  <a:srgbClr val="FF0000"/>
                </a:solidFill>
              </a:rPr>
              <a:t>s</a:t>
            </a:r>
            <a:r>
              <a:rPr altLang="en-US" b="1" sz="2300" lang="en-US">
                <a:solidFill>
                  <a:srgbClr val="FF0000"/>
                </a:solidFill>
              </a:rPr>
              <a:t>a</a:t>
            </a:r>
            <a:r>
              <a:rPr altLang="en-US" b="1" sz="2300" lang="en-US">
                <a:solidFill>
                  <a:srgbClr val="FF0000"/>
                </a:solidFill>
              </a:rPr>
              <a:t>y</a:t>
            </a:r>
            <a:r>
              <a:rPr altLang="en-US" b="1" sz="2300" lang="en-US">
                <a:solidFill>
                  <a:srgbClr val="FF0000"/>
                </a:solidFill>
              </a:rPr>
              <a:t>e</a:t>
            </a:r>
            <a:r>
              <a:rPr altLang="en-US" b="1" sz="2300" lang="en-US">
                <a:solidFill>
                  <a:srgbClr val="FF0000"/>
                </a:solidFill>
              </a:rPr>
              <a:t>e</a:t>
            </a:r>
            <a:r>
              <a:rPr altLang="en-US" b="1" sz="2300" lang="en-US">
                <a:solidFill>
                  <a:srgbClr val="FF0000"/>
                </a:solidFill>
              </a:rPr>
              <a:t>d</a:t>
            </a:r>
            <a:r>
              <a:rPr altLang="en-US" b="1" sz="2300" lang="en-US">
                <a:solidFill>
                  <a:srgbClr val="FF0000"/>
                </a:solidFill>
              </a:rPr>
              <a:t>t</a:t>
            </a:r>
            <a:r>
              <a:rPr altLang="en-US" b="1" sz="2300" lang="en-US">
                <a:solidFill>
                  <a:srgbClr val="FF0000"/>
                </a:solidFill>
              </a:rPr>
              <a:t>o</a:t>
            </a:r>
            <a:r>
              <a:rPr altLang="en-US" b="1" sz="2300" lang="en-US">
                <a:solidFill>
                  <a:srgbClr val="FF0000"/>
                </a:solidFill>
              </a:rPr>
              <a:t>n</a:t>
            </a:r>
            <a:r>
              <a:rPr altLang="en-US" b="1" sz="2300" lang="en-US">
                <a:solidFill>
                  <a:srgbClr val="FF0000"/>
                </a:solidFill>
              </a:rPr>
              <a:t>m</a:t>
            </a:r>
            <a:r>
              <a:rPr altLang="en-US" b="1" sz="2300" lang="en-US">
                <a:solidFill>
                  <a:srgbClr val="FF0000"/>
                </a:solidFill>
              </a:rPr>
              <a:t>o</a:t>
            </a:r>
            <a:r>
              <a:rPr altLang="en-US" b="1" sz="2300" lang="en-US">
                <a:solidFill>
                  <a:srgbClr val="FF0000"/>
                </a:solidFill>
              </a:rPr>
              <a:t>y</a:t>
            </a:r>
            <a:r>
              <a:rPr altLang="en-US" b="1" sz="2300" lang="en-US">
                <a:solidFill>
                  <a:srgbClr val="FF0000"/>
                </a:solidFill>
              </a:rPr>
              <a:t>@</a:t>
            </a:r>
            <a:r>
              <a:rPr altLang="en-US" b="1" sz="2300" lang="en-US">
                <a:solidFill>
                  <a:srgbClr val="FF0000"/>
                </a:solidFill>
              </a:rPr>
              <a:t>g</a:t>
            </a:r>
            <a:r>
              <a:rPr altLang="en-US" b="1" sz="2300" lang="en-US">
                <a:solidFill>
                  <a:srgbClr val="FF0000"/>
                </a:solidFill>
              </a:rPr>
              <a:t>m</a:t>
            </a:r>
            <a:r>
              <a:rPr altLang="en-US" b="1" sz="2300" lang="en-US">
                <a:solidFill>
                  <a:srgbClr val="FF0000"/>
                </a:solidFill>
              </a:rPr>
              <a:t>a</a:t>
            </a:r>
            <a:r>
              <a:rPr altLang="en-US" b="1" sz="2300" lang="en-US">
                <a:solidFill>
                  <a:srgbClr val="FF0000"/>
                </a:solidFill>
              </a:rPr>
              <a:t>i</a:t>
            </a:r>
            <a:r>
              <a:rPr altLang="en-US" b="1" sz="2300" lang="en-US">
                <a:solidFill>
                  <a:srgbClr val="FF0000"/>
                </a:solidFill>
              </a:rPr>
              <a:t>l</a:t>
            </a:r>
            <a:r>
              <a:rPr altLang="en-US" b="1" sz="2300" lang="en-US">
                <a:solidFill>
                  <a:srgbClr val="FF0000"/>
                </a:solidFill>
              </a:rPr>
              <a:t>.</a:t>
            </a:r>
            <a:r>
              <a:rPr altLang="en-US" b="1" sz="2300" lang="en-US">
                <a:solidFill>
                  <a:srgbClr val="FF0000"/>
                </a:solidFill>
              </a:rPr>
              <a:t>c</a:t>
            </a:r>
            <a:r>
              <a:rPr altLang="en-US" b="1" sz="2300" lang="en-US">
                <a:solidFill>
                  <a:srgbClr val="FF0000"/>
                </a:solidFill>
              </a:rPr>
              <a:t>o</a:t>
            </a:r>
            <a:r>
              <a:rPr altLang="en-US" b="1" sz="2300" lang="en-US">
                <a:solidFill>
                  <a:srgbClr val="FF0000"/>
                </a:solidFill>
              </a:rPr>
              <a:t>m</a:t>
            </a:r>
            <a:endParaRPr b="1" sz="2300" lang="en-US">
              <a:solidFill>
                <a:srgbClr val="FF0000"/>
              </a:solidFill>
            </a:endParaRPr>
          </a:p>
        </p:txBody>
      </p:sp>
      <p:sp>
        <p:nvSpPr>
          <p:cNvPr id="1048595" name=""/>
          <p:cNvSpPr/>
          <p:nvPr/>
        </p:nvSpPr>
        <p:spPr>
          <a:xfrm>
            <a:off x="4835330" y="1632499"/>
            <a:ext cx="3985889" cy="4225040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139113" y="1850035"/>
            <a:ext cx="3378322" cy="3883885"/>
          </a:xfrm>
          <a:prstGeom prst="rect"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>
          <a:xfrm>
            <a:off x="457200" y="2526029"/>
            <a:ext cx="8229600" cy="1143000"/>
          </a:xfrm>
        </p:spPr>
        <p:txBody>
          <a:bodyPr>
            <a:noAutofit/>
          </a:bodyPr>
          <a:p>
            <a:r>
              <a:rPr b="1" dirty="0" sz="11500" lang="bn-BD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নবম শ্রেণী</a:t>
            </a:r>
            <a:endParaRPr b="1" dirty="0" sz="11500" lang="en-US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48586" name="TextBox 2"/>
          <p:cNvSpPr txBox="1"/>
          <p:nvPr/>
        </p:nvSpPr>
        <p:spPr>
          <a:xfrm>
            <a:off x="228436" y="3784761"/>
            <a:ext cx="8687128" cy="27965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altLang="bn-BD" dirty="0" sz="6000" lang="en-US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bn-BD" dirty="0" sz="6000" lang="en-US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6000" lang="bn-BD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altLang="bn-BD" dirty="0" sz="6000" lang="en-US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000" lang="en-US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sz="6000" lang="zh-CN"/>
          </a:p>
          <a:p>
            <a:pPr algn="ctr"/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altLang="zh-CN" dirty="0" sz="6000" lang="en-US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altLang="zh-CN" dirty="0" sz="6000" lang="en-US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altLang="en-US" dirty="0" sz="6000" lang="zh-CN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altLang="en-US" sz="6000" lang="zh-CN"/>
          </a:p>
          <a:p>
            <a:pPr algn="ctr"/>
            <a:r>
              <a:rPr dirty="0" sz="6000" lang="bn-BD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(কর্মধা</a:t>
            </a:r>
            <a:r>
              <a:rPr dirty="0" sz="6000" lang="bn-BD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6000" lang="bn-BD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dirty="0" sz="6000" lang="bn-BD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সমাস)</a:t>
            </a:r>
            <a:endParaRPr dirty="0" sz="6000" lang="en-US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"/>
          <p:cNvSpPr/>
          <p:nvPr/>
        </p:nvSpPr>
        <p:spPr>
          <a:xfrm>
            <a:off x="1786536" y="0"/>
            <a:ext cx="5570926" cy="2133600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6800" lang="en-US">
                <a:solidFill>
                  <a:srgbClr val="800000"/>
                </a:solidFill>
              </a:rPr>
              <a:t>প</a:t>
            </a:r>
            <a:r>
              <a:rPr altLang="en-US" b="1" sz="6800" lang="en-US">
                <a:solidFill>
                  <a:srgbClr val="800000"/>
                </a:solidFill>
              </a:rPr>
              <a:t>া</a:t>
            </a:r>
            <a:r>
              <a:rPr altLang="en-US" b="1" sz="6800" lang="en-US">
                <a:solidFill>
                  <a:srgbClr val="800000"/>
                </a:solidFill>
              </a:rPr>
              <a:t>ঠ</a:t>
            </a:r>
            <a:r>
              <a:rPr altLang="en-US" b="1" sz="6800" lang="en-US">
                <a:solidFill>
                  <a:srgbClr val="800000"/>
                </a:solidFill>
              </a:rPr>
              <a:t> </a:t>
            </a:r>
            <a:r>
              <a:rPr altLang="en-US" b="1" sz="6800" lang="en-US">
                <a:solidFill>
                  <a:srgbClr val="800000"/>
                </a:solidFill>
              </a:rPr>
              <a:t>প</a:t>
            </a:r>
            <a:r>
              <a:rPr altLang="en-US" b="1" sz="6800" lang="en-US">
                <a:solidFill>
                  <a:srgbClr val="800000"/>
                </a:solidFill>
              </a:rPr>
              <a:t>র</a:t>
            </a:r>
            <a:r>
              <a:rPr altLang="en-US" b="1" sz="6800" lang="en-US">
                <a:solidFill>
                  <a:srgbClr val="800000"/>
                </a:solidFill>
              </a:rPr>
              <a:t>ি</a:t>
            </a:r>
            <a:r>
              <a:rPr altLang="en-US" b="1" sz="6800" lang="en-US">
                <a:solidFill>
                  <a:srgbClr val="800000"/>
                </a:solidFill>
              </a:rPr>
              <a:t>চ</a:t>
            </a:r>
            <a:r>
              <a:rPr altLang="en-US" b="1" sz="6800" lang="en-US">
                <a:solidFill>
                  <a:srgbClr val="800000"/>
                </a:solidFill>
              </a:rPr>
              <a:t>ি</a:t>
            </a:r>
            <a:r>
              <a:rPr altLang="en-US" b="1" sz="6800" lang="en-US">
                <a:solidFill>
                  <a:srgbClr val="800000"/>
                </a:solidFill>
              </a:rPr>
              <a:t>ত</a:t>
            </a:r>
            <a:r>
              <a:rPr altLang="en-US" b="1" sz="6800" lang="en-US">
                <a:solidFill>
                  <a:srgbClr val="800000"/>
                </a:solidFill>
              </a:rPr>
              <a:t>ি</a:t>
            </a:r>
            <a:r>
              <a:rPr altLang="en-US" b="1" sz="6800" lang="en-US">
                <a:solidFill>
                  <a:srgbClr val="800000"/>
                </a:solidFill>
              </a:rPr>
              <a:t>ঃ</a:t>
            </a:r>
            <a:endParaRPr b="1" sz="68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 thruBlk="0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  <p:bldP spid="10485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2"/>
          <p:cNvSpPr txBox="1"/>
          <p:nvPr/>
        </p:nvSpPr>
        <p:spPr>
          <a:xfrm>
            <a:off x="838200" y="685800"/>
            <a:ext cx="70866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7200" lang="bn-BD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dirty="0" sz="7200" lang="en-US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4"/>
          <p:cNvSpPr txBox="1"/>
          <p:nvPr/>
        </p:nvSpPr>
        <p:spPr>
          <a:xfrm>
            <a:off x="152400" y="1828800"/>
            <a:ext cx="8839200" cy="5463540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Arial" pitchFamily="34" charset="0"/>
              <a:buChar char="•"/>
            </a:pPr>
            <a:r>
              <a:rPr b="1" dirty="0" sz="4000" lang="bn-BD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কর্মধারয় সমাসের সজ্ঞা গঠন করতে পারবে।</a:t>
            </a:r>
            <a:endParaRPr b="1" dirty="0" sz="4000" lang="bn-BD" smtClean="0">
              <a:solidFill>
                <a:srgbClr val="65FF65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b="1" dirty="0" sz="4000" lang="bn-BD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কর্মধারয় সমাসের শ্রেণীবিভাগ বর্ণনা করতে পারবে।</a:t>
            </a:r>
            <a:endParaRPr b="1" dirty="0" sz="4000" lang="bn-BD" smtClean="0">
              <a:solidFill>
                <a:srgbClr val="65FF65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b="1" dirty="0" sz="4000" lang="bn-BD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প্রত্যেক প্রকার কর্মধারয় সমাসের উদাহরণ দিতে পারবে।</a:t>
            </a:r>
            <a:endParaRPr b="1" dirty="0" sz="4000" lang="bn-BD" smtClean="0">
              <a:solidFill>
                <a:srgbClr val="65FF65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b="1" dirty="0" sz="4000" lang="bn-BD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বিভিন্ন কর্মধারয়-এর সজ্ঞা তৈরি করতে পারবে।</a:t>
            </a:r>
            <a:endParaRPr b="1" dirty="0" sz="4000" lang="bn-BD" smtClean="0">
              <a:solidFill>
                <a:srgbClr val="65FF65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b="1" dirty="0" sz="4000" lang="en-US">
              <a:solidFill>
                <a:srgbClr val="65FF6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1048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4"/>
          <p:cNvSpPr txBox="1"/>
          <p:nvPr/>
        </p:nvSpPr>
        <p:spPr>
          <a:xfrm>
            <a:off x="7086600" y="2057400"/>
            <a:ext cx="233679" cy="358141"/>
          </a:xfrm>
          <a:prstGeom prst="rect"/>
          <a:noFill/>
        </p:spPr>
        <p:txBody>
          <a:bodyPr rtlCol="0" wrap="none">
            <a:spAutoFit/>
          </a:bodyPr>
          <a:p>
            <a:endParaRPr dirty="0" lang="en-US"/>
          </a:p>
        </p:txBody>
      </p:sp>
      <p:pic>
        <p:nvPicPr>
          <p:cNvPr id="2097153" name="Picture 3" descr="C:\Documents and Settings\ADMIN\My Documents\My Pictures\paneer-biryan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" y="4267200"/>
            <a:ext cx="2668043" cy="2316165"/>
          </a:xfrm>
          <a:prstGeom prst="rect"/>
          <a:noFill/>
        </p:spPr>
      </p:pic>
      <p:pic>
        <p:nvPicPr>
          <p:cNvPr id="2097154" name="Content Placeholder 14" descr="untitled.bmp"/>
          <p:cNvPicPr>
            <a:picLocks noChangeAspect="1" noGrp="1"/>
          </p:cNvPicPr>
          <p:nvPr>
            <p:ph sz="half" idx="4294967295"/>
          </p:nvPr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895600" y="4267200"/>
            <a:ext cx="2895600" cy="2316223"/>
          </a:xfrm>
        </p:spPr>
      </p:pic>
      <p:pic>
        <p:nvPicPr>
          <p:cNvPr id="2097155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867400" y="4267200"/>
            <a:ext cx="3111042" cy="2349069"/>
          </a:xfrm>
          <a:prstGeom prst="rect"/>
          <a:noFill/>
        </p:spPr>
      </p:pic>
      <p:sp>
        <p:nvSpPr>
          <p:cNvPr id="1048597" name=""/>
          <p:cNvSpPr/>
          <p:nvPr/>
        </p:nvSpPr>
        <p:spPr>
          <a:xfrm>
            <a:off x="109142" y="11836"/>
            <a:ext cx="9034858" cy="3417164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r>
              <a:rPr dirty="0" sz="5400" lang="bn-BD" u="sng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পল </a:t>
            </a:r>
            <a:r>
              <a:rPr dirty="0" sz="5400" lang="bn-BD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মিশ্রিত </a:t>
            </a:r>
            <a:r>
              <a:rPr dirty="0" sz="5400" lang="bn-BD" u="sng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dirty="0" sz="5400" lang="bn-BD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=পলান্ন</a:t>
            </a:r>
          </a:p>
          <a:p>
            <a:r>
              <a:rPr dirty="0" sz="5400" lang="bn-BD" u="sng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dirty="0" sz="5400" lang="bn-BD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রক্ষার্থে </a:t>
            </a:r>
            <a:r>
              <a:rPr dirty="0" sz="5400" lang="bn-BD" u="sng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সৌধ</a:t>
            </a:r>
            <a:r>
              <a:rPr dirty="0" sz="5400" lang="bn-BD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=স্মৃতিসৌধ</a:t>
            </a:r>
          </a:p>
          <a:p>
            <a:r>
              <a:rPr dirty="0" sz="5400" lang="bn-BD" u="sng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অরুণের</a:t>
            </a:r>
            <a:r>
              <a:rPr dirty="0" sz="5400" lang="bn-BD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ন্যায় </a:t>
            </a:r>
            <a:r>
              <a:rPr dirty="0" sz="5400" lang="bn-BD" u="sng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রাঙা</a:t>
            </a:r>
            <a:r>
              <a:rPr dirty="0" sz="5400" lang="bn-BD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=অরুণরাঙা </a:t>
            </a:r>
            <a:endParaRPr dirty="0" sz="5400" lang="en-US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"/>
          <p:cNvSpPr txBox="1"/>
          <p:nvPr/>
        </p:nvSpPr>
        <p:spPr>
          <a:xfrm>
            <a:off x="570515" y="4188307"/>
            <a:ext cx="8001000" cy="18059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1500" lang="bn-BD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শ্রেণীবিভাগ</a:t>
            </a:r>
            <a:endParaRPr dirty="0" sz="4000" lang="en-US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"/>
          <p:cNvSpPr/>
          <p:nvPr/>
        </p:nvSpPr>
        <p:spPr>
          <a:xfrm>
            <a:off x="1007108" y="380999"/>
            <a:ext cx="7127816" cy="3564556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10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</a:t>
            </a:r>
            <a:r>
              <a:rPr b="1" dirty="0" sz="10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10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b="1" dirty="0" sz="10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10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altLang="bn-BD" b="1" dirty="0" sz="10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10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10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bn-BD" b="1" dirty="0" sz="10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0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TutChair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40229" y="1371600"/>
            <a:ext cx="3526972" cy="3798278"/>
          </a:xfrm>
          <a:prstGeom prst="rect"/>
        </p:spPr>
      </p:pic>
      <p:pic>
        <p:nvPicPr>
          <p:cNvPr id="2097158" name="Picture 2" descr="317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800600" y="1295400"/>
            <a:ext cx="3581400" cy="3925765"/>
          </a:xfrm>
          <a:prstGeom prst="rect"/>
        </p:spPr>
      </p:pic>
      <p:sp>
        <p:nvSpPr>
          <p:cNvPr id="1048601" name="TextBox 3"/>
          <p:cNvSpPr txBox="1"/>
          <p:nvPr/>
        </p:nvSpPr>
        <p:spPr>
          <a:xfrm>
            <a:off x="1638299" y="5333903"/>
            <a:ext cx="6324600" cy="7137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1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সিংহ </a:t>
            </a:r>
            <a:r>
              <a:rPr b="1" dirty="0" sz="41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b="1" dirty="0" sz="41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আসন=সিংহাসন</a:t>
            </a:r>
            <a:endParaRPr b="1" dirty="0" sz="41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TextBox 4"/>
          <p:cNvSpPr txBox="1"/>
          <p:nvPr/>
        </p:nvSpPr>
        <p:spPr>
          <a:xfrm>
            <a:off x="3047999" y="6047642"/>
            <a:ext cx="33528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en-US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</a:t>
            </a:r>
            <a:r>
              <a:rPr b="1" dirty="0" sz="3600" lang="bn-BD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মধ্য পদের লোপ</a:t>
            </a:r>
            <a:r>
              <a:rPr b="1" dirty="0" sz="3600" lang="en-US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)</a:t>
            </a:r>
            <a:endParaRPr b="1" dirty="0" sz="3600" lang="en-US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48603" name="TextBox 5"/>
          <p:cNvSpPr txBox="1"/>
          <p:nvPr/>
        </p:nvSpPr>
        <p:spPr>
          <a:xfrm>
            <a:off x="2503715" y="608621"/>
            <a:ext cx="3962400" cy="5740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b="1" dirty="0" sz="32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  <p:bldP spid="104860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 descr="3277183811_76b3b7638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24400" y="1524000"/>
            <a:ext cx="4165600" cy="3581400"/>
          </a:xfrm>
          <a:prstGeom prst="rect"/>
        </p:spPr>
      </p:pic>
      <p:pic>
        <p:nvPicPr>
          <p:cNvPr id="2097160" name="Picture 2" descr="snow-falling-forest_~074015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8600" y="1447800"/>
            <a:ext cx="3709358" cy="3886200"/>
          </a:xfrm>
          <a:prstGeom prst="rect"/>
        </p:spPr>
      </p:pic>
      <p:sp>
        <p:nvSpPr>
          <p:cNvPr id="1048604" name="TextBox 4"/>
          <p:cNvSpPr txBox="1"/>
          <p:nvPr/>
        </p:nvSpPr>
        <p:spPr>
          <a:xfrm>
            <a:off x="914400" y="5410200"/>
            <a:ext cx="7086600" cy="1018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dirty="0" lang="en-US"/>
          </a:p>
        </p:txBody>
      </p:sp>
      <p:sp>
        <p:nvSpPr>
          <p:cNvPr id="1048605" name="TextBox 5"/>
          <p:cNvSpPr txBox="1"/>
          <p:nvPr/>
        </p:nvSpPr>
        <p:spPr>
          <a:xfrm>
            <a:off x="2895600" y="6150114"/>
            <a:ext cx="27432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b="1" dirty="0" sz="4000" lang="en-US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TextBox 6"/>
          <p:cNvSpPr txBox="1"/>
          <p:nvPr/>
        </p:nvSpPr>
        <p:spPr>
          <a:xfrm>
            <a:off x="1981200" y="381000"/>
            <a:ext cx="51816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b="1" dirty="0" sz="40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2000" id="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/>
      <p:bldP spid="1048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Captive-Male-Lion-L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1905000"/>
            <a:ext cx="4457700" cy="2971800"/>
          </a:xfrm>
          <a:prstGeom prst="rect"/>
        </p:spPr>
      </p:pic>
      <p:sp>
        <p:nvSpPr>
          <p:cNvPr id="1048607" name="TextBox 2"/>
          <p:cNvSpPr txBox="1"/>
          <p:nvPr/>
        </p:nvSpPr>
        <p:spPr>
          <a:xfrm>
            <a:off x="1295399" y="4952998"/>
            <a:ext cx="6781800" cy="726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3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সিংহের ন্যায় পুরুষ=সিংহপুরুষ</a:t>
            </a:r>
            <a:endParaRPr b="1" dirty="0" sz="43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TextBox 3"/>
          <p:cNvSpPr txBox="1"/>
          <p:nvPr/>
        </p:nvSpPr>
        <p:spPr>
          <a:xfrm>
            <a:off x="2362200" y="6150114"/>
            <a:ext cx="46482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সাধারণ গুণ নেই</a:t>
            </a:r>
            <a:endParaRPr b="1" dirty="0" sz="4000" lang="en-US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TextBox 4"/>
          <p:cNvSpPr txBox="1"/>
          <p:nvPr/>
        </p:nvSpPr>
        <p:spPr>
          <a:xfrm>
            <a:off x="2743200" y="685800"/>
            <a:ext cx="45720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উপমিত কর্মধারয়</a:t>
            </a:r>
            <a:endParaRPr b="1" dirty="0" sz="40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2" name="Picture 2" descr="the-big-show.jpg The Big Show image by JUSTINBMJ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091794" y="1905000"/>
            <a:ext cx="3918855" cy="3047999"/>
          </a:xfrm>
          <a:prstGeom prst="rect"/>
          <a:noFill/>
        </p:spPr>
      </p:pic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/>
      <p:bldP spid="10486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PRAPTI</dc:creator>
  <cp:lastModifiedBy>PRAPTI</cp:lastModifiedBy>
  <dcterms:created xsi:type="dcterms:W3CDTF">2006-08-14T00:00:00Z</dcterms:created>
  <dcterms:modified xsi:type="dcterms:W3CDTF">2020-01-03T17:34:44Z</dcterms:modified>
</cp:coreProperties>
</file>