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7" r:id="rId4"/>
    <p:sldId id="295" r:id="rId5"/>
    <p:sldId id="296" r:id="rId6"/>
    <p:sldId id="274" r:id="rId7"/>
    <p:sldId id="275" r:id="rId8"/>
    <p:sldId id="268" r:id="rId9"/>
    <p:sldId id="299" r:id="rId10"/>
    <p:sldId id="288" r:id="rId11"/>
    <p:sldId id="289" r:id="rId12"/>
    <p:sldId id="290" r:id="rId13"/>
    <p:sldId id="297" r:id="rId14"/>
    <p:sldId id="300" r:id="rId15"/>
    <p:sldId id="291" r:id="rId16"/>
    <p:sldId id="293" r:id="rId17"/>
    <p:sldId id="294" r:id="rId18"/>
    <p:sldId id="302" r:id="rId19"/>
    <p:sldId id="282" r:id="rId20"/>
    <p:sldId id="283" r:id="rId21"/>
    <p:sldId id="301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0066"/>
    <a:srgbClr val="29F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2825A-B39E-4DA6-9331-B7E9B967DB0C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4ACA-9974-4803-9283-5AA1DA28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প্রয়োজনে</a:t>
            </a:r>
            <a:r>
              <a:rPr lang="bn-BD" baseline="0" dirty="0"/>
              <a:t> শিক্ষক সহযোগিতা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3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4ACA-9974-4803-9283-5AA1DA28B5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6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শিক্ষক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4ACA-9974-4803-9283-5AA1DA28B5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6385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3823705" imgH="2866486" progId="PowerPoint.Show.12">
                  <p:embed/>
                </p:oleObj>
              </mc:Choice>
              <mc:Fallback>
                <p:oleObj name="Presentation" r:id="rId3" imgW="3823705" imgH="286648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00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4800600"/>
            <a:ext cx="8839200" cy="1905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27720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270336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219204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4200" y="5866906"/>
            <a:ext cx="2362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200" y="4866089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sz="6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9500" y="5773202"/>
            <a:ext cx="87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53213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00561"/>
            <a:ext cx="88392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অ্যালকেন প্রস্তুতি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270336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1900" y="5321364"/>
            <a:ext cx="14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3235946"/>
            <a:ext cx="88392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3426954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" y="3452014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3867826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Agency FB" panose="020B05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5900" y="3467716"/>
            <a:ext cx="53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43100" y="3505200"/>
            <a:ext cx="64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49823" y="4061617"/>
            <a:ext cx="195077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50777" y="3503154"/>
            <a:ext cx="109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98928" y="3154420"/>
            <a:ext cx="1811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16406" y="3877270"/>
            <a:ext cx="87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60659" y="345201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393251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7236" y="5232737"/>
            <a:ext cx="49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03743" y="5298814"/>
            <a:ext cx="569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2400" y="1681726"/>
            <a:ext cx="8839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" y="192591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1500" y="1897794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85900" y="1913496"/>
            <a:ext cx="53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+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849823" y="2507397"/>
            <a:ext cx="195077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798928" y="1600200"/>
            <a:ext cx="1811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16406" y="2323050"/>
            <a:ext cx="87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96000" y="1925917"/>
            <a:ext cx="53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91200" y="237829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43100" y="1950980"/>
            <a:ext cx="64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50777" y="1956137"/>
            <a:ext cx="109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65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741 L 0.13716 -0.03264 C 0.16615 -0.04167 0.20903 -0.04653 0.25382 -0.04653 C 0.30521 -0.04653 0.34601 -0.04167 0.375 -0.03264 L 0.5125 0.00741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-270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635 0.04005 C 0.11684 0.04908 0.14705 0.05394 0.17847 0.05394 C 0.21458 0.05394 0.24323 0.04908 0.26371 0.04005 L 0.36041 -4.81481E-6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268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644 L 0.13108 -0.05648 C 0.15868 -0.06551 0.19983 -0.07037 0.24271 -0.07037 C 0.29167 -0.07037 0.33073 -0.06551 0.35834 -0.05648 L 0.48959 -0.01644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-270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74 L 0.19531 0.03264 C 0.23611 0.04167 0.29757 0.04653 0.36146 0.04653 C 0.43455 0.04653 0.49288 0.04167 0.53333 0.03264 L 0.72951 -0.0074 " pathEditMode="relative" rAng="0" ptsTypes="AAA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6" y="268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741 L 0.13716 -0.03264 C 0.16615 -0.04167 0.20903 -0.04653 0.25382 -0.04653 C 0.30521 -0.04653 0.34601 -0.04167 0.375 -0.03264 L 0.5125 0.00741 " pathEditMode="relative" rAng="0" ptsTypes="AAAAA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-270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71 L 0.09878 0.03634 C 0.11944 0.04537 0.15052 0.05023 0.18281 0.05023 C 0.21961 0.05023 0.24913 0.04537 0.26979 0.03634 L 0.36875 -0.00371 " pathEditMode="relative" rAng="0" ptsTypes="AAAAA"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268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1643 L 0.13108 -0.05648 C 0.15868 -0.06551 0.19983 -0.07037 0.24271 -0.07037 C 0.29167 -0.07037 0.33073 -0.06551 0.35834 -0.05648 L 0.48959 -0.01643 " pathEditMode="relative" rAng="0" ptsTypes="AAAAA">
                                      <p:cBhvr>
                                        <p:cTn id="1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-270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74 L 0.19531 0.03264 C 0.23611 0.04167 0.29757 0.04653 0.36146 0.04653 C 0.43455 0.04653 0.49288 0.04167 0.53333 0.03264 L 0.72951 -0.0074 " pathEditMode="relative" rAng="0" ptsTypes="AAAAA">
                                      <p:cBhvr>
                                        <p:cTn id="1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6" y="268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5" grpId="0"/>
      <p:bldP spid="17" grpId="0"/>
      <p:bldP spid="19" grpId="0"/>
      <p:bldP spid="2" grpId="0" animBg="1"/>
      <p:bldP spid="6" grpId="0"/>
      <p:bldP spid="7" grpId="0"/>
      <p:bldP spid="12" grpId="0" animBg="1"/>
      <p:bldP spid="14" grpId="0"/>
      <p:bldP spid="14" grpId="1"/>
      <p:bldP spid="16" grpId="0"/>
      <p:bldP spid="16" grpId="1"/>
      <p:bldP spid="21" grpId="0"/>
      <p:bldP spid="21" grpId="1"/>
      <p:bldP spid="22" grpId="0"/>
      <p:bldP spid="22" grpId="1"/>
      <p:bldP spid="23" grpId="0"/>
      <p:bldP spid="23" grpId="1"/>
      <p:bldP spid="29" grpId="0"/>
      <p:bldP spid="29" grpId="1"/>
      <p:bldP spid="30" grpId="0"/>
      <p:bldP spid="32" grpId="0"/>
      <p:bldP spid="33" grpId="0"/>
      <p:bldP spid="34" grpId="0"/>
      <p:bldP spid="35" grpId="0"/>
      <p:bldP spid="36" grpId="0"/>
      <p:bldP spid="46" grpId="0" animBg="1"/>
      <p:bldP spid="47" grpId="0"/>
      <p:bldP spid="47" grpId="1"/>
      <p:bldP spid="48" grpId="0"/>
      <p:bldP spid="48" grpId="1"/>
      <p:bldP spid="49" grpId="0"/>
      <p:bldP spid="49" grpId="1"/>
      <p:bldP spid="51" grpId="0"/>
      <p:bldP spid="52" grpId="0"/>
      <p:bldP spid="53" grpId="0"/>
      <p:bldP spid="54" grpId="0"/>
      <p:bldP spid="55" grpId="0"/>
      <p:bldP spid="55" grpId="1"/>
      <p:bldP spid="56" grpId="0"/>
      <p:bldP spid="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09800"/>
            <a:ext cx="8991600" cy="220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06868"/>
            <a:ext cx="830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810280"/>
            <a:ext cx="483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994" y="2819378"/>
            <a:ext cx="490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811959"/>
            <a:ext cx="540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833027"/>
            <a:ext cx="879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2836439"/>
            <a:ext cx="471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2479" y="2819400"/>
            <a:ext cx="852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2819400"/>
            <a:ext cx="581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9600" y="3276600"/>
            <a:ext cx="106680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200" y="2819400"/>
            <a:ext cx="561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2743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30874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96669" y="311021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4495800"/>
            <a:ext cx="8991600" cy="2209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169068"/>
            <a:ext cx="1607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bn-BD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1645" y="5172480"/>
            <a:ext cx="483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1114" y="5181578"/>
            <a:ext cx="46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7861" y="5174159"/>
            <a:ext cx="49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5195227"/>
            <a:ext cx="79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28417" y="5181600"/>
            <a:ext cx="471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88939" y="5181600"/>
            <a:ext cx="79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3817" y="5181600"/>
            <a:ext cx="47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95799" y="5638800"/>
            <a:ext cx="106680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7600" y="5181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51054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6200" y="544966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96669" y="547241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" y="76200"/>
            <a:ext cx="8991599" cy="20621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এসিড বা ফ্যাটি এসিডের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লবণকে সোডালাইম সহযোগে উত্তপ্ত করলে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পাওয়া যায়।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0975" y="3204098"/>
            <a:ext cx="36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0600" y="5584566"/>
            <a:ext cx="36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7937" y="2691825"/>
            <a:ext cx="1018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15133" y="4999791"/>
            <a:ext cx="1018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86286" y="5237722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91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5972 -0.04005 C 0.19323 -0.04908 0.24341 -0.05394 0.29549 -0.05394 C 0.35521 -0.05394 0.40278 -0.04908 0.43629 -0.04005 L 0.59636 2.22222E-6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-27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46 0.04005 C 0.07448 0.04907 0.09375 0.05393 0.11372 0.05393 C 0.13681 0.05393 0.15504 0.04907 0.16806 0.04005 L 0.22969 3.7037E-7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416 L 0.1467 -0.04421 C 0.17725 -0.05324 0.22257 -0.0581 0.26996 -0.0581 C 0.3243 -0.0581 0.36736 -0.05324 0.39809 -0.04421 L 0.54357 -0.00416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270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208 L 0.11632 -0.04213 C 0.14028 -0.05116 0.17622 -0.05602 0.21355 -0.05602 C 0.25625 -0.05602 0.29028 -0.05116 0.31424 -0.04213 L 0.42882 -0.00208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-27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20417 -0.04005 C 0.24705 -0.04907 0.31111 -0.05394 0.37778 -0.05394 C 0.45399 -0.05394 0.51493 -0.04907 0.55781 -0.04005 L 0.76215 3.7037E-7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08" y="-27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20868 0.04005 C 0.25261 0.04907 0.31806 0.05394 0.38629 0.05394 C 0.46424 0.05394 0.52639 0.04907 0.57014 0.04005 L 0.779 -7.40741E-7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1" y="268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1974 0.04005 C 0.23889 0.04908 0.30087 0.05394 0.36528 0.05394 C 0.43907 0.05394 0.49792 0.04908 0.53941 0.04005 L 0.73716 -2.22222E-6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8" y="268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3403 0.04005 C 0.16216 0.04907 0.20417 0.05393 0.24792 0.05393 C 0.29792 0.05393 0.33785 0.04907 0.36597 0.04005 L 0.5 3.7037E-7 " pathEditMode="relative" rAng="0" ptsTypes="AAA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15972 -0.04004 C 0.19323 -0.04907 0.2434 -0.05393 0.29548 -0.05393 C 0.35521 -0.05393 0.40278 -0.04907 0.43628 -0.04004 L 0.59635 -1.48148E-6 " pathEditMode="relative" rAng="0" ptsTypes="AAAAA">
                                      <p:cBhvr>
                                        <p:cTn id="1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-270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4.07407E-6 L 0.06493 0.04004 C 0.08038 0.04907 0.10312 0.05393 0.12673 0.05393 C 0.15399 0.05393 0.17552 0.04907 0.19097 0.04004 L 0.26389 4.07407E-6 " pathEditMode="relative" rAng="0" ptsTypes="AAAAA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0417 L 0.15122 -0.04422 C 0.18177 -0.05324 0.22708 -0.0581 0.27448 -0.0581 C 0.32882 -0.0581 0.37187 -0.05324 0.4026 -0.04422 L 0.54809 -0.00417 " pathEditMode="relative" rAng="0" ptsTypes="AAAAA"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2708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4.07407E-6 L 0.12622 -0.04005 C 0.15052 -0.04908 0.18716 -0.05394 0.225 -0.05394 C 0.26841 -0.05394 0.30278 -0.04908 0.32726 -0.04005 L 0.44358 4.07407E-6 " pathEditMode="relative" rAng="0" ptsTypes="AAAAA">
                                      <p:cBhvr>
                                        <p:cTn id="1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2708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19861 -0.04005 C 0.24045 -0.04908 0.30278 -0.05394 0.36771 -0.05394 C 0.44184 -0.05394 0.50121 -0.04908 0.54306 -0.04005 L 0.74201 4.07407E-6 " pathEditMode="relative" rAng="0" ptsTypes="AAAAA">
                                      <p:cBhvr>
                                        <p:cTn id="1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1" y="-2708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9879 0.04004 C 0.2408 0.04907 0.3033 0.05393 0.36823 0.05393 C 0.44271 0.05393 0.50191 0.04907 0.54375 0.04004 L 0.74306 2.96296E-6 " pathEditMode="relative" rAng="0" ptsTypes="AAAAA">
                                      <p:cBhvr>
                                        <p:cTn id="1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3" y="2685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18785 0.04004 C 0.22743 0.04907 0.28646 0.05393 0.34775 0.05393 C 0.41823 0.05393 0.47414 0.04907 0.51372 0.04004 L 0.70226 1.48148E-6 " pathEditMode="relative" rAng="0" ptsTypes="AAAAA">
                                      <p:cBhvr>
                                        <p:cTn id="1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268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13403 0.04004 C 0.16215 0.04907 0.20417 0.05393 0.24792 0.05393 C 0.29792 0.05393 0.33785 0.04907 0.36597 0.04004 L 0.5 4.07407E-6 " pathEditMode="relative" rAng="0" ptsTypes="AAAAA">
                                      <p:cBhvr>
                                        <p:cTn id="1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685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4" grpId="0"/>
      <p:bldP spid="10" grpId="0"/>
      <p:bldP spid="15" grpId="0"/>
      <p:bldP spid="16" grpId="0" animBg="1"/>
      <p:bldP spid="17" grpId="0"/>
      <p:bldP spid="17" grpId="1"/>
      <p:bldP spid="17" grpId="2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4" grpId="2"/>
      <p:bldP spid="26" grpId="0"/>
      <p:bldP spid="26" grpId="1"/>
      <p:bldP spid="27" grpId="0"/>
      <p:bldP spid="28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9603"/>
            <a:ext cx="88392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অ্যালকেনের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ভৌত ধর্ম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839200" cy="187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১-৪ কার্বন বিশিষ্ট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অ্যালকেন </a:t>
            </a: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গ্যাসীয়।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এদের স্ফূটনাংক</a:t>
            </a:r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স্বাভাবিক কক্ষ তাপমাত্রার। যেমন-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3600" dirty="0">
                <a:solidFill>
                  <a:srgbClr val="0000FF"/>
                </a:solidFill>
              </a:rPr>
              <a:t> 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স্ফূটনাংক</a:t>
            </a:r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(-182.5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0"/>
            <a:ext cx="8839200" cy="2185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৫-১৫ কার্বন বিশিষ্ট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অ্যালকেন </a:t>
            </a:r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তরল।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 স্ফূটনাংক</a:t>
            </a: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স্বাভাবিক কক্ষ তাপমাত্রার উপরে</a:t>
            </a: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যেমন-</a:t>
            </a:r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bn-BD" sz="4400" dirty="0">
                <a:solidFill>
                  <a:srgbClr val="0000FF"/>
                </a:solidFill>
              </a:rPr>
              <a:t> </a:t>
            </a:r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স্ফূটনাংক</a:t>
            </a:r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4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BD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334000"/>
            <a:ext cx="88392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১৬ বা তার বেশি কার্বন বিশিষ্ট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অ্যালকেনসমূহ সাধারণত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হয়।</a:t>
            </a:r>
            <a:endParaRPr lang="bn-BD" sz="9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91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 আনবিক সংকেত এবং আধুনিক নাম নিম্নে দেওয়া হলঃ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72693"/>
              </p:ext>
            </p:extLst>
          </p:nvPr>
        </p:nvGraphicFramePr>
        <p:xfrm>
          <a:off x="76200" y="1524000"/>
          <a:ext cx="8991599" cy="525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5928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যৌগের</a:t>
                      </a:r>
                      <a:r>
                        <a:rPr lang="bn-BD" sz="32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কার্বন সংখ্যা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অ্যালকেনের      নাম</a:t>
                      </a:r>
                      <a:endParaRPr lang="en-US" sz="3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সংকেত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গলনাংক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স্ফুটনাংক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ভৌত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অবস্থা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মিথেন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-182.5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-161.6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গ্যাসীয়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99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ইথেন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-183.3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-88.6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গ্যাসীয়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বিউটেন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-138.3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গ্যাসীয়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6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পেন্টেন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-129.8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তরল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6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হেক্সাডেকেন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কঠিন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600" y="3087469"/>
            <a:ext cx="122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3697069"/>
            <a:ext cx="151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4382869"/>
            <a:ext cx="174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2979" y="5297269"/>
            <a:ext cx="162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1" y="6059269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888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533400" y="484956"/>
            <a:ext cx="2982035" cy="602673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দলীয় কাজ: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484956"/>
            <a:ext cx="3234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১২ মিনিট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359" y="76200"/>
            <a:ext cx="8946107" cy="6705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318808"/>
            <a:ext cx="7315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যৌগগুলোর প্রস্তুতপ্রণলী ব্যাখ্যা কর এবং এদের গলনাংক ও স্ফুটনাংকের ভিন্নতার সাম্ভাব্য কারণ লিখ।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অ্যালকেনের</a:t>
            </a:r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ধর্ম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860772"/>
            <a:ext cx="88392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অ্যালকেনসমূহ কার্বন-কার্বন ও কার্বন-হাইডোজেন শক্তিশালী একক সমযোজী আবদ্ধ থাকে। তাই এই যৌগসমূহ সাধারণত রাসয়নিক বিক্রিয়ায় উঅংশ গ্রহণ করে না। এজন্য এদেরকে প্যারাফিন বলে। প্যারাফিন অর্থ আসক্তিহীন।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029200"/>
            <a:ext cx="8839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অ্যালকেনসমূহ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দহন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,হ্যালোজেন প্রতিস্থাপন ও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তাপীয় বিয়োজন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বিক্রিয়া অংশ গ্রহণ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28800"/>
            <a:ext cx="8839200" cy="16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749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1604"/>
            <a:ext cx="88392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দহন বিক্রিয়াঃ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438400"/>
            <a:ext cx="40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383826" y="22639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771081" y="2403143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27379" y="2274957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225814"/>
            <a:ext cx="361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90181" y="2617857"/>
            <a:ext cx="1162619" cy="110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6700" y="2416314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67300" y="24384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2209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22639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22098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3144" y="227495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537" y="4180526"/>
            <a:ext cx="8839200" cy="16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8337" y="4626683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839337" y="4790126"/>
            <a:ext cx="40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772218" y="4754869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128516" y="462668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937" y="4577540"/>
            <a:ext cx="361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91318" y="4969583"/>
            <a:ext cx="1162619" cy="110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68437" y="4790126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20737" y="4561526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2737" y="461564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5868537" y="4561526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4281" y="4626683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46482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73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9444 -0.04004 C 0.11424 -0.04907 0.14392 -0.05393 0.17483 -0.05393 C 0.21007 -0.05393 0.23837 -0.04907 0.25816 -0.04004 L 0.35278 -3.33333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-270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2604 -0.04004 C 0.1526 -0.04907 0.19218 -0.05393 0.23333 -0.05393 C 0.28038 -0.05393 0.31805 -0.04907 0.34461 -0.04004 L 0.47083 -3.33333E-6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27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11597 0.04005 C 0.1401 0.04908 0.17656 0.05394 0.21458 0.05394 C 0.25799 0.05394 0.29271 0.04908 0.31684 0.04005 L 0.43333 -2.96296E-6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6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9427 -0.04005 C 0.11424 -0.04908 0.14393 -0.05394 0.17483 -0.05394 C 0.2099 -0.05394 0.23837 -0.04908 0.25816 -0.04005 L 0.35278 2.59259E-6 " pathEditMode="relative" rAng="0" ptsTypes="AAA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-270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556 L 0.06684 0.03449 C 0.0809 0.04352 0.10191 0.04838 0.12378 0.04838 C 0.14878 0.04838 0.16875 0.04352 0.18281 0.03449 L 0.24983 -0.00556 " pathEditMode="relative" rAng="0" ptsTypes="AAAAA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12604 -0.04005 C 0.1526 -0.04908 0.19219 -0.05394 0.23333 -0.05394 C 0.28038 -0.05394 0.31806 -0.04908 0.34462 -0.04005 L 0.47083 2.59259E-6 " pathEditMode="relative" rAng="0" ptsTypes="AAA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270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11598 0.04004 C 0.14011 0.04907 0.17657 0.05393 0.21459 0.05393 C 0.25799 0.05393 0.29271 0.04907 0.31684 0.04004 L 0.43334 2.96296E-6 " pathEditMode="relative" rAng="0" ptsTypes="AAA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68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4" grpId="0"/>
      <p:bldP spid="15" grpId="0"/>
      <p:bldP spid="16" grpId="0"/>
      <p:bldP spid="17" grpId="0"/>
      <p:bldP spid="17" grpId="1"/>
      <p:bldP spid="18" grpId="0"/>
      <p:bldP spid="19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  <p:bldP spid="29" grpId="1"/>
      <p:bldP spid="30" grpId="0"/>
      <p:bldP spid="31" grpId="0"/>
      <p:bldP spid="32" grpId="0"/>
      <p:bldP spid="3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" y="2006129"/>
            <a:ext cx="8864221" cy="46994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7379" y="399871"/>
            <a:ext cx="889094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হ্যালোজেন প্রতিস্থাপন বিক্রিয়াঃ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8479" y="23351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09800" y="2286000"/>
            <a:ext cx="361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388341" y="2678043"/>
            <a:ext cx="1162619" cy="110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81600" y="24765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5981700" y="2346186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17159" y="2318028"/>
            <a:ext cx="75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</a:rPr>
              <a:t>Cl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2016741" y="2552700"/>
            <a:ext cx="40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00200" y="2340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0" y="2340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/>
          </a:p>
        </p:txBody>
      </p:sp>
      <p:sp>
        <p:nvSpPr>
          <p:cNvPr id="69" name="TextBox 68"/>
          <p:cNvSpPr txBox="1"/>
          <p:nvPr/>
        </p:nvSpPr>
        <p:spPr>
          <a:xfrm>
            <a:off x="2520002" y="2340114"/>
            <a:ext cx="75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</a:rPr>
              <a:t>Cl</a:t>
            </a:r>
            <a:endParaRPr lang="en-US" sz="4000" dirty="0"/>
          </a:p>
        </p:txBody>
      </p:sp>
      <p:sp>
        <p:nvSpPr>
          <p:cNvPr id="71" name="TextBox 70"/>
          <p:cNvSpPr txBox="1"/>
          <p:nvPr/>
        </p:nvSpPr>
        <p:spPr>
          <a:xfrm>
            <a:off x="3007341" y="2498586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72" name="TextBox 71"/>
          <p:cNvSpPr txBox="1"/>
          <p:nvPr/>
        </p:nvSpPr>
        <p:spPr>
          <a:xfrm>
            <a:off x="1066800" y="3325743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24100" y="3276600"/>
            <a:ext cx="361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3464541" y="3668643"/>
            <a:ext cx="1162619" cy="110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334000" y="34671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76" name="TextBox 75"/>
          <p:cNvSpPr txBox="1"/>
          <p:nvPr/>
        </p:nvSpPr>
        <p:spPr>
          <a:xfrm>
            <a:off x="6362700" y="333678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3543300"/>
            <a:ext cx="40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sp>
        <p:nvSpPr>
          <p:cNvPr id="78" name="TextBox 77"/>
          <p:cNvSpPr txBox="1"/>
          <p:nvPr/>
        </p:nvSpPr>
        <p:spPr>
          <a:xfrm>
            <a:off x="1371600" y="3330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/>
          </a:p>
        </p:txBody>
      </p:sp>
      <p:sp>
        <p:nvSpPr>
          <p:cNvPr id="79" name="TextBox 78"/>
          <p:cNvSpPr txBox="1"/>
          <p:nvPr/>
        </p:nvSpPr>
        <p:spPr>
          <a:xfrm>
            <a:off x="2628900" y="3314700"/>
            <a:ext cx="75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</a:rPr>
              <a:t>Cl</a:t>
            </a:r>
            <a:endParaRPr lang="en-US" sz="4000" dirty="0"/>
          </a:p>
        </p:txBody>
      </p:sp>
      <p:sp>
        <p:nvSpPr>
          <p:cNvPr id="80" name="TextBox 79"/>
          <p:cNvSpPr txBox="1"/>
          <p:nvPr/>
        </p:nvSpPr>
        <p:spPr>
          <a:xfrm>
            <a:off x="3083541" y="3489186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82" name="TextBox 81"/>
          <p:cNvSpPr txBox="1"/>
          <p:nvPr/>
        </p:nvSpPr>
        <p:spPr>
          <a:xfrm>
            <a:off x="914400" y="4316343"/>
            <a:ext cx="41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337955" y="4267200"/>
            <a:ext cx="32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3439481" y="4659243"/>
            <a:ext cx="1056926" cy="110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562600" y="44577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sp>
        <p:nvSpPr>
          <p:cNvPr id="86" name="TextBox 85"/>
          <p:cNvSpPr txBox="1"/>
          <p:nvPr/>
        </p:nvSpPr>
        <p:spPr>
          <a:xfrm>
            <a:off x="5867400" y="4327386"/>
            <a:ext cx="47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24000" y="4533900"/>
            <a:ext cx="36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88" name="TextBox 87"/>
          <p:cNvSpPr txBox="1"/>
          <p:nvPr/>
        </p:nvSpPr>
        <p:spPr>
          <a:xfrm>
            <a:off x="1219200" y="4343400"/>
            <a:ext cx="48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/>
          </a:p>
        </p:txBody>
      </p:sp>
      <p:sp>
        <p:nvSpPr>
          <p:cNvPr id="89" name="TextBox 88"/>
          <p:cNvSpPr txBox="1"/>
          <p:nvPr/>
        </p:nvSpPr>
        <p:spPr>
          <a:xfrm>
            <a:off x="2585385" y="4305300"/>
            <a:ext cx="68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</a:rPr>
              <a:t>Cl</a:t>
            </a:r>
            <a:endParaRPr lang="en-US" sz="4000" dirty="0"/>
          </a:p>
        </p:txBody>
      </p:sp>
      <p:sp>
        <p:nvSpPr>
          <p:cNvPr id="90" name="TextBox 89"/>
          <p:cNvSpPr txBox="1"/>
          <p:nvPr/>
        </p:nvSpPr>
        <p:spPr>
          <a:xfrm>
            <a:off x="3124200" y="4479786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91" name="TextBox 90"/>
          <p:cNvSpPr txBox="1"/>
          <p:nvPr/>
        </p:nvSpPr>
        <p:spPr>
          <a:xfrm>
            <a:off x="914400" y="5399157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311021" y="5350014"/>
            <a:ext cx="361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429000" y="5742057"/>
            <a:ext cx="1162619" cy="1104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320921" y="5540514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/>
          </a:p>
        </p:txBody>
      </p:sp>
      <p:sp>
        <p:nvSpPr>
          <p:cNvPr id="95" name="TextBox 94"/>
          <p:cNvSpPr txBox="1"/>
          <p:nvPr/>
        </p:nvSpPr>
        <p:spPr>
          <a:xfrm>
            <a:off x="5715000" y="54102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79862" y="5616714"/>
            <a:ext cx="40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sp>
        <p:nvSpPr>
          <p:cNvPr id="97" name="TextBox 96"/>
          <p:cNvSpPr txBox="1"/>
          <p:nvPr/>
        </p:nvSpPr>
        <p:spPr>
          <a:xfrm>
            <a:off x="1219200" y="5410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/>
          </a:p>
        </p:txBody>
      </p:sp>
      <p:sp>
        <p:nvSpPr>
          <p:cNvPr id="98" name="TextBox 97"/>
          <p:cNvSpPr txBox="1"/>
          <p:nvPr/>
        </p:nvSpPr>
        <p:spPr>
          <a:xfrm>
            <a:off x="2615821" y="5388114"/>
            <a:ext cx="75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</a:rPr>
              <a:t>Cl</a:t>
            </a:r>
            <a:endParaRPr lang="en-US" sz="4000" dirty="0"/>
          </a:p>
        </p:txBody>
      </p:sp>
      <p:sp>
        <p:nvSpPr>
          <p:cNvPr id="99" name="TextBox 98"/>
          <p:cNvSpPr txBox="1"/>
          <p:nvPr/>
        </p:nvSpPr>
        <p:spPr>
          <a:xfrm>
            <a:off x="3070462" y="55626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00" name="TextBox 99"/>
          <p:cNvSpPr txBox="1"/>
          <p:nvPr/>
        </p:nvSpPr>
        <p:spPr>
          <a:xfrm>
            <a:off x="2615820" y="3330714"/>
            <a:ext cx="73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</a:rPr>
              <a:t>Cl</a:t>
            </a:r>
            <a:endParaRPr lang="en-US" sz="4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590800" y="4321314"/>
            <a:ext cx="75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</a:rPr>
              <a:t>Cl</a:t>
            </a:r>
            <a:endParaRPr lang="en-US" sz="4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603309" y="5399157"/>
            <a:ext cx="756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</a:rPr>
              <a:t>Cl</a:t>
            </a:r>
            <a:endParaRPr lang="en-US" sz="4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371600" y="3330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219200" y="4343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134100" y="34290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864341" y="3325779"/>
            <a:ext cx="72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752600" y="4343400"/>
            <a:ext cx="72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568498" y="5446594"/>
            <a:ext cx="72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09800" y="4549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28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9444 -0.04005 C 0.11371 -0.04907 0.14375 -0.05394 0.17465 -0.05394 C 0.20972 -0.05394 0.23802 -0.04907 0.25746 -0.04005 L 0.35243 3.7037E-7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270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9479 0.04005 C 0.11475 0.04908 0.14461 0.05394 0.17552 0.05394 C 0.21093 0.05394 0.23923 0.04908 0.2592 0.04005 L 0.35416 -4.07407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268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69 L 0.08489 0.03936 C 0.10277 0.04838 0.12934 0.05324 0.15711 0.05324 C 0.18871 0.05324 0.21406 0.04838 0.23194 0.03936 L 0.31701 -0.00069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13732 -0.03773 C 0.16614 -0.04676 0.2092 -0.05162 0.25399 -0.05162 C 0.30521 -0.05162 0.34618 -0.04676 0.375 -0.03773 L 0.5125 0.00232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-270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2049 0.04005 C 0.14583 0.04908 0.18368 0.05394 0.22309 0.05394 C 0.26806 0.05394 0.30399 0.04908 0.32934 0.04005 L 0.45 -4.07407E-6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1026 -0.04004 C 0.12361 -0.04907 0.15625 -0.05393 0.18993 -0.05393 C 0.22795 -0.05393 0.25885 -0.04907 0.28003 -0.04004 L 0.38316 -4.07407E-6 " pathEditMode="relative" rAng="0" ptsTypes="AAAAA">
                                      <p:cBhvr>
                                        <p:cTn id="9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270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0347 0.04004 C 0.12534 0.04907 0.15798 0.05393 0.19184 0.05393 C 0.23055 0.05393 0.26146 0.04907 0.28333 0.04004 L 0.3875 1.48148E-6 " pathEditMode="relative" rAng="0" ptsTypes="AAAAA">
                                      <p:cBhvr>
                                        <p:cTn id="9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268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8785 -0.04005 C 0.10625 -0.04908 0.13368 -0.05394 0.1625 -0.05394 C 0.19514 -0.05394 0.22136 -0.04908 0.23976 -0.04005 L 0.32778 1.48148E-6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70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0989 0.04005 C 0.13298 0.04908 0.16753 0.05394 0.20347 0.05394 C 0.24444 0.05394 0.27725 0.04908 0.30034 0.04005 L 0.41059 -4.07407E-6 " pathEditMode="relative" rAng="0" ptsTypes="AAAAA">
                                      <p:cBhvr>
                                        <p:cTn id="10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2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4" presetClass="path" presetSubtype="0" accel="50000" decel="5000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1.48148E-6 L 0.15486 -0.04005 C 0.1875 -0.04908 0.23611 -0.05394 0.28663 -0.05394 C 0.34461 -0.05394 0.39097 -0.04908 0.42361 -0.04005 L 0.57916 1.48148E-6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270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7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-3.7037E-6 L 0.12812 0.04005 C 0.15521 0.04908 0.19549 0.05394 0.2375 0.05394 C 0.28542 0.05394 0.32378 0.04908 0.35087 0.04005 L 0.47951 -3.7037E-6 " pathEditMode="relative" rAng="0" ptsTypes="AAAAA">
                                      <p:cBhvr>
                                        <p:cTn id="12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268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10261 -0.04005 C 0.12344 -0.04908 0.15625 -0.05394 0.18993 -0.05394 C 0.22813 -0.05394 0.25886 -0.04908 0.28004 -0.04005 L 0.38334 1.48148E-6 " pathEditMode="relative" rAng="0" ptsTypes="AAAAA">
                                      <p:cBhvr>
                                        <p:cTn id="15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270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0.10347 0.04005 C 0.12535 0.04908 0.15799 0.05394 0.19184 0.05394 C 0.23056 0.05394 0.26163 0.04908 0.28351 0.04005 L 0.3875 -3.7037E-6 " pathEditMode="relative" rAng="0" ptsTypes="AAAAA">
                                      <p:cBhvr>
                                        <p:cTn id="15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2685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718 L 0.08004 -0.03287 C 0.09514 -0.0419 0.11754 -0.04676 0.1408 -0.04676 C 0.16754 -0.04676 0.18872 -0.0419 0.20382 -0.03287 L 0.27535 0.00718 " pathEditMode="relative" rAng="0" ptsTypes="AAAAA">
                                      <p:cBhvr>
                                        <p:cTn id="16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2708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9861 -0.04004 C 0.1191 -0.04907 0.15018 -0.05393 0.18247 -0.05393 C 0.21945 -0.05393 0.24896 -0.04907 0.26945 -0.04004 L 0.36858 -3.7037E-6 " pathEditMode="relative" rAng="0" ptsTypes="AAAAA">
                                      <p:cBhvr>
                                        <p:cTn id="16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-2708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879 L 0.14966 -0.04884 C 0.18108 -0.05787 0.22795 -0.06273 0.27691 -0.06273 C 0.33281 -0.06273 0.37743 -0.05787 0.40886 -0.04884 L 0.55886 -0.00879 " pathEditMode="relative" rAng="0" ptsTypes="AAAAA">
                                      <p:cBhvr>
                                        <p:cTn id="177" dur="18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-2708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934E-17 1.4138E-16 L 0.12205 0.04005 C 0.14757 0.04907 0.18611 0.05394 0.22604 0.05394 C 0.2717 0.05394 0.30799 0.04907 0.33385 0.04005 L 0.45625 1.4138E-16 " pathEditMode="relative" rAng="0" ptsTypes="AAAAA">
                                      <p:cBhvr>
                                        <p:cTn id="17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268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0486 -0.04005 C 0.12622 -0.04908 0.15955 -0.05394 0.19392 -0.05394 C 0.23316 -0.05394 0.26458 -0.04908 0.28611 -0.04005 L 0.39167 1.11111E-6 " pathEditMode="relative" rAng="0" ptsTypes="AAAAA">
                                      <p:cBhvr>
                                        <p:cTn id="20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70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01 L 0.09514 -0.04305 C 0.11511 -0.05208 0.14497 -0.05694 0.17605 -0.05694 C 0.21164 -0.05694 0.24011 -0.05208 0.26007 -0.04305 L 0.35539 -0.00301 " pathEditMode="relative" rAng="0" ptsTypes="AAAAA">
                                      <p:cBhvr>
                                        <p:cTn id="21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2708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555 L 0.06476 -0.03449 C 0.07847 -0.04352 0.09879 -0.04838 0.11997 -0.04838 C 0.1441 -0.04838 0.16337 -0.04352 0.17709 -0.03449 L 0.24202 0.00555 " pathEditMode="relative" rAng="0" ptsTypes="AAAAA">
                                      <p:cBhvr>
                                        <p:cTn id="21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14219 -0.04005 C 0.17205 -0.04907 0.21667 -0.05394 0.26319 -0.05394 C 0.31632 -0.05394 0.35885 -0.04907 0.38872 -0.04005 L 0.53142 7.40741E-7 " pathEditMode="relative" rAng="0" ptsTypes="AAAAA">
                                      <p:cBhvr>
                                        <p:cTn id="2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-2708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11076 0.04004 C 0.1342 0.04907 0.16892 0.05393 0.20521 0.05393 C 0.2467 0.05393 0.27969 0.04907 0.30313 0.04004 L 0.41424 1.48148E-6 " pathEditMode="relative" rAng="0" ptsTypes="AAAAA">
                                      <p:cBhvr>
                                        <p:cTn id="23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2685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" grpId="0"/>
      <p:bldP spid="35" grpId="1"/>
      <p:bldP spid="36" grpId="0"/>
      <p:bldP spid="36" grpId="1"/>
      <p:bldP spid="38" grpId="0"/>
      <p:bldP spid="39" grpId="0"/>
      <p:bldP spid="40" grpId="0"/>
      <p:bldP spid="40" grpId="1"/>
      <p:bldP spid="41" grpId="0"/>
      <p:bldP spid="41" grpId="1"/>
      <p:bldP spid="41" grpId="2"/>
      <p:bldP spid="42" grpId="0"/>
      <p:bldP spid="42" grpId="1"/>
      <p:bldP spid="68" grpId="0"/>
      <p:bldP spid="68" grpId="1"/>
      <p:bldP spid="69" grpId="0"/>
      <p:bldP spid="69" grpId="1"/>
      <p:bldP spid="71" grpId="0"/>
      <p:bldP spid="71" grpId="1"/>
      <p:bldP spid="72" grpId="0"/>
      <p:bldP spid="72" grpId="1"/>
      <p:bldP spid="73" grpId="0"/>
      <p:bldP spid="73" grpId="1"/>
      <p:bldP spid="75" grpId="0"/>
      <p:bldP spid="76" grpId="0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2" grpId="0"/>
      <p:bldP spid="82" grpId="1"/>
      <p:bldP spid="83" grpId="0"/>
      <p:bldP spid="83" grpId="1"/>
      <p:bldP spid="85" grpId="0"/>
      <p:bldP spid="86" grpId="0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4" grpId="0"/>
      <p:bldP spid="95" grpId="0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6" grpId="0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" y="208658"/>
            <a:ext cx="883351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 ভাঙন বা বিযোজনঃ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480" y="1177354"/>
            <a:ext cx="883351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বড় হাইড্রোকার্বন ভেঙে অধিক ব্যাবহার উপযোগী তুলনামূলক ক্ষুদ্র অণুতে পরিণত করাকে ভাঙন বলে।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853" y="2864729"/>
            <a:ext cx="8833514" cy="1338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870042" y="3071369"/>
            <a:ext cx="4101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897" y="3071369"/>
            <a:ext cx="3794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35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27495" y="3375262"/>
            <a:ext cx="126924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281" y="3055573"/>
            <a:ext cx="5652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BD" sz="3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35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746" y="3065552"/>
            <a:ext cx="7250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BD" sz="3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58" y="3072702"/>
            <a:ext cx="6494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BD" sz="3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35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0865" y="3055573"/>
            <a:ext cx="612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BD" sz="3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5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875013" y="3067583"/>
            <a:ext cx="6124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BD" sz="3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2123" y="3074117"/>
            <a:ext cx="6452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BD" sz="3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715" y="3269346"/>
            <a:ext cx="46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987" y="3287772"/>
            <a:ext cx="46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265" y="3271430"/>
            <a:ext cx="31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885" y="3283362"/>
            <a:ext cx="46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3230" y="3064784"/>
            <a:ext cx="31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101" y="3266724"/>
            <a:ext cx="26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0570" y="3282082"/>
            <a:ext cx="27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6139" y="3113436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3078" y="3130123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7566 -0.04005 C 0.09141 -0.04908 0.11498 -0.05394 0.13985 -0.05394 C 0.1681 -0.05394 0.1905 -0.04908 0.20638 -0.04005 L 0.28217 4.81481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-27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7083 0.04004 C 0.08567 0.04907 0.10781 0.05393 0.13125 0.05393 C 0.15781 0.05393 0.17903 0.04907 0.19388 0.04004 L 0.2651 3.33333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151 -0.04005 C 0.13893 -0.04908 0.175 -0.05394 0.21276 -0.05394 C 0.2556 -0.05394 0.2901 -0.04908 0.31393 -0.04005 L 0.42903 4.44444E-6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7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L 0.11172 0.03981 C 0.13503 0.04884 0.16992 0.0537 0.20677 0.0537 C 0.24844 0.0537 0.2819 0.04884 0.30521 0.03981 L 0.41719 -0.00023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26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47 L 0.16289 -0.03958 C 0.19674 -0.04861 0.24766 -0.05347 0.30117 -0.05347 C 0.36198 -0.05347 0.41068 -0.04861 0.44427 -0.03958 L 0.60755 0.00047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78" y="-270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5911 0.04004 C 0.19218 0.04907 0.24205 0.05393 0.29427 0.05393 C 0.35364 0.05393 0.4013 0.04907 0.43437 0.04004 L 0.59362 1.85185E-6 " pathEditMode="relative" rAng="0" ptsTypes="AAAAA">
                                      <p:cBhvr>
                                        <p:cTn id="70" dur="2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4" y="268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6" grpId="0"/>
      <p:bldP spid="16" grpId="1"/>
      <p:bldP spid="17" grpId="0"/>
      <p:bldP spid="17" grpId="1"/>
      <p:bldP spid="7" grpId="0"/>
      <p:bldP spid="7" grpId="1"/>
      <p:bldP spid="8" grpId="0"/>
      <p:bldP spid="8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955" y="102616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অ্যালকেনের ব্যব্যহার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143000"/>
            <a:ext cx="5257800" cy="1371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১।অ্যালকেন কে বিভিন্ন ইঞ্জিন এ জ্বালানি হিসেবে ব্যব্যহার করা হয়।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19" y="830167"/>
            <a:ext cx="2235200" cy="167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2895600"/>
            <a:ext cx="510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২।অ্যালকেন দিয়ে মোম প্রস্তত করা হয়।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61187"/>
            <a:ext cx="1981200" cy="19839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4574731"/>
            <a:ext cx="4876800" cy="15212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৩।অ্যালকেন দিয়ে 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vicks</a:t>
            </a:r>
            <a:r>
              <a:rPr lang="bn-BD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প্রস্তত করা হয়।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55" y="5190339"/>
            <a:ext cx="667857" cy="11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22" y="1600200"/>
            <a:ext cx="8839200" cy="501675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মোঃএনায়েত উল্যাহ</a:t>
            </a:r>
          </a:p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ফেনী ল্যাবরেটরী হাই স্কুল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ফেনী সদর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6000" b="1" dirty="0">
                <a:solidFill>
                  <a:schemeClr val="tx1"/>
                </a:solidFill>
              </a:rPr>
              <a:t>।</a:t>
            </a:r>
            <a:endParaRPr lang="bn-BD" sz="6000" b="1" dirty="0">
              <a:solidFill>
                <a:schemeClr val="tx1"/>
              </a:solidFill>
            </a:endParaRPr>
          </a:p>
          <a:p>
            <a:pPr algn="ctr"/>
            <a:r>
              <a:rPr lang="bn-BD" sz="4000" b="1" dirty="0">
                <a:solidFill>
                  <a:schemeClr val="tx1"/>
                </a:solidFill>
              </a:rPr>
              <a:t>মোবাঃ০১৮২১৭৯৮০৭৩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E-mail:anayethokdi@gmail.com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87404"/>
            <a:ext cx="883920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2" y="0"/>
            <a:ext cx="9144000" cy="6803112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1447800"/>
            <a:ext cx="8991600" cy="5333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১।অ্যালকেন কাকে বলে?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২।জৈবযৌগের লিখ এবং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n=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B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তার সকেত লিখ।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স্ফুটনাংক কত?</a:t>
            </a:r>
            <a:endParaRPr lang="en-US" sz="4400" baseline="-2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d_thumb_lighting_rendering_particles_particle_volumetric_flame_candle_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3733800" cy="393160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9" name="Picture 28" descr="test.png"/>
          <p:cNvPicPr>
            <a:picLocks noChangeAspect="1"/>
          </p:cNvPicPr>
          <p:nvPr/>
        </p:nvPicPr>
        <p:blipFill>
          <a:blip r:embed="rId3"/>
          <a:srcRect r="61667"/>
          <a:stretch>
            <a:fillRect/>
          </a:stretch>
        </p:blipFill>
        <p:spPr>
          <a:xfrm>
            <a:off x="4876801" y="1143000"/>
            <a:ext cx="3809999" cy="3859329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533400" y="228600"/>
            <a:ext cx="8153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34000"/>
            <a:ext cx="8153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প্রশ্নঃ অ্যালকেনের অপূর্ণ দহন স্বাস্থ্য,পরিবেশ এবং জাতীয় অর্থনীতির ক্ষতিসাধন করে-মতামত দাও।</a:t>
            </a:r>
          </a:p>
        </p:txBody>
      </p:sp>
    </p:spTree>
    <p:extLst>
      <p:ext uri="{BB962C8B-B14F-4D97-AF65-F5344CB8AC3E}">
        <p14:creationId xmlns:p14="http://schemas.microsoft.com/office/powerpoint/2010/main" val="273605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2999" y="152400"/>
            <a:ext cx="4343401" cy="2590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0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14600"/>
            <a:ext cx="6400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5686"/>
            <a:ext cx="8610600" cy="4801314"/>
          </a:xfrm>
          <a:prstGeom prst="rect">
            <a:avLst/>
          </a:prstGeom>
          <a:ln w="76200">
            <a:prstDash val="sys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79737"/>
            <a:ext cx="8610600" cy="1200329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137" y="50042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5321489" cy="4288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83403"/>
            <a:ext cx="5257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 করে 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26312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5562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গ্যাসের প্রধান উপাদানের নাম কি?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4388" y="5562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6609" y="2286000"/>
            <a:ext cx="1229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539847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979453"/>
            <a:ext cx="1853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694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7" grpId="1"/>
      <p:bldP spid="8" grpId="0"/>
      <p:bldP spid="8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2286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1300" y="304800"/>
            <a:ext cx="2881299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5499" y="304800"/>
            <a:ext cx="3186101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447800"/>
            <a:ext cx="8839199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52400" y="5259050"/>
            <a:ext cx="8839199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যৌগের কার্বন পরমাণুসমূহের মধ্যে একক সমযোজী বন্ধন বিদ্যামান তাদেরকে কি বলে?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62400"/>
            <a:ext cx="8229600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অ্যালকেন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229600" cy="186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228600"/>
            <a:ext cx="8915400" cy="6629400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শিক্ষাথীরা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অ্যালকেন কি তা বলতে পারবে।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অ্যালকেনের প্রস্ততি বর্ণনা করতে পারবে।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অ্যালকেনের ভৌত ও রাসায়নিক ধর্ম উদাহরণসহ           ব্যাখ্যা করতে পারবে।            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অ্যালকেনের ব্যবহার ব্যাখ্যা করতে পারবে।</a:t>
            </a: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915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অ্যালকেনের পরিচিতি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667000"/>
            <a:ext cx="8915400" cy="11798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অ্যালকেনের সাধারণ সংকেত হলঃ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2n+2</a:t>
            </a:r>
            <a:r>
              <a:rPr lang="bn-BD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en-US" sz="40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143000"/>
            <a:ext cx="891540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অ্যালকেনে কার্বন-কার্বন এবং কার্বন-হাইড্রোজেনের মধ্যে একক সমযোজী বন্ধন বিদ্যমান থাকে।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20048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 1,2,3,4,……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00" y="3962400"/>
            <a:ext cx="8924499" cy="2819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069219"/>
            <a:ext cx="190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1699" y="4038600"/>
            <a:ext cx="236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2.1+2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4043149"/>
            <a:ext cx="1230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6680" y="4038600"/>
            <a:ext cx="67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4735432"/>
            <a:ext cx="190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n=2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5334000"/>
            <a:ext cx="190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n=3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5943600"/>
            <a:ext cx="190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n=4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4724400"/>
            <a:ext cx="236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2.2+2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5326559"/>
            <a:ext cx="236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2.3+2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5936159"/>
            <a:ext cx="236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2.4+2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1895" y="4724400"/>
            <a:ext cx="67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5388114"/>
            <a:ext cx="67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7409" y="6019800"/>
            <a:ext cx="67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800" y="47169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0" y="5936159"/>
            <a:ext cx="1853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0" y="53265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270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2" grpId="0" animBg="1"/>
      <p:bldP spid="3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>
            <a:off x="237204" y="381000"/>
            <a:ext cx="3496596" cy="602673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একক কাজ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1" y="304800"/>
            <a:ext cx="4009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0</a:t>
            </a:r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৩ মিনিট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234" y="2799656"/>
            <a:ext cx="86019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n=</a:t>
            </a:r>
            <a:r>
              <a:rPr lang="en-US" sz="6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6,8,10 </a:t>
            </a:r>
            <a:r>
              <a:rPr lang="bn-BD" sz="66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হলে সূত্র ব্যাবহার    অ্যালকেনসমূহের সংকেত লিখ।</a:t>
            </a:r>
            <a:endParaRPr lang="en-US" sz="6600" dirty="0">
              <a:solidFill>
                <a:srgbClr val="33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51" y="76200"/>
            <a:ext cx="8966579" cy="6781800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951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643</Words>
  <Application>Microsoft Office PowerPoint</Application>
  <PresentationFormat>On-screen Show (4:3)</PresentationFormat>
  <Paragraphs>269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Agency FB</vt:lpstr>
      <vt:lpstr>Arial</vt:lpstr>
      <vt:lpstr>Calibri</vt:lpstr>
      <vt:lpstr>NikoshBAN</vt:lpstr>
      <vt:lpstr>Times New Roman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anayetfeni@outlook.com</cp:lastModifiedBy>
  <cp:revision>367</cp:revision>
  <dcterms:created xsi:type="dcterms:W3CDTF">2006-08-16T00:00:00Z</dcterms:created>
  <dcterms:modified xsi:type="dcterms:W3CDTF">2020-01-03T15:09:46Z</dcterms:modified>
</cp:coreProperties>
</file>