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9" r:id="rId4"/>
    <p:sldId id="258" r:id="rId5"/>
    <p:sldId id="273" r:id="rId6"/>
    <p:sldId id="274" r:id="rId7"/>
    <p:sldId id="275" r:id="rId8"/>
    <p:sldId id="260" r:id="rId9"/>
    <p:sldId id="261" r:id="rId10"/>
    <p:sldId id="262" r:id="rId11"/>
    <p:sldId id="276" r:id="rId12"/>
    <p:sldId id="263" r:id="rId13"/>
    <p:sldId id="264" r:id="rId14"/>
    <p:sldId id="265" r:id="rId15"/>
    <p:sldId id="267" r:id="rId16"/>
    <p:sldId id="268" r:id="rId17"/>
    <p:sldId id="269" r:id="rId18"/>
    <p:sldId id="270" r:id="rId19"/>
    <p:sldId id="277" r:id="rId20"/>
    <p:sldId id="271" r:id="rId21"/>
    <p:sldId id="27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B74A55-AAD5-4CB2-A785-DA650B4B1AF3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3AA928-078E-4782-AF58-1BD634CE2D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012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3AA928-078E-4782-AF58-1BD634CE2DEF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22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30-Jan-20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0"/>
            <a:ext cx="7772400" cy="1470025"/>
          </a:xfrm>
        </p:spPr>
        <p:txBody>
          <a:bodyPr/>
          <a:lstStyle/>
          <a:p>
            <a:r>
              <a:rPr lang="bn-BD" dirty="0" smtClean="0">
                <a:solidFill>
                  <a:srgbClr val="C00000"/>
                </a:solidFill>
              </a:rPr>
              <a:t>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1398639"/>
            <a:ext cx="6400800" cy="54864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828800"/>
            <a:ext cx="6172200" cy="4623192"/>
          </a:xfrm>
          <a:prstGeom prst="rect">
            <a:avLst/>
          </a:prstGeom>
        </p:spPr>
      </p:pic>
      <p:sp>
        <p:nvSpPr>
          <p:cNvPr id="5" name="Horizontal Scroll 4"/>
          <p:cNvSpPr/>
          <p:nvPr/>
        </p:nvSpPr>
        <p:spPr>
          <a:xfrm>
            <a:off x="1371600" y="185928"/>
            <a:ext cx="6172200" cy="1871472"/>
          </a:xfrm>
          <a:prstGeom prst="horizontalScroll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13800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স্বাগতম</a:t>
            </a:r>
            <a:endParaRPr lang="en-US" sz="13800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31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 bwMode="gray">
          <a:xfrm>
            <a:off x="1066800" y="2590800"/>
            <a:ext cx="6400800" cy="3886200"/>
          </a:xfr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as-IN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as-IN" sz="4400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মোঃ </a:t>
            </a:r>
            <a:r>
              <a:rPr lang="en-US" sz="4400" dirty="0" err="1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আব্দুল</a:t>
            </a:r>
            <a:r>
              <a:rPr lang="en-US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400" dirty="0" err="1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আলীম</a:t>
            </a:r>
            <a:endParaRPr lang="en-US" sz="4400" dirty="0" smtClean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as-IN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as-IN" sz="4400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সহকারী </a:t>
            </a:r>
            <a:r>
              <a:rPr lang="as-IN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শিক্ষক  </a:t>
            </a:r>
            <a:r>
              <a:rPr lang="en-US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(</a:t>
            </a:r>
            <a:r>
              <a:rPr lang="en-US" sz="4400" dirty="0" err="1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বি.এসসি</a:t>
            </a:r>
            <a:r>
              <a:rPr lang="en-US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)</a:t>
            </a:r>
            <a:r>
              <a:rPr lang="as-IN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                          </a:t>
            </a:r>
            <a:endParaRPr lang="en-US" sz="4400" dirty="0" smtClean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as-IN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400" dirty="0" err="1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কল্যাণপুর</a:t>
            </a:r>
            <a:r>
              <a:rPr lang="en-US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400" dirty="0" err="1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রওশনীয়া</a:t>
            </a:r>
            <a:r>
              <a:rPr lang="en-US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400" dirty="0" err="1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দাখিল</a:t>
            </a:r>
            <a:r>
              <a:rPr lang="en-US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400" dirty="0" err="1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মাদরাসা</a:t>
            </a:r>
            <a:endParaRPr lang="en-US" sz="4400" dirty="0" smtClean="0">
              <a:solidFill>
                <a:srgbClr val="FFFF00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en-US" sz="4400" dirty="0" smtClean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মোবাইল-০১৭১৭০১২৩৮৯</a:t>
            </a:r>
          </a:p>
          <a:p>
            <a:endParaRPr lang="as-IN" sz="4400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endParaRPr lang="en-US" sz="4400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Down Ribbon 4"/>
          <p:cNvSpPr/>
          <p:nvPr/>
        </p:nvSpPr>
        <p:spPr bwMode="gray">
          <a:xfrm>
            <a:off x="1066800" y="381000"/>
            <a:ext cx="6705600" cy="1676400"/>
          </a:xfrm>
          <a:prstGeom prst="ribbon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s-IN" sz="4800" dirty="0">
                <a:latin typeface="NikoshBAN" pitchFamily="2" charset="0"/>
                <a:cs typeface="NikoshBAN" pitchFamily="2" charset="0"/>
              </a:rPr>
              <a:t>শিক্ষক পরিচিতি</a:t>
            </a:r>
            <a:r>
              <a:rPr lang="as-IN" sz="4000" dirty="0">
                <a:latin typeface="NikoshBAN" pitchFamily="2" charset="0"/>
                <a:cs typeface="NikoshBAN" pitchFamily="2" charset="0"/>
              </a:rPr>
              <a:t/>
            </a:r>
            <a:br>
              <a:rPr lang="as-IN" sz="4000" dirty="0">
                <a:latin typeface="NikoshBAN" pitchFamily="2" charset="0"/>
                <a:cs typeface="NikoshBAN" pitchFamily="2" charset="0"/>
              </a:rPr>
            </a:br>
            <a:endParaRPr lang="en-US" sz="40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9724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381000"/>
            <a:ext cx="7772400" cy="1470025"/>
          </a:xfrm>
        </p:spPr>
        <p:txBody>
          <a:bodyPr>
            <a:normAutofit/>
          </a:bodyPr>
          <a:lstStyle/>
          <a:p>
            <a:r>
              <a:rPr lang="bn-BD" sz="6000" dirty="0" smtClean="0">
                <a:solidFill>
                  <a:srgbClr val="7030A0"/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en-US" sz="6000" dirty="0">
              <a:solidFill>
                <a:srgbClr val="7030A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09800"/>
            <a:ext cx="6675120" cy="429768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বিষয়ঃ গণিত</a:t>
            </a:r>
          </a:p>
          <a:p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শ্রেণিঃ ৮ম</a:t>
            </a:r>
          </a:p>
          <a:p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অধ্যায়ঃ ষষ্ঠ</a:t>
            </a:r>
          </a:p>
          <a:p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তারিখঃ</a:t>
            </a:r>
            <a:r>
              <a:rPr lang="en-US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04</a:t>
            </a:r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/০</a:t>
            </a:r>
            <a:r>
              <a:rPr lang="en-US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3</a:t>
            </a:r>
            <a:r>
              <a:rPr lang="bn-BD" sz="48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/২০১</a:t>
            </a:r>
            <a:r>
              <a:rPr lang="en-US" sz="480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9</a:t>
            </a:r>
            <a:r>
              <a:rPr lang="bn-BD" sz="480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</a:t>
            </a:r>
            <a:endParaRPr lang="en-US" sz="4800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Flowchart: Punched Tape 4"/>
          <p:cNvSpPr/>
          <p:nvPr/>
        </p:nvSpPr>
        <p:spPr>
          <a:xfrm>
            <a:off x="1524000" y="533400"/>
            <a:ext cx="6477000" cy="1524000"/>
          </a:xfrm>
          <a:prstGeom prst="flowChartPunchedTap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BD" sz="7200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পাঠ পরিচিতি </a:t>
            </a:r>
            <a:endParaRPr lang="en-US" sz="7200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424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256" y="1102087"/>
            <a:ext cx="4733544" cy="476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75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432" y="836340"/>
            <a:ext cx="5898168" cy="48786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4800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396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05000" y="972741"/>
            <a:ext cx="4876800" cy="443745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572000"/>
            <a:ext cx="533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593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562" y="1047750"/>
            <a:ext cx="5786438" cy="428625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810000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810000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1772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63575"/>
            <a:ext cx="7772400" cy="1470025"/>
          </a:xfrm>
        </p:spPr>
        <p:txBody>
          <a:bodyPr>
            <a:normAutofit/>
          </a:bodyPr>
          <a:lstStyle/>
          <a:p>
            <a:endParaRPr lang="en-US" sz="6000" dirty="0">
              <a:solidFill>
                <a:srgbClr val="00B05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bn-BD" dirty="0" smtClean="0"/>
              <a:t>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38200" y="2870537"/>
            <a:ext cx="6781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6000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সরল সহসমীকরণ </a:t>
            </a:r>
            <a:endParaRPr lang="en-US" sz="6000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Cloud 4"/>
          <p:cNvSpPr/>
          <p:nvPr/>
        </p:nvSpPr>
        <p:spPr>
          <a:xfrm>
            <a:off x="914400" y="978932"/>
            <a:ext cx="6781800" cy="145946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s-IN" sz="6000" dirty="0">
                <a:latin typeface="NikoshBAN" pitchFamily="2" charset="0"/>
                <a:cs typeface="NikoshBAN" pitchFamily="2" charset="0"/>
              </a:rPr>
              <a:t>আজকের পাঠ</a:t>
            </a:r>
            <a:endParaRPr lang="en-US" sz="60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55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3200400"/>
            <a:ext cx="7543800" cy="2438400"/>
          </a:xfrm>
        </p:spPr>
        <p:txBody>
          <a:bodyPr>
            <a:normAutofit/>
          </a:bodyPr>
          <a:lstStyle/>
          <a:p>
            <a:pPr algn="l"/>
            <a:r>
              <a:rPr lang="bn-BD" sz="36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১।প্রতিস্থাপন পদ্ধতি বাখ্যা করতে পারবে।</a:t>
            </a:r>
            <a:endParaRPr lang="bn-BD" sz="3600" b="1" dirty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  <a:p>
            <a:pPr algn="l"/>
            <a:r>
              <a:rPr lang="bn-BD" sz="3600" b="1" dirty="0" smtClean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২।প্রতিস্থাপন পদ্ধতির সাহায্যে গাণিতিক সমস্যার সমাধান করতে পারবে </a:t>
            </a:r>
            <a:r>
              <a:rPr lang="bn-BD" sz="3600" b="1" dirty="0" smtClean="0">
                <a:solidFill>
                  <a:srgbClr val="002060"/>
                </a:solidFill>
              </a:rPr>
              <a:t>। </a:t>
            </a:r>
            <a:endParaRPr lang="en-US" sz="3600" b="1" dirty="0">
              <a:solidFill>
                <a:srgbClr val="002060"/>
              </a:solidFill>
            </a:endParaRPr>
          </a:p>
        </p:txBody>
      </p:sp>
      <p:sp>
        <p:nvSpPr>
          <p:cNvPr id="4" name="Down Arrow Callout 3"/>
          <p:cNvSpPr/>
          <p:nvPr/>
        </p:nvSpPr>
        <p:spPr>
          <a:xfrm>
            <a:off x="914400" y="1066800"/>
            <a:ext cx="7162800" cy="1828800"/>
          </a:xfrm>
          <a:prstGeom prst="downArrowCallou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s-IN" sz="8000" dirty="0"/>
              <a:t>শিখন ফল </a:t>
            </a: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279305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504646"/>
            <a:ext cx="820747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১।যেকোনো সমীকরণ থেকে অজানা রাশি দুইটির  একটির মান অপরটির মাধ্যমে প্রকাশ করা ।</a:t>
            </a:r>
          </a:p>
          <a:p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     </a:t>
            </a:r>
          </a:p>
          <a:p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              x + y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  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 x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- y         </a:t>
            </a:r>
            <a:endParaRPr lang="en-US" sz="2800" dirty="0">
              <a:latin typeface="NikoshBAN" pitchFamily="2" charset="0"/>
              <a:cs typeface="NikoshBAN" pitchFamily="2" charset="0"/>
            </a:endParaRPr>
          </a:p>
          <a:p>
            <a:r>
              <a:rPr lang="en-US" sz="2800" dirty="0" smtClean="0">
                <a:latin typeface="NikoshBAN" pitchFamily="2" charset="0"/>
                <a:cs typeface="NikoshBAN" pitchFamily="2" charset="0"/>
              </a:rPr>
              <a:t>	       </a:t>
            </a:r>
          </a:p>
          <a:p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         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অজানা রাশি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</a:t>
            </a:r>
          </a:p>
          <a:p>
            <a:endParaRPr lang="bn-BD" sz="2800" dirty="0" smtClean="0"/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২।অপর সমীকরণে প্রাপ্ত অজানা রাশির মানটি স্থাপন  করে এক চলক বিশিষ্ট সমীকরণ সমাধান করা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।</a:t>
            </a:r>
          </a:p>
          <a:p>
            <a:r>
              <a:rPr lang="bn-BD" sz="2800" dirty="0">
                <a:latin typeface="NikoshBAN" pitchFamily="2" charset="0"/>
                <a:cs typeface="NikoshBAN" pitchFamily="2" charset="0"/>
              </a:rPr>
              <a:t>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                           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x – y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      [ অপর সমীকরণ ]             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                                                 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            </a:t>
            </a:r>
            <a:endParaRPr lang="en-US" sz="2800" dirty="0" smtClean="0">
              <a:solidFill>
                <a:srgbClr val="002060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en-US" sz="28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                   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– y – y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[ x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এর মান বসিয়ে ]</a:t>
            </a: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       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           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বা, - </a:t>
            </a:r>
            <a:r>
              <a:rPr lang="en-US" sz="2800" dirty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- </a:t>
            </a:r>
            <a:r>
              <a:rPr lang="en-US" sz="2800" dirty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     [ </a:t>
            </a:r>
            <a:r>
              <a:rPr lang="bn-BD" sz="2800" smtClean="0">
                <a:latin typeface="NikoshBAN" pitchFamily="2" charset="0"/>
                <a:cs typeface="NikoshBAN" pitchFamily="2" charset="0"/>
              </a:rPr>
              <a:t>একক চলক বিশিষ্ট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সমীকরণ]  </a:t>
            </a:r>
            <a:endParaRPr lang="bn-BD" sz="2800" dirty="0">
              <a:latin typeface="NikoshBAN" pitchFamily="2" charset="0"/>
              <a:cs typeface="NikoshBAN" pitchFamily="2" charset="0"/>
            </a:endParaRPr>
          </a:p>
          <a:p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                    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 - </a:t>
            </a:r>
            <a:r>
              <a:rPr lang="en-US" sz="2800" dirty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 = -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</a:t>
            </a:r>
            <a:endParaRPr lang="bn-BD" sz="2800" dirty="0" smtClean="0">
              <a:latin typeface="NikoshBAN" pitchFamily="2" charset="0"/>
              <a:cs typeface="NikoshBAN" pitchFamily="2" charset="0"/>
            </a:endParaRPr>
          </a:p>
          <a:p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                     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 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1</a:t>
            </a:r>
            <a:endParaRPr lang="bn-BD" sz="2800" dirty="0" smtClean="0">
              <a:latin typeface="NikoshBAN" pitchFamily="2" charset="0"/>
              <a:cs typeface="NikoshBAN" pitchFamily="2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021758" y="2150806"/>
            <a:ext cx="228600" cy="592394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2400300" y="2165555"/>
            <a:ext cx="190500" cy="577645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4343400" y="5181600"/>
            <a:ext cx="762000" cy="3048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769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8484" y="1225927"/>
            <a:ext cx="777731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s-IN" sz="3200" dirty="0">
                <a:latin typeface="NikoshBAN" pitchFamily="2" charset="0"/>
                <a:cs typeface="NikoshBAN" pitchFamily="2" charset="0"/>
              </a:rPr>
              <a:t>৩।নির্ণীত সমাধান প্রদত্ত সমীকরণ দুইটির যেকোনো </a:t>
            </a:r>
            <a:r>
              <a:rPr lang="as-IN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as-IN" sz="3200" dirty="0">
                <a:latin typeface="NikoshBAN" pitchFamily="2" charset="0"/>
                <a:cs typeface="NikoshBAN" pitchFamily="2" charset="0"/>
              </a:rPr>
              <a:t>একটিতে বসিয়ে অপর চলকের মান নির্ণয় করা </a:t>
            </a:r>
            <a:r>
              <a:rPr lang="as-IN" sz="3200" dirty="0" smtClean="0">
                <a:latin typeface="NikoshBAN" pitchFamily="2" charset="0"/>
                <a:cs typeface="NikoshBAN" pitchFamily="2" charset="0"/>
              </a:rPr>
              <a:t>।</a:t>
            </a:r>
            <a:endParaRPr lang="en-US" sz="3200" dirty="0" smtClean="0">
              <a:latin typeface="NikoshBAN" pitchFamily="2" charset="0"/>
              <a:cs typeface="NikoshBAN" pitchFamily="2" charset="0"/>
            </a:endParaRPr>
          </a:p>
          <a:p>
            <a:endParaRPr lang="en-US" sz="3200" dirty="0">
              <a:latin typeface="NikoshBAN" pitchFamily="2" charset="0"/>
              <a:cs typeface="NikoshBAN" pitchFamily="2" charset="0"/>
            </a:endParaRPr>
          </a:p>
          <a:p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                   x + y = 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4</a:t>
            </a:r>
            <a:endParaRPr lang="en-US" sz="3200" dirty="0" smtClean="0">
              <a:latin typeface="NikoshBAN" pitchFamily="2" charset="0"/>
              <a:cs typeface="NikoshBAN" pitchFamily="2" charset="0"/>
            </a:endParaRPr>
          </a:p>
          <a:p>
            <a:r>
              <a:rPr lang="en-US" sz="32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              </a:t>
            </a:r>
            <a:r>
              <a:rPr lang="bn-BD" sz="3200" dirty="0" smtClean="0">
                <a:latin typeface="NikoshBAN" pitchFamily="2" charset="0"/>
                <a:cs typeface="NikoshBAN" pitchFamily="2" charset="0"/>
              </a:rPr>
              <a:t>বা, 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x + 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1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= 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   [ y = 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1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bn-BD" sz="3200" dirty="0" smtClean="0">
                <a:latin typeface="NikoshBAN" pitchFamily="2" charset="0"/>
                <a:cs typeface="NikoshBAN" pitchFamily="2" charset="0"/>
              </a:rPr>
              <a:t>বসিয়ে ]</a:t>
            </a:r>
          </a:p>
          <a:p>
            <a:r>
              <a:rPr lang="bn-BD" sz="3200" dirty="0">
                <a:latin typeface="NikoshBAN" pitchFamily="2" charset="0"/>
                <a:cs typeface="NikoshBAN" pitchFamily="2" charset="0"/>
              </a:rPr>
              <a:t> </a:t>
            </a:r>
            <a:r>
              <a:rPr lang="bn-BD" sz="3200" dirty="0" smtClean="0">
                <a:latin typeface="NikoshBAN" pitchFamily="2" charset="0"/>
                <a:cs typeface="NikoshBAN" pitchFamily="2" charset="0"/>
              </a:rPr>
              <a:t>               বা, 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x = 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– 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1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</a:t>
            </a:r>
          </a:p>
          <a:p>
            <a:r>
              <a:rPr lang="en-US" sz="32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              </a:t>
            </a:r>
            <a:r>
              <a:rPr lang="bn-BD" sz="3200" dirty="0" smtClean="0">
                <a:latin typeface="NikoshBAN" pitchFamily="2" charset="0"/>
                <a:cs typeface="NikoshBAN" pitchFamily="2" charset="0"/>
              </a:rPr>
              <a:t>বা। 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x = 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3</a:t>
            </a:r>
            <a:endParaRPr lang="en-US" sz="3200" dirty="0" smtClean="0">
              <a:latin typeface="NikoshBAN" pitchFamily="2" charset="0"/>
              <a:cs typeface="NikoshBAN" pitchFamily="2" charset="0"/>
            </a:endParaRPr>
          </a:p>
          <a:p>
            <a:endParaRPr lang="as-IN" sz="3200" dirty="0"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405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" y="3420070"/>
            <a:ext cx="861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5400" b="1" dirty="0" smtClean="0">
                <a:latin typeface="NikoshBAN" pitchFamily="2" charset="0"/>
                <a:cs typeface="NikoshBAN" pitchFamily="2" charset="0"/>
              </a:rPr>
              <a:t>প্রতিস্থাপন পদ্ধতির ধাপ গুলো লিখ ।  </a:t>
            </a:r>
            <a:endParaRPr lang="en-US" sz="54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Up Ribbon 3"/>
          <p:cNvSpPr/>
          <p:nvPr/>
        </p:nvSpPr>
        <p:spPr>
          <a:xfrm>
            <a:off x="457200" y="999530"/>
            <a:ext cx="7924800" cy="1743670"/>
          </a:xfrm>
          <a:prstGeom prst="ribbon2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s-IN" sz="5400" dirty="0">
                <a:latin typeface="NikoshBAN" pitchFamily="2" charset="0"/>
                <a:cs typeface="NikoshBAN" pitchFamily="2" charset="0"/>
              </a:rPr>
              <a:t>জোড়ায় কাজ </a:t>
            </a:r>
            <a:r>
              <a:rPr lang="as-IN" sz="5400" dirty="0" smtClean="0">
                <a:latin typeface="NikoshBAN" pitchFamily="2" charset="0"/>
                <a:cs typeface="NikoshBAN" pitchFamily="2" charset="0"/>
              </a:rPr>
              <a:t>সময় </a:t>
            </a:r>
            <a:r>
              <a:rPr lang="as-IN" sz="5400" dirty="0">
                <a:latin typeface="NikoshBAN" pitchFamily="2" charset="0"/>
                <a:cs typeface="NikoshBAN" pitchFamily="2" charset="0"/>
              </a:rPr>
              <a:t>৫ মিনিট </a:t>
            </a:r>
          </a:p>
        </p:txBody>
      </p:sp>
    </p:spTree>
    <p:extLst>
      <p:ext uri="{BB962C8B-B14F-4D97-AF65-F5344CB8AC3E}">
        <p14:creationId xmlns:p14="http://schemas.microsoft.com/office/powerpoint/2010/main" val="2742491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3732" y="2132886"/>
            <a:ext cx="749586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bn-BD" sz="36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BD" sz="3600" dirty="0" smtClean="0">
                <a:latin typeface="NikoshBAN" pitchFamily="2" charset="0"/>
                <a:cs typeface="NikoshBAN" pitchFamily="2" charset="0"/>
              </a:rPr>
              <a:t>১</a:t>
            </a:r>
            <a:r>
              <a:rPr lang="bn-BD" sz="3600" dirty="0">
                <a:latin typeface="NikoshBAN" pitchFamily="2" charset="0"/>
                <a:cs typeface="NikoshBAN" pitchFamily="2" charset="0"/>
              </a:rPr>
              <a:t>।</a:t>
            </a:r>
            <a:r>
              <a:rPr lang="bn-BD" sz="3600" dirty="0" smtClean="0">
                <a:latin typeface="NikoshBAN" pitchFamily="2" charset="0"/>
                <a:cs typeface="NikoshBAN" pitchFamily="2" charset="0"/>
              </a:rPr>
              <a:t>যেকোনো </a:t>
            </a:r>
            <a:r>
              <a:rPr lang="bn-BD" sz="3600" dirty="0">
                <a:latin typeface="NikoshBAN" pitchFamily="2" charset="0"/>
                <a:cs typeface="NikoshBAN" pitchFamily="2" charset="0"/>
              </a:rPr>
              <a:t>সমীকরণ থেকে অজানা রাশি </a:t>
            </a:r>
            <a:r>
              <a:rPr lang="bn-BD" sz="3600" dirty="0" smtClean="0">
                <a:latin typeface="NikoshBAN" pitchFamily="2" charset="0"/>
                <a:cs typeface="NikoshBAN" pitchFamily="2" charset="0"/>
              </a:rPr>
              <a:t>দুইটির একটির </a:t>
            </a:r>
            <a:r>
              <a:rPr lang="bn-BD" sz="3600" dirty="0">
                <a:latin typeface="NikoshBAN" pitchFamily="2" charset="0"/>
                <a:cs typeface="NikoshBAN" pitchFamily="2" charset="0"/>
              </a:rPr>
              <a:t>মান অপরটির মাধ্যমে প্রকাশ করা ।</a:t>
            </a:r>
          </a:p>
          <a:p>
            <a:r>
              <a:rPr lang="bn-BD" sz="3600" dirty="0">
                <a:latin typeface="NikoshBAN" pitchFamily="2" charset="0"/>
                <a:cs typeface="NikoshBAN" pitchFamily="2" charset="0"/>
              </a:rPr>
              <a:t>২।অপর সমীকরণে প্রাপ্ত অজানা রাশির মানটি </a:t>
            </a:r>
            <a:r>
              <a:rPr lang="bn-BD" sz="3600" dirty="0" smtClean="0">
                <a:latin typeface="NikoshBAN" pitchFamily="2" charset="0"/>
                <a:cs typeface="NikoshBAN" pitchFamily="2" charset="0"/>
              </a:rPr>
              <a:t>স্থাপন করে </a:t>
            </a:r>
            <a:r>
              <a:rPr lang="bn-BD" sz="3600" dirty="0">
                <a:latin typeface="NikoshBAN" pitchFamily="2" charset="0"/>
                <a:cs typeface="NikoshBAN" pitchFamily="2" charset="0"/>
              </a:rPr>
              <a:t>এক চলক বিশিষ্ট সমীকরণ সমাধান করা ।</a:t>
            </a:r>
          </a:p>
          <a:p>
            <a:r>
              <a:rPr lang="bn-BD" sz="3600" dirty="0">
                <a:latin typeface="NikoshBAN" pitchFamily="2" charset="0"/>
                <a:cs typeface="NikoshBAN" pitchFamily="2" charset="0"/>
              </a:rPr>
              <a:t>৩।নির্ণীত সমাধান প্রদত্ত সমীকরণ দুইটির </a:t>
            </a:r>
            <a:r>
              <a:rPr lang="bn-BD" sz="3600" dirty="0" smtClean="0">
                <a:latin typeface="NikoshBAN" pitchFamily="2" charset="0"/>
                <a:cs typeface="NikoshBAN" pitchFamily="2" charset="0"/>
              </a:rPr>
              <a:t>যেকোনো একটিতে </a:t>
            </a:r>
            <a:r>
              <a:rPr lang="bn-BD" sz="3600" dirty="0">
                <a:latin typeface="NikoshBAN" pitchFamily="2" charset="0"/>
                <a:cs typeface="NikoshBAN" pitchFamily="2" charset="0"/>
              </a:rPr>
              <a:t>বসিয়ে অপর চলকের মান নির্ণয় করা ।</a:t>
            </a:r>
            <a:endParaRPr lang="en-US" sz="3600" dirty="0">
              <a:latin typeface="NikoshBAN" pitchFamily="2" charset="0"/>
              <a:cs typeface="NikoshBAN" pitchFamily="2" charset="0"/>
            </a:endParaRPr>
          </a:p>
          <a:p>
            <a:pPr algn="ctr"/>
            <a:endParaRPr lang="en-US" sz="5400" dirty="0"/>
          </a:p>
        </p:txBody>
      </p:sp>
      <p:sp>
        <p:nvSpPr>
          <p:cNvPr id="3" name="Down Arrow Callout 2"/>
          <p:cNvSpPr/>
          <p:nvPr/>
        </p:nvSpPr>
        <p:spPr>
          <a:xfrm>
            <a:off x="1143000" y="953869"/>
            <a:ext cx="6705600" cy="1713131"/>
          </a:xfrm>
          <a:prstGeom prst="downArrowCallou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s-IN" sz="5400" dirty="0">
                <a:latin typeface="NikoshBAN" pitchFamily="2" charset="0"/>
                <a:cs typeface="NikoshBAN" pitchFamily="2" charset="0"/>
              </a:rPr>
              <a:t>জোড়ায় কাজের সমাধান</a:t>
            </a:r>
          </a:p>
        </p:txBody>
      </p:sp>
    </p:spTree>
    <p:extLst>
      <p:ext uri="{BB962C8B-B14F-4D97-AF65-F5344CB8AC3E}">
        <p14:creationId xmlns:p14="http://schemas.microsoft.com/office/powerpoint/2010/main" val="593096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3181" y="873978"/>
            <a:ext cx="845820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3600" b="1" dirty="0" smtClean="0">
                <a:latin typeface="NikoshBAN" pitchFamily="2" charset="0"/>
                <a:cs typeface="NikoshBAN" pitchFamily="2" charset="0"/>
              </a:rPr>
              <a:t>সমাধান করঃ</a:t>
            </a:r>
          </a:p>
          <a:p>
            <a:pPr algn="ctr"/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5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x – 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y=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6</a:t>
            </a:r>
            <a:endParaRPr lang="en-US" sz="3200" dirty="0" smtClean="0"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en-US" sz="3200" dirty="0">
                <a:latin typeface="NikoshBAN" pitchFamily="2" charset="0"/>
                <a:cs typeface="NikoshBAN" pitchFamily="2" charset="0"/>
              </a:rPr>
              <a:t>x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+ 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y=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4</a:t>
            </a:r>
            <a:endParaRPr lang="en-US" sz="3200" dirty="0" smtClean="0"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bn-BD" sz="3200" dirty="0" smtClean="0">
                <a:latin typeface="NikoshBAN" pitchFamily="2" charset="0"/>
                <a:cs typeface="NikoshBAN" pitchFamily="2" charset="0"/>
              </a:rPr>
              <a:t>সমাধান</a:t>
            </a:r>
          </a:p>
          <a:p>
            <a:pPr algn="ctr"/>
            <a:r>
              <a:rPr lang="bn-BD" sz="3200" dirty="0" smtClean="0">
                <a:latin typeface="NikoshBAN" pitchFamily="2" charset="0"/>
                <a:cs typeface="NikoshBAN" pitchFamily="2" charset="0"/>
              </a:rPr>
              <a:t>প্রদত্ত সমীকরণ</a:t>
            </a:r>
          </a:p>
          <a:p>
            <a:pPr algn="ctr"/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5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x – 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y 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=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6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-------(1)</a:t>
            </a:r>
          </a:p>
          <a:p>
            <a:pPr algn="ctr"/>
            <a:r>
              <a:rPr lang="en-US" sz="3200" dirty="0">
                <a:latin typeface="NikoshBAN" pitchFamily="2" charset="0"/>
                <a:cs typeface="NikoshBAN" pitchFamily="2" charset="0"/>
              </a:rPr>
              <a:t>x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+ 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y 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=4---------(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)</a:t>
            </a:r>
          </a:p>
          <a:p>
            <a:pPr algn="ctr"/>
            <a:r>
              <a:rPr lang="bn-BD" sz="3200" dirty="0" smtClean="0">
                <a:latin typeface="NikoshBAN" pitchFamily="2" charset="0"/>
                <a:cs typeface="NikoshBAN" pitchFamily="2" charset="0"/>
              </a:rPr>
              <a:t>সমীকরণ </a:t>
            </a:r>
            <a:r>
              <a:rPr lang="bn-BD" sz="3200" dirty="0" smtClean="0">
                <a:latin typeface="Mongolian Baiti" pitchFamily="66" charset="0"/>
                <a:cs typeface="NikoshBAN" pitchFamily="2" charset="0"/>
              </a:rPr>
              <a:t>(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bn-BD" sz="3200" dirty="0" smtClean="0">
                <a:latin typeface="Mongolian Baiti" pitchFamily="66" charset="0"/>
                <a:cs typeface="NikoshBAN" pitchFamily="2" charset="0"/>
              </a:rPr>
              <a:t>)</a:t>
            </a:r>
            <a:r>
              <a:rPr lang="bn-BD" sz="3200" dirty="0" smtClean="0">
                <a:latin typeface="NikoshBAN" pitchFamily="2" charset="0"/>
                <a:cs typeface="NikoshBAN" pitchFamily="2" charset="0"/>
              </a:rPr>
              <a:t> হতে পক্ষান্তর করে পাই,</a:t>
            </a:r>
          </a:p>
          <a:p>
            <a:pPr algn="ctr"/>
            <a:r>
              <a:rPr lang="en-US" sz="3200" dirty="0">
                <a:latin typeface="NikoshBAN" pitchFamily="2" charset="0"/>
                <a:cs typeface="NikoshBAN" pitchFamily="2" charset="0"/>
              </a:rPr>
              <a:t>x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+ 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y =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4</a:t>
            </a:r>
            <a:endParaRPr lang="en-US" sz="3200" dirty="0" smtClean="0"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bn-BD" sz="3200" dirty="0" smtClean="0">
                <a:latin typeface="NikoshBAN" pitchFamily="2" charset="0"/>
                <a:cs typeface="NikoshBAN" pitchFamily="2" charset="0"/>
              </a:rPr>
              <a:t>বা,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x =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 – </a:t>
            </a:r>
            <a:r>
              <a:rPr lang="en-US" sz="3200" dirty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3200" dirty="0" smtClean="0">
                <a:latin typeface="NikoshBAN" pitchFamily="2" charset="0"/>
                <a:cs typeface="NikoshBAN" pitchFamily="2" charset="0"/>
              </a:rPr>
              <a:t>y-</a:t>
            </a:r>
            <a:r>
              <a:rPr lang="en-US" sz="3200" dirty="0" smtClean="0">
                <a:latin typeface="Mongolian Baiti" pitchFamily="66" charset="0"/>
                <a:cs typeface="Mongolian Baiti" pitchFamily="66" charset="0"/>
              </a:rPr>
              <a:t>-----(3)</a:t>
            </a:r>
          </a:p>
          <a:p>
            <a:pPr algn="ctr"/>
            <a:r>
              <a:rPr lang="bn-BD" sz="4400" dirty="0" smtClean="0"/>
              <a:t> 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088758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5400" y="580846"/>
            <a:ext cx="67056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s-IN" sz="2800" dirty="0" smtClean="0">
                <a:latin typeface="NikoshBAN" pitchFamily="2" charset="0"/>
                <a:cs typeface="NikoshBAN" pitchFamily="2" charset="0"/>
              </a:rPr>
              <a:t>সমীকরণ</a:t>
            </a:r>
            <a:r>
              <a:rPr lang="as-IN" sz="2800" dirty="0" smtClean="0">
                <a:latin typeface="Mongolian Baiti" pitchFamily="66" charset="0"/>
                <a:cs typeface="NikoshBAN" pitchFamily="2" charset="0"/>
              </a:rPr>
              <a:t>(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3</a:t>
            </a:r>
            <a:r>
              <a:rPr lang="as-IN" sz="2800" dirty="0" smtClean="0">
                <a:latin typeface="Mongolian Baiti" pitchFamily="66" charset="0"/>
                <a:cs typeface="NikoshBAN" pitchFamily="2" charset="0"/>
              </a:rPr>
              <a:t>)</a:t>
            </a:r>
            <a:r>
              <a:rPr lang="as-IN" sz="2800" dirty="0" smtClean="0">
                <a:latin typeface="NikoshBAN" pitchFamily="2" charset="0"/>
                <a:cs typeface="NikoshBAN" pitchFamily="2" charset="0"/>
              </a:rPr>
              <a:t>হতে </a:t>
            </a:r>
            <a:r>
              <a:rPr lang="en-US" sz="2800" dirty="0">
                <a:latin typeface="NikoshBAN" pitchFamily="2" charset="0"/>
                <a:cs typeface="NikoshBAN" pitchFamily="2" charset="0"/>
              </a:rPr>
              <a:t>x </a:t>
            </a:r>
            <a:r>
              <a:rPr lang="as-IN" sz="2800" dirty="0">
                <a:latin typeface="NikoshBAN" pitchFamily="2" charset="0"/>
                <a:cs typeface="NikoshBAN" pitchFamily="2" charset="0"/>
              </a:rPr>
              <a:t>এর মানটি সমীকরণ </a:t>
            </a:r>
            <a:r>
              <a:rPr lang="as-IN" sz="2800" dirty="0" smtClean="0">
                <a:latin typeface="Mongolian Baiti" pitchFamily="66" charset="0"/>
                <a:cs typeface="NikoshBAN" pitchFamily="2" charset="0"/>
              </a:rPr>
              <a:t>(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1</a:t>
            </a:r>
            <a:r>
              <a:rPr lang="as-IN" sz="2800" dirty="0" smtClean="0">
                <a:latin typeface="Mongolian Baiti" pitchFamily="66" charset="0"/>
                <a:cs typeface="NikoshBAN" pitchFamily="2" charset="0"/>
              </a:rPr>
              <a:t>)</a:t>
            </a:r>
            <a:r>
              <a:rPr lang="bn-BD" sz="2800" dirty="0" smtClean="0">
                <a:latin typeface="Mongolian Baiti" pitchFamily="66" charset="0"/>
                <a:cs typeface="NikoshBAN" pitchFamily="2" charset="0"/>
              </a:rPr>
              <a:t> এ  </a:t>
            </a:r>
            <a:r>
              <a:rPr lang="as-IN" sz="2800" dirty="0" smtClean="0">
                <a:latin typeface="NikoshBAN" pitchFamily="2" charset="0"/>
                <a:cs typeface="NikoshBAN" pitchFamily="2" charset="0"/>
              </a:rPr>
              <a:t>বসিয়ে পাই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, </a:t>
            </a:r>
          </a:p>
          <a:p>
            <a:r>
              <a:rPr lang="bn-BD" sz="2800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5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x – </a:t>
            </a:r>
            <a:r>
              <a:rPr lang="en-US" sz="2800" dirty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 =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6</a:t>
            </a:r>
            <a:endParaRPr lang="en-US" sz="28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5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(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–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y) –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 =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6</a:t>
            </a:r>
            <a:endParaRPr lang="en-US" sz="28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20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–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10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 –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 =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6</a:t>
            </a:r>
            <a:endParaRPr lang="en-US" sz="28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20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–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14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6</a:t>
            </a:r>
            <a:endParaRPr lang="en-US" sz="28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 -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14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6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–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20</a:t>
            </a:r>
            <a:endParaRPr lang="en-US" sz="28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 -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14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 = -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14     </a:t>
            </a:r>
            <a:r>
              <a:rPr lang="bn-BD" sz="2800" dirty="0" smtClean="0">
                <a:latin typeface="Mongolian Baiti" pitchFamily="66" charset="0"/>
                <a:cs typeface="Mongolian Baiti" pitchFamily="66" charset="0"/>
              </a:rPr>
              <a:t>[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উভয় পক্ষকে -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14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bn-BD" sz="2800" dirty="0">
                <a:latin typeface="NikoshBAN" pitchFamily="2" charset="0"/>
                <a:cs typeface="NikoshBAN" pitchFamily="2" charset="0"/>
              </a:rPr>
              <a:t>ভাগ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দারা করে]</a:t>
            </a:r>
            <a:endParaRPr lang="en-US" sz="28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 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1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         </a:t>
            </a: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এখন সমীকরণ </a:t>
            </a:r>
            <a:r>
              <a:rPr lang="bn-BD" sz="2800" dirty="0" smtClean="0">
                <a:latin typeface="Mongolian Baiti" pitchFamily="66" charset="0"/>
                <a:cs typeface="NikoshBAN" pitchFamily="2" charset="0"/>
              </a:rPr>
              <a:t>(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3</a:t>
            </a:r>
            <a:r>
              <a:rPr lang="bn-BD" sz="2800" dirty="0" smtClean="0">
                <a:latin typeface="Mongolian Baiti" pitchFamily="66" charset="0"/>
                <a:cs typeface="NikoshBAN" pitchFamily="2" charset="0"/>
              </a:rPr>
              <a:t>)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 এ 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y=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1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</a:t>
            </a:r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বসিয়ে পাই, </a:t>
            </a:r>
            <a:endParaRPr lang="as-IN" sz="2800" dirty="0">
              <a:latin typeface="NikoshBAN" pitchFamily="2" charset="0"/>
              <a:cs typeface="NikoshBAN" pitchFamily="2" charset="0"/>
            </a:endParaRPr>
          </a:p>
          <a:p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 x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–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y</a:t>
            </a: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x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–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2.1</a:t>
            </a:r>
            <a:endParaRPr lang="en-US" sz="28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x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4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–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</a:t>
            </a:r>
            <a:endParaRPr lang="en-US" sz="28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বা,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 x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2</a:t>
            </a:r>
            <a:endParaRPr lang="en-US" sz="2800" dirty="0" smtClean="0">
              <a:latin typeface="NikoshBAN" pitchFamily="2" charset="0"/>
              <a:cs typeface="NikoshBAN" pitchFamily="2" charset="0"/>
            </a:endParaRPr>
          </a:p>
          <a:p>
            <a:r>
              <a:rPr lang="bn-BD" sz="2800" dirty="0" smtClean="0">
                <a:latin typeface="NikoshBAN" pitchFamily="2" charset="0"/>
                <a:cs typeface="NikoshBAN" pitchFamily="2" charset="0"/>
              </a:rPr>
              <a:t>নির্ণেয় সমাধান 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(</a:t>
            </a:r>
            <a:r>
              <a:rPr lang="en-US" sz="2800" dirty="0" err="1" smtClean="0">
                <a:latin typeface="NikoshBAN" pitchFamily="2" charset="0"/>
                <a:cs typeface="NikoshBAN" pitchFamily="2" charset="0"/>
              </a:rPr>
              <a:t>x,y</a:t>
            </a:r>
            <a:r>
              <a:rPr lang="en-US" sz="2800" dirty="0" smtClean="0">
                <a:latin typeface="NikoshBAN" pitchFamily="2" charset="0"/>
                <a:cs typeface="NikoshBAN" pitchFamily="2" charset="0"/>
              </a:rPr>
              <a:t>) = 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(2,</a:t>
            </a:r>
            <a:r>
              <a:rPr lang="en-US" sz="2800" dirty="0">
                <a:latin typeface="Mongolian Baiti" pitchFamily="66" charset="0"/>
                <a:cs typeface="Mongolian Baiti" pitchFamily="66" charset="0"/>
              </a:rPr>
              <a:t>1</a:t>
            </a:r>
            <a:r>
              <a:rPr lang="en-US" sz="2800" dirty="0" smtClean="0">
                <a:latin typeface="Mongolian Baiti" pitchFamily="66" charset="0"/>
                <a:cs typeface="Mongolian Baiti" pitchFamily="66" charset="0"/>
              </a:rPr>
              <a:t>)</a:t>
            </a:r>
            <a:r>
              <a:rPr lang="bn-BD" sz="2800" dirty="0" smtClean="0">
                <a:latin typeface="Mongolian Baiti" pitchFamily="66" charset="0"/>
                <a:cs typeface="Mongolian Baiti" pitchFamily="66" charset="0"/>
              </a:rPr>
              <a:t> </a:t>
            </a:r>
            <a:endParaRPr lang="en-US" sz="2800" dirty="0">
              <a:latin typeface="Mongolian Baiti" pitchFamily="66" charset="0"/>
              <a:cs typeface="Mongolian Baiti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95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1955" y="2971800"/>
            <a:ext cx="9067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000" dirty="0"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bn-BD" sz="4800" dirty="0" smtClean="0">
                <a:latin typeface="NikoshBAN" pitchFamily="2" charset="0"/>
                <a:cs typeface="NikoshBAN" pitchFamily="2" charset="0"/>
              </a:rPr>
              <a:t>সমাধান করঃ</a:t>
            </a:r>
          </a:p>
          <a:p>
            <a:pPr algn="ctr"/>
            <a:r>
              <a:rPr lang="en-US" sz="4400" dirty="0">
                <a:latin typeface="Mongolian Baiti" pitchFamily="66" charset="0"/>
                <a:cs typeface="Mongolian Baiti" pitchFamily="66" charset="0"/>
              </a:rPr>
              <a:t>3</a:t>
            </a:r>
            <a:r>
              <a:rPr lang="en-US" sz="4400" dirty="0" smtClean="0">
                <a:latin typeface="NikoshBAN" pitchFamily="2" charset="0"/>
                <a:cs typeface="NikoshBAN" pitchFamily="2" charset="0"/>
              </a:rPr>
              <a:t>x + </a:t>
            </a:r>
            <a:r>
              <a:rPr lang="en-US" sz="4400" dirty="0" smtClean="0">
                <a:latin typeface="Mongolian Baiti" pitchFamily="66" charset="0"/>
                <a:cs typeface="Mongolian Baiti" pitchFamily="66" charset="0"/>
              </a:rPr>
              <a:t>2</a:t>
            </a:r>
            <a:r>
              <a:rPr lang="en-US" sz="4400" dirty="0" smtClean="0">
                <a:latin typeface="NikoshBAN" pitchFamily="2" charset="0"/>
                <a:cs typeface="NikoshBAN" pitchFamily="2" charset="0"/>
              </a:rPr>
              <a:t>y = </a:t>
            </a:r>
            <a:r>
              <a:rPr lang="en-US" sz="4400" dirty="0" smtClean="0">
                <a:latin typeface="Mongolian Baiti" pitchFamily="66" charset="0"/>
                <a:cs typeface="Mongolian Baiti" pitchFamily="66" charset="0"/>
              </a:rPr>
              <a:t>10</a:t>
            </a:r>
            <a:endParaRPr lang="en-US" sz="4400" dirty="0" smtClean="0"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en-US" sz="4400" dirty="0">
                <a:latin typeface="NikoshBAN" pitchFamily="2" charset="0"/>
                <a:cs typeface="NikoshBAN" pitchFamily="2" charset="0"/>
              </a:rPr>
              <a:t>x</a:t>
            </a:r>
            <a:r>
              <a:rPr lang="en-US" sz="4400" dirty="0" smtClean="0">
                <a:latin typeface="NikoshBAN" pitchFamily="2" charset="0"/>
                <a:cs typeface="NikoshBAN" pitchFamily="2" charset="0"/>
              </a:rPr>
              <a:t> – y = 0</a:t>
            </a:r>
            <a:endParaRPr lang="en-US" sz="4400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43200" y="609600"/>
            <a:ext cx="32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দলীয়</a:t>
            </a:r>
            <a:r>
              <a:rPr lang="en-US" sz="36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69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76200" y="329625"/>
            <a:ext cx="899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3200" b="1" dirty="0" smtClean="0">
                <a:latin typeface="NikoshBAN" pitchFamily="2" charset="0"/>
                <a:cs typeface="NikoshBAN" pitchFamily="2" charset="0"/>
              </a:rPr>
              <a:t>দলীয় কাজের সমাধান</a:t>
            </a:r>
            <a:endParaRPr lang="en-US" sz="3200" b="1" dirty="0">
              <a:latin typeface="NikoshBAN" pitchFamily="2" charset="0"/>
              <a:cs typeface="NikoshBAN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838200" y="868103"/>
                <a:ext cx="7162800" cy="62184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dirty="0">
                    <a:latin typeface="Mongolian Baiti" pitchFamily="66" charset="0"/>
                    <a:cs typeface="Mongolian Baiti" pitchFamily="66" charset="0"/>
                  </a:rPr>
                  <a:t>3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x + 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2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y 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=10---------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(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1)</a:t>
                </a:r>
                <a:endParaRPr lang="en-US" sz="2400" dirty="0" smtClean="0">
                  <a:latin typeface="NikoshBAN" pitchFamily="2" charset="0"/>
                  <a:cs typeface="NikoshBAN" pitchFamily="2" charset="0"/>
                </a:endParaRPr>
              </a:p>
              <a:p>
                <a:pPr algn="ctr"/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x – y  =0---------(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2)</a:t>
                </a:r>
                <a:endParaRPr lang="en-US" sz="2400" dirty="0" smtClean="0">
                  <a:latin typeface="NikoshBAN" pitchFamily="2" charset="0"/>
                  <a:cs typeface="NikoshBAN" pitchFamily="2" charset="0"/>
                </a:endParaRPr>
              </a:p>
              <a:p>
                <a:pPr algn="ctr"/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সমীকরণ 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(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2)</a:t>
                </a:r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 হতে পক্ষান্তর করে পাই,</a:t>
                </a:r>
              </a:p>
              <a:p>
                <a:pPr algn="ctr"/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x – y = o</a:t>
                </a:r>
                <a:endParaRPr lang="bn-BD" sz="2400" dirty="0" smtClean="0">
                  <a:latin typeface="NikoshBAN" pitchFamily="2" charset="0"/>
                  <a:cs typeface="NikoshBAN" pitchFamily="2" charset="0"/>
                </a:endParaRPr>
              </a:p>
              <a:p>
                <a:pPr algn="ctr"/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 x = y 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------(3)</a:t>
                </a:r>
              </a:p>
              <a:p>
                <a:pPr algn="ctr"/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সমীকরণ </a:t>
                </a:r>
                <a:r>
                  <a:rPr lang="bn-BD" sz="2400" dirty="0" smtClean="0">
                    <a:latin typeface="Mongolian Baiti" pitchFamily="66" charset="0"/>
                    <a:cs typeface="NikoshBAN" pitchFamily="2" charset="0"/>
                  </a:rPr>
                  <a:t>(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3</a:t>
                </a:r>
                <a:r>
                  <a:rPr lang="bn-BD" sz="2400" dirty="0" smtClean="0">
                    <a:latin typeface="Mongolian Baiti" pitchFamily="66" charset="0"/>
                    <a:cs typeface="NikoshBAN" pitchFamily="2" charset="0"/>
                  </a:rPr>
                  <a:t>)</a:t>
                </a:r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হতে </a:t>
                </a:r>
                <a:r>
                  <a:rPr lang="en-US" sz="2400" dirty="0">
                    <a:latin typeface="NikoshBAN" pitchFamily="2" charset="0"/>
                    <a:cs typeface="NikoshBAN" pitchFamily="2" charset="0"/>
                  </a:rPr>
                  <a:t>x</a:t>
                </a:r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এর মানটি সমীকরণ </a:t>
                </a:r>
                <a:r>
                  <a:rPr lang="bn-BD" sz="2400" dirty="0" smtClean="0">
                    <a:latin typeface="Mongolian Baiti" pitchFamily="66" charset="0"/>
                    <a:cs typeface="NikoshBAN" pitchFamily="2" charset="0"/>
                  </a:rPr>
                  <a:t>(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1</a:t>
                </a:r>
                <a:r>
                  <a:rPr lang="bn-BD" sz="2400" dirty="0" smtClean="0">
                    <a:latin typeface="Mongolian Baiti" pitchFamily="66" charset="0"/>
                    <a:cs typeface="NikoshBAN" pitchFamily="2" charset="0"/>
                  </a:rPr>
                  <a:t>)</a:t>
                </a:r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এ বসিয়ে পাই,</a:t>
                </a:r>
              </a:p>
              <a:p>
                <a:pPr algn="ctr"/>
                <a:r>
                  <a:rPr lang="en-US" sz="2400" dirty="0">
                    <a:latin typeface="Mongolian Baiti" pitchFamily="66" charset="0"/>
                    <a:cs typeface="Mongolian Baiti" pitchFamily="66" charset="0"/>
                  </a:rPr>
                  <a:t>3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x + </a:t>
                </a:r>
                <a:r>
                  <a:rPr lang="en-US" sz="2400" dirty="0">
                    <a:latin typeface="Mongolian Baiti" pitchFamily="66" charset="0"/>
                    <a:cs typeface="Mongolian Baiti" pitchFamily="66" charset="0"/>
                  </a:rPr>
                  <a:t>2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y =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10</a:t>
                </a:r>
                <a:endParaRPr lang="en-US" sz="2400" dirty="0" smtClean="0">
                  <a:latin typeface="NikoshBAN" pitchFamily="2" charset="0"/>
                  <a:cs typeface="NikoshBAN" pitchFamily="2" charset="0"/>
                </a:endParaRPr>
              </a:p>
              <a:p>
                <a:pPr algn="ctr"/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বা,</a:t>
                </a:r>
                <a:r>
                  <a:rPr lang="en-US" sz="2400" dirty="0">
                    <a:latin typeface="Mongolian Baiti" pitchFamily="66" charset="0"/>
                    <a:cs typeface="Mongolian Baiti" pitchFamily="66" charset="0"/>
                  </a:rPr>
                  <a:t>3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y +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2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y =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10</a:t>
                </a:r>
                <a:endParaRPr lang="en-US" sz="2400" dirty="0" smtClean="0">
                  <a:latin typeface="NikoshBAN" pitchFamily="2" charset="0"/>
                  <a:cs typeface="NikoshBAN" pitchFamily="2" charset="0"/>
                </a:endParaRPr>
              </a:p>
              <a:p>
                <a:pPr algn="ctr"/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বা,</a:t>
                </a:r>
                <a:r>
                  <a:rPr lang="en-US" sz="2400" dirty="0">
                    <a:latin typeface="Mongolian Baiti" pitchFamily="66" charset="0"/>
                    <a:cs typeface="Mongolian Baiti" pitchFamily="66" charset="0"/>
                  </a:rPr>
                  <a:t>5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y =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10</a:t>
                </a:r>
                <a:endParaRPr lang="en-US" sz="2400" dirty="0" smtClean="0">
                  <a:latin typeface="NikoshBAN" pitchFamily="2" charset="0"/>
                  <a:cs typeface="NikoshBAN" pitchFamily="2" charset="0"/>
                </a:endParaRPr>
              </a:p>
              <a:p>
                <a:pPr algn="ctr"/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বা,</a:t>
                </a:r>
                <a:r>
                  <a:rPr lang="en-US" sz="2400" dirty="0">
                    <a:latin typeface="NikoshBAN" pitchFamily="2" charset="0"/>
                    <a:cs typeface="NikoshBAN" pitchFamily="2" charset="0"/>
                  </a:rPr>
                  <a:t>y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/>
                          </a:rPr>
                          <m:t>10</m:t>
                        </m:r>
                      </m:num>
                      <m:den>
                        <m:r>
                          <a:rPr lang="en-US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endParaRPr lang="en-US" sz="2400" dirty="0" smtClean="0">
                  <a:latin typeface="NikoshBAN" pitchFamily="2" charset="0"/>
                  <a:cs typeface="NikoshBAN" pitchFamily="2" charset="0"/>
                </a:endParaRPr>
              </a:p>
              <a:p>
                <a:pPr algn="ctr"/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বা,</a:t>
                </a:r>
                <a:r>
                  <a:rPr lang="en-US" sz="2400" dirty="0">
                    <a:latin typeface="NikoshBAN" pitchFamily="2" charset="0"/>
                    <a:cs typeface="NikoshBAN" pitchFamily="2" charset="0"/>
                  </a:rPr>
                  <a:t>y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 = 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2</a:t>
                </a:r>
                <a:endParaRPr lang="en-US" sz="2400" dirty="0" smtClean="0">
                  <a:latin typeface="NikoshBAN" pitchFamily="2" charset="0"/>
                  <a:cs typeface="NikoshBAN" pitchFamily="2" charset="0"/>
                </a:endParaRPr>
              </a:p>
              <a:p>
                <a:pPr algn="ctr"/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এখন সমীকরণ</a:t>
                </a:r>
                <a:r>
                  <a:rPr lang="bn-BD" sz="2400" dirty="0" smtClean="0">
                    <a:latin typeface="Mongolian Baiti" pitchFamily="66" charset="0"/>
                    <a:cs typeface="NikoshBAN" pitchFamily="2" charset="0"/>
                  </a:rPr>
                  <a:t>(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3</a:t>
                </a:r>
                <a:r>
                  <a:rPr lang="bn-BD" sz="2400" dirty="0" smtClean="0">
                    <a:latin typeface="Mongolian Baiti" pitchFamily="66" charset="0"/>
                    <a:cs typeface="NikoshBAN" pitchFamily="2" charset="0"/>
                  </a:rPr>
                  <a:t>)</a:t>
                </a:r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এ 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y = 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2</a:t>
                </a:r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বসিয়ে পাই,</a:t>
                </a:r>
              </a:p>
              <a:p>
                <a:pPr algn="ctr"/>
                <a:r>
                  <a:rPr lang="en-US" sz="2400" dirty="0">
                    <a:latin typeface="NikoshBAN" pitchFamily="2" charset="0"/>
                    <a:cs typeface="NikoshBAN" pitchFamily="2" charset="0"/>
                  </a:rPr>
                  <a:t>x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 = y</a:t>
                </a:r>
              </a:p>
              <a:p>
                <a:pPr algn="ctr"/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বা,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x=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2</a:t>
                </a:r>
              </a:p>
              <a:p>
                <a:pPr algn="ctr"/>
                <a:r>
                  <a:rPr lang="bn-BD" sz="2400" dirty="0" smtClean="0">
                    <a:latin typeface="NikoshBAN" pitchFamily="2" charset="0"/>
                    <a:cs typeface="NikoshBAN" pitchFamily="2" charset="0"/>
                  </a:rPr>
                  <a:t>নির্ণেয় সমাধান 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(</a:t>
                </a:r>
                <a:r>
                  <a:rPr lang="en-US" sz="2400" dirty="0" err="1" smtClean="0">
                    <a:latin typeface="NikoshBAN" pitchFamily="2" charset="0"/>
                    <a:cs typeface="NikoshBAN" pitchFamily="2" charset="0"/>
                  </a:rPr>
                  <a:t>x,y</a:t>
                </a:r>
                <a:r>
                  <a:rPr lang="en-US" sz="2400" dirty="0" smtClean="0">
                    <a:latin typeface="NikoshBAN" pitchFamily="2" charset="0"/>
                    <a:cs typeface="NikoshBAN" pitchFamily="2" charset="0"/>
                  </a:rPr>
                  <a:t>) = 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(2,</a:t>
                </a:r>
                <a:r>
                  <a:rPr lang="en-US" sz="2400" dirty="0">
                    <a:latin typeface="Mongolian Baiti" pitchFamily="66" charset="0"/>
                    <a:cs typeface="Mongolian Baiti" pitchFamily="66" charset="0"/>
                  </a:rPr>
                  <a:t>2</a:t>
                </a:r>
                <a:r>
                  <a:rPr lang="en-US" sz="2400" dirty="0" smtClean="0">
                    <a:latin typeface="Mongolian Baiti" pitchFamily="66" charset="0"/>
                    <a:cs typeface="Mongolian Baiti" pitchFamily="66" charset="0"/>
                  </a:rPr>
                  <a:t>)</a:t>
                </a:r>
              </a:p>
              <a:p>
                <a:pPr algn="ctr"/>
                <a:endParaRPr lang="en-US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868103"/>
                <a:ext cx="7162800" cy="6218497"/>
              </a:xfrm>
              <a:prstGeom prst="rect">
                <a:avLst/>
              </a:prstGeom>
              <a:blipFill rotWithShape="1">
                <a:blip r:embed="rId2"/>
                <a:stretch>
                  <a:fillRect t="-10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219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rizontal Scroll 2"/>
          <p:cNvSpPr/>
          <p:nvPr/>
        </p:nvSpPr>
        <p:spPr>
          <a:xfrm>
            <a:off x="1143000" y="76200"/>
            <a:ext cx="6096000" cy="1905000"/>
          </a:xfrm>
          <a:prstGeom prst="horizontalScroll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bn-BD" sz="8800" b="1" dirty="0">
                <a:solidFill>
                  <a:srgbClr val="002060"/>
                </a:solidFill>
                <a:latin typeface="NikoshBAN" pitchFamily="2" charset="0"/>
                <a:cs typeface="NikoshBAN" pitchFamily="2" charset="0"/>
              </a:rPr>
              <a:t>মূল্যায়ন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143000" y="1981200"/>
                <a:ext cx="6400800" cy="4031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bn-BD" sz="3200" dirty="0" smtClean="0">
                    <a:latin typeface="NikoshBAN" pitchFamily="2" charset="0"/>
                    <a:cs typeface="NikoshBAN" pitchFamily="2" charset="0"/>
                  </a:rPr>
                  <a:t>প্রতিস্থাপন </a:t>
                </a:r>
                <a:r>
                  <a:rPr lang="bn-BD" sz="3200" dirty="0">
                    <a:latin typeface="NikoshBAN" pitchFamily="2" charset="0"/>
                    <a:cs typeface="NikoshBAN" pitchFamily="2" charset="0"/>
                  </a:rPr>
                  <a:t>পদ্ধতিতে সমাধান করা </a:t>
                </a:r>
                <a:r>
                  <a:rPr lang="bn-BD" sz="3200" dirty="0" smtClean="0">
                    <a:latin typeface="NikoshBAN" pitchFamily="2" charset="0"/>
                    <a:cs typeface="NikoshBAN" pitchFamily="2" charset="0"/>
                  </a:rPr>
                  <a:t>যায়</a:t>
                </a:r>
                <a:endParaRPr lang="en-US" sz="3200" dirty="0" smtClean="0">
                  <a:latin typeface="NikoshBAN" pitchFamily="2" charset="0"/>
                  <a:cs typeface="NikoshBAN" pitchFamily="2" charset="0"/>
                </a:endParaRPr>
              </a:p>
              <a:p>
                <a:r>
                  <a:rPr lang="en-US" sz="3200" dirty="0" smtClean="0">
                    <a:latin typeface="NikoshBAN" pitchFamily="2" charset="0"/>
                    <a:cs typeface="NikoshBAN" pitchFamily="2" charset="0"/>
                  </a:rPr>
                  <a:t>(i) x + y =</a:t>
                </a:r>
                <a:r>
                  <a:rPr lang="en-US" sz="3200" dirty="0" smtClean="0">
                    <a:latin typeface="Mongolian Baiti" pitchFamily="66" charset="0"/>
                    <a:cs typeface="Mongolian Baiti" pitchFamily="66" charset="0"/>
                  </a:rPr>
                  <a:t>7</a:t>
                </a:r>
                <a:endParaRPr lang="en-US" sz="3200" dirty="0" smtClean="0">
                  <a:latin typeface="NikoshBAN" pitchFamily="2" charset="0"/>
                  <a:cs typeface="NikoshBAN" pitchFamily="2" charset="0"/>
                </a:endParaRPr>
              </a:p>
              <a:p>
                <a:r>
                  <a:rPr lang="en-US" sz="3200" dirty="0" smtClean="0">
                    <a:latin typeface="Mongolian Baiti" pitchFamily="66" charset="0"/>
                    <a:cs typeface="Mongolian Baiti" pitchFamily="66" charset="0"/>
                  </a:rPr>
                  <a:t>(ii)2</a:t>
                </a:r>
                <a:r>
                  <a:rPr lang="en-US" sz="3200" dirty="0" smtClean="0">
                    <a:latin typeface="NikoshBAN" pitchFamily="2" charset="0"/>
                    <a:cs typeface="NikoshBAN" pitchFamily="2" charset="0"/>
                  </a:rPr>
                  <a:t>x + y = </a:t>
                </a:r>
                <a:r>
                  <a:rPr lang="en-US" sz="3200" dirty="0" smtClean="0">
                    <a:latin typeface="Mongolian Baiti" pitchFamily="66" charset="0"/>
                    <a:cs typeface="Mongolian Baiti" pitchFamily="66" charset="0"/>
                  </a:rPr>
                  <a:t>5</a:t>
                </a:r>
                <a:r>
                  <a:rPr lang="bn-BD" sz="3200" dirty="0" smtClean="0">
                    <a:latin typeface="NikoshBAN" pitchFamily="2" charset="0"/>
                    <a:cs typeface="NikoshBAN" pitchFamily="2" charset="0"/>
                  </a:rPr>
                  <a:t>এবং </a:t>
                </a:r>
                <a:r>
                  <a:rPr lang="en-US" sz="3200" dirty="0" smtClean="0">
                    <a:latin typeface="NikoshBAN" pitchFamily="2" charset="0"/>
                    <a:cs typeface="NikoshBAN" pitchFamily="2" charset="0"/>
                  </a:rPr>
                  <a:t>x – y = </a:t>
                </a:r>
                <a:r>
                  <a:rPr lang="en-US" sz="3200" dirty="0" smtClean="0">
                    <a:latin typeface="Mongolian Baiti" pitchFamily="66" charset="0"/>
                    <a:cs typeface="Mongolian Baiti" pitchFamily="66" charset="0"/>
                  </a:rPr>
                  <a:t>1</a:t>
                </a:r>
                <a:endParaRPr lang="en-US" sz="3200" dirty="0" smtClean="0">
                  <a:latin typeface="NikoshBAN" pitchFamily="2" charset="0"/>
                  <a:cs typeface="NikoshBAN" pitchFamily="2" charset="0"/>
                </a:endParaRPr>
              </a:p>
              <a:p>
                <a:r>
                  <a:rPr lang="en-US" sz="3200" dirty="0" smtClean="0">
                    <a:latin typeface="NikoshBAN" pitchFamily="2" charset="0"/>
                    <a:cs typeface="NikoshBAN" pitchFamily="2" charset="0"/>
                  </a:rPr>
                  <a:t>(iii)ax - by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  <a:cs typeface="NikoshBAN" pitchFamily="2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/>
                            <a:cs typeface="NikoshBAN" pitchFamily="2" charset="0"/>
                          </a:rPr>
                          <m:t>𝑎</m:t>
                        </m:r>
                      </m:e>
                      <m:sup>
                        <m:r>
                          <a:rPr lang="en-US" sz="3200" b="0" i="1" smtClean="0">
                            <a:latin typeface="Cambria Math"/>
                            <a:cs typeface="NikoshBAN" pitchFamily="2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 smtClean="0">
                    <a:latin typeface="NikoshBAN" pitchFamily="2" charset="0"/>
                    <a:cs typeface="NikoshBAN" pitchFamily="2" charset="0"/>
                  </a:rPr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dirty="0" smtClean="0">
                            <a:latin typeface="Cambria Math" panose="02040503050406030204" pitchFamily="18" charset="0"/>
                            <a:cs typeface="NikoshBAN" pitchFamily="2" charset="0"/>
                          </a:rPr>
                        </m:ctrlPr>
                      </m:sSupPr>
                      <m:e>
                        <m:r>
                          <a:rPr lang="en-US" sz="3200" b="0" i="1" dirty="0" smtClean="0">
                            <a:latin typeface="Cambria Math"/>
                            <a:cs typeface="NikoshBAN" pitchFamily="2" charset="0"/>
                          </a:rPr>
                          <m:t>𝑏</m:t>
                        </m:r>
                      </m:e>
                      <m:sup>
                        <m:r>
                          <a:rPr lang="en-US" sz="3200" b="0" i="1" dirty="0" smtClean="0">
                            <a:latin typeface="Cambria Math"/>
                            <a:cs typeface="NikoshBAN" pitchFamily="2" charset="0"/>
                          </a:rPr>
                          <m:t>2</m:t>
                        </m:r>
                      </m:sup>
                    </m:sSup>
                    <m:r>
                      <a:rPr lang="en-US" sz="3200" b="0" i="0" dirty="0" smtClean="0">
                        <a:latin typeface="Cambria Math"/>
                        <a:cs typeface="NikoshBAN" pitchFamily="2" charset="0"/>
                      </a:rPr>
                      <m:t> </m:t>
                    </m:r>
                  </m:oMath>
                </a14:m>
                <a:endParaRPr lang="en-US" sz="3200" b="0" dirty="0" smtClean="0">
                  <a:latin typeface="NikoshBAN" pitchFamily="2" charset="0"/>
                  <a:cs typeface="NikoshBAN" pitchFamily="2" charset="0"/>
                </a:endParaRPr>
              </a:p>
              <a:p>
                <a:r>
                  <a:rPr lang="bn-BD" sz="3200" dirty="0" smtClean="0">
                    <a:latin typeface="NikoshBAN" pitchFamily="2" charset="0"/>
                    <a:cs typeface="NikoshBAN" pitchFamily="2" charset="0"/>
                  </a:rPr>
                  <a:t>নিচের কোনটি সঠিক?</a:t>
                </a:r>
              </a:p>
              <a:p>
                <a:endParaRPr lang="bn-BD" sz="3200" dirty="0">
                  <a:latin typeface="NikoshBAN" pitchFamily="2" charset="0"/>
                  <a:cs typeface="NikoshBAN" pitchFamily="2" charset="0"/>
                </a:endParaRPr>
              </a:p>
              <a:p>
                <a:r>
                  <a:rPr lang="bn-BD" sz="3200" dirty="0" smtClean="0">
                    <a:latin typeface="NikoshBAN" pitchFamily="2" charset="0"/>
                    <a:cs typeface="NikoshBAN" pitchFamily="2" charset="0"/>
                  </a:rPr>
                  <a:t>(ক)  </a:t>
                </a:r>
                <a:r>
                  <a:rPr lang="en-US" sz="3200" dirty="0" smtClean="0">
                    <a:latin typeface="NikoshBAN" pitchFamily="2" charset="0"/>
                    <a:cs typeface="NikoshBAN" pitchFamily="2" charset="0"/>
                  </a:rPr>
                  <a:t>ii</a:t>
                </a:r>
                <a:r>
                  <a:rPr lang="bn-BD" sz="3200" dirty="0" smtClean="0">
                    <a:latin typeface="NikoshBAN" pitchFamily="2" charset="0"/>
                    <a:cs typeface="NikoshBAN" pitchFamily="2" charset="0"/>
                  </a:rPr>
                  <a:t>                               (খ) </a:t>
                </a:r>
                <a:r>
                  <a:rPr lang="en-US" sz="3200" dirty="0" smtClean="0">
                    <a:latin typeface="NikoshBAN" pitchFamily="2" charset="0"/>
                    <a:cs typeface="NikoshBAN" pitchFamily="2" charset="0"/>
                  </a:rPr>
                  <a:t>iii</a:t>
                </a:r>
              </a:p>
              <a:p>
                <a:r>
                  <a:rPr lang="bn-BD" sz="3200" dirty="0" smtClean="0">
                    <a:latin typeface="NikoshBAN" pitchFamily="2" charset="0"/>
                    <a:cs typeface="NikoshBAN" pitchFamily="2" charset="0"/>
                  </a:rPr>
                  <a:t>(গ)  </a:t>
                </a:r>
                <a:r>
                  <a:rPr lang="en-US" sz="3200" dirty="0" smtClean="0">
                    <a:latin typeface="NikoshBAN" pitchFamily="2" charset="0"/>
                    <a:cs typeface="NikoshBAN" pitchFamily="2" charset="0"/>
                  </a:rPr>
                  <a:t>i </a:t>
                </a:r>
                <a:r>
                  <a:rPr lang="bn-BD" sz="3200" dirty="0" smtClean="0">
                    <a:latin typeface="NikoshBAN" pitchFamily="2" charset="0"/>
                    <a:cs typeface="NikoshBAN" pitchFamily="2" charset="0"/>
                  </a:rPr>
                  <a:t> (ঘ)</a:t>
                </a:r>
                <a:r>
                  <a:rPr lang="en-US" sz="3200" dirty="0" err="1" smtClean="0">
                    <a:latin typeface="NikoshBAN" pitchFamily="2" charset="0"/>
                    <a:cs typeface="NikoshBAN" pitchFamily="2" charset="0"/>
                  </a:rPr>
                  <a:t>i,ii</a:t>
                </a:r>
                <a:r>
                  <a:rPr lang="bn-BD" sz="3200" dirty="0" smtClean="0">
                    <a:latin typeface="NikoshBAN" pitchFamily="2" charset="0"/>
                    <a:cs typeface="NikoshBAN" pitchFamily="2" charset="0"/>
                  </a:rPr>
                  <a:t>ও </a:t>
                </a:r>
                <a:r>
                  <a:rPr lang="en-US" sz="3200" dirty="0" smtClean="0">
                    <a:latin typeface="NikoshBAN" pitchFamily="2" charset="0"/>
                    <a:cs typeface="NikoshBAN" pitchFamily="2" charset="0"/>
                  </a:rPr>
                  <a:t>iii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000" y="1981200"/>
                <a:ext cx="6400800" cy="4031873"/>
              </a:xfrm>
              <a:prstGeom prst="rect">
                <a:avLst/>
              </a:prstGeom>
              <a:blipFill rotWithShape="1">
                <a:blip r:embed="rId2"/>
                <a:stretch>
                  <a:fillRect l="-2476" t="-1815" r="-10667" b="-40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/>
          <p:cNvSpPr/>
          <p:nvPr/>
        </p:nvSpPr>
        <p:spPr>
          <a:xfrm>
            <a:off x="1295400" y="5013223"/>
            <a:ext cx="381000" cy="381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361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28600"/>
            <a:ext cx="6400800" cy="54102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tx1"/>
                </a:solidFill>
              </a:rPr>
              <a:t>X +2y =9</a:t>
            </a:r>
          </a:p>
          <a:p>
            <a:r>
              <a:rPr lang="en-US" sz="4000" b="1" dirty="0" smtClean="0">
                <a:solidFill>
                  <a:schemeClr val="tx1"/>
                </a:solidFill>
              </a:rPr>
              <a:t>2x – y = 3</a:t>
            </a:r>
          </a:p>
          <a:p>
            <a:pPr algn="l"/>
            <a:r>
              <a:rPr lang="en-US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 </a:t>
            </a:r>
            <a:r>
              <a:rPr lang="bn-BD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সমীকরণ দুইটির অজানা রাশির মান-</a:t>
            </a:r>
          </a:p>
          <a:p>
            <a:pPr algn="l"/>
            <a:r>
              <a:rPr lang="bn-BD" sz="4000" dirty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</a:t>
            </a:r>
            <a:r>
              <a:rPr lang="bn-BD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(ক) </a:t>
            </a:r>
            <a:r>
              <a:rPr lang="en-US" sz="4000" dirty="0" smtClean="0">
                <a:solidFill>
                  <a:schemeClr val="tx1"/>
                </a:solidFill>
                <a:latin typeface="Aharoni" pitchFamily="2" charset="-79"/>
                <a:cs typeface="NikoshBAN" pitchFamily="2" charset="0"/>
              </a:rPr>
              <a:t>2,3</a:t>
            </a:r>
            <a:r>
              <a:rPr lang="bn-BD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       </a:t>
            </a:r>
            <a:r>
              <a:rPr lang="en-US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              </a:t>
            </a:r>
            <a:r>
              <a:rPr lang="bn-BD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(গ)</a:t>
            </a:r>
            <a:r>
              <a:rPr lang="en-US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3,3</a:t>
            </a:r>
            <a:endParaRPr lang="bn-BD" sz="4000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pPr algn="l"/>
            <a:r>
              <a:rPr lang="bn-BD" sz="4000" dirty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</a:t>
            </a:r>
            <a:r>
              <a:rPr lang="bn-BD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(খ) </a:t>
            </a:r>
            <a:r>
              <a:rPr lang="en-US" sz="4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3,2</a:t>
            </a:r>
            <a:r>
              <a:rPr lang="bn-BD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       </a:t>
            </a:r>
            <a:r>
              <a:rPr lang="en-US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              </a:t>
            </a:r>
            <a:r>
              <a:rPr lang="bn-BD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(ঘ) </a:t>
            </a:r>
            <a:r>
              <a:rPr lang="en-US" sz="40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3,4</a:t>
            </a:r>
            <a:r>
              <a:rPr lang="bn-BD" sz="4000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en-US" sz="4000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6019800" y="2590800"/>
            <a:ext cx="5334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306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52400" y="1828800"/>
            <a:ext cx="899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7200" dirty="0" smtClean="0">
                <a:latin typeface="NikoshBAN" pitchFamily="2" charset="0"/>
                <a:cs typeface="NikoshBAN" pitchFamily="2" charset="0"/>
              </a:rPr>
              <a:t>সমাধান কর</a:t>
            </a:r>
            <a:endParaRPr lang="en-US" sz="7200" dirty="0">
              <a:latin typeface="NikoshBAN" pitchFamily="2" charset="0"/>
              <a:cs typeface="NikoshBAN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775519" y="3124200"/>
                <a:ext cx="7086600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5400" dirty="0">
                    <a:latin typeface="NikoshBAN" pitchFamily="2" charset="0"/>
                    <a:cs typeface="NikoshBAN" pitchFamily="2" charset="0"/>
                  </a:rPr>
                  <a:t>x</a:t>
                </a:r>
                <a:r>
                  <a:rPr lang="en-US" sz="5400" dirty="0" smtClean="0">
                    <a:latin typeface="NikoshBAN" pitchFamily="2" charset="0"/>
                    <a:cs typeface="NikoshBAN" pitchFamily="2" charset="0"/>
                  </a:rPr>
                  <a:t> – y = </a:t>
                </a:r>
                <a:r>
                  <a:rPr lang="en-US" sz="5400" dirty="0">
                    <a:latin typeface="+mj-lt"/>
                    <a:cs typeface="NikoshBAN" pitchFamily="2" charset="0"/>
                  </a:rPr>
                  <a:t>2</a:t>
                </a:r>
                <a:r>
                  <a:rPr lang="en-US" sz="5400" dirty="0" smtClean="0">
                    <a:latin typeface="NikoshBAN" pitchFamily="2" charset="0"/>
                    <a:cs typeface="NikoshBAN" pitchFamily="2" charset="0"/>
                  </a:rPr>
                  <a:t>a</a:t>
                </a:r>
              </a:p>
              <a:p>
                <a:pPr algn="ctr"/>
                <a:r>
                  <a:rPr lang="en-US" sz="5400" dirty="0" smtClean="0">
                    <a:latin typeface="NikoshBAN" pitchFamily="2" charset="0"/>
                    <a:cs typeface="NikoshBAN" pitchFamily="2" charset="0"/>
                  </a:rPr>
                  <a:t>ax + by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5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5400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US" sz="5400" b="0" i="1" smtClean="0">
                            <a:latin typeface="Cambria Math"/>
                          </a:rPr>
                          <m:t>2</m:t>
                        </m:r>
                        <m:r>
                          <a:rPr lang="en-US" sz="5400" b="0" i="1" smtClean="0">
                            <a:latin typeface="Cambria Math"/>
                          </a:rPr>
                          <m:t> </m:t>
                        </m:r>
                      </m:sup>
                    </m:sSup>
                    <m:r>
                      <a:rPr lang="en-US" sz="5400" b="0" i="0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en-US" sz="5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5400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en-US" sz="54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en-US" sz="5400" dirty="0">
                  <a:latin typeface="NikoshBAN" pitchFamily="2" charset="0"/>
                  <a:cs typeface="NikoshBAN" pitchFamily="2" charset="0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5519" y="3124200"/>
                <a:ext cx="7086600" cy="1754326"/>
              </a:xfrm>
              <a:prstGeom prst="rect">
                <a:avLst/>
              </a:prstGeom>
              <a:blipFill rotWithShape="1">
                <a:blip r:embed="rId2"/>
                <a:stretch>
                  <a:fillRect t="-11150" b="-212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lowchart: Process 3"/>
          <p:cNvSpPr/>
          <p:nvPr/>
        </p:nvSpPr>
        <p:spPr>
          <a:xfrm>
            <a:off x="1066800" y="304800"/>
            <a:ext cx="6553200" cy="1295400"/>
          </a:xfrm>
          <a:prstGeom prst="flowChartProcess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bn-BD" sz="9600" b="1" dirty="0"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বাড়ির কাজ</a:t>
            </a:r>
          </a:p>
        </p:txBody>
      </p:sp>
    </p:spTree>
    <p:extLst>
      <p:ext uri="{BB962C8B-B14F-4D97-AF65-F5344CB8AC3E}">
        <p14:creationId xmlns:p14="http://schemas.microsoft.com/office/powerpoint/2010/main" val="320041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2000" y="1905000"/>
            <a:ext cx="6553200" cy="221599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bn-BD" sz="13800" dirty="0" smtClean="0">
                <a:ln>
                  <a:solidFill>
                    <a:srgbClr val="002060"/>
                  </a:solidFill>
                </a:ln>
                <a:solidFill>
                  <a:srgbClr val="FFFF00"/>
                </a:solidFill>
                <a:latin typeface="NikoshBAN" pitchFamily="2" charset="0"/>
                <a:cs typeface="NikoshBAN" pitchFamily="2" charset="0"/>
              </a:rPr>
              <a:t>ধন্যবাদ</a:t>
            </a:r>
            <a:r>
              <a:rPr lang="bn-BD" sz="9600" dirty="0" smtClean="0"/>
              <a:t> 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2123461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545</Words>
  <Application>Microsoft Office PowerPoint</Application>
  <PresentationFormat>On-screen Show (4:3)</PresentationFormat>
  <Paragraphs>110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Aharoni</vt:lpstr>
      <vt:lpstr>Arial</vt:lpstr>
      <vt:lpstr>Calibri</vt:lpstr>
      <vt:lpstr>Cambria Math</vt:lpstr>
      <vt:lpstr>Mongolian Baiti</vt:lpstr>
      <vt:lpstr>NikoshBAN</vt:lpstr>
      <vt:lpstr>Vrinda</vt:lpstr>
      <vt:lpstr>Office Theme</vt:lpstr>
      <vt:lpstr> 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স্বাগতম </dc:title>
  <dc:creator>DOEL PC</dc:creator>
  <cp:lastModifiedBy>B.Sc</cp:lastModifiedBy>
  <cp:revision>164</cp:revision>
  <dcterms:created xsi:type="dcterms:W3CDTF">2006-08-16T00:00:00Z</dcterms:created>
  <dcterms:modified xsi:type="dcterms:W3CDTF">2020-01-30T01:50:15Z</dcterms:modified>
</cp:coreProperties>
</file>