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21CAD-6DD8-412D-837D-E2C55A3E8C6C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E64E8-C159-4B67-9F63-BD7033BDC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E64E8-C159-4B67-9F63-BD7033BDCE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97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E64E8-C159-4B67-9F63-BD7033BDCE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5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E64E8-C159-4B67-9F63-BD7033BDCE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7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A324-B23F-47E9-A590-50E7084B4D7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753C-F12D-4781-8F9C-BA5C4F556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2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A324-B23F-47E9-A590-50E7084B4D7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753C-F12D-4781-8F9C-BA5C4F556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6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A324-B23F-47E9-A590-50E7084B4D7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753C-F12D-4781-8F9C-BA5C4F556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0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A324-B23F-47E9-A590-50E7084B4D7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753C-F12D-4781-8F9C-BA5C4F556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7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A324-B23F-47E9-A590-50E7084B4D7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753C-F12D-4781-8F9C-BA5C4F556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A324-B23F-47E9-A590-50E7084B4D7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753C-F12D-4781-8F9C-BA5C4F556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5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A324-B23F-47E9-A590-50E7084B4D7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753C-F12D-4781-8F9C-BA5C4F556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1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A324-B23F-47E9-A590-50E7084B4D7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753C-F12D-4781-8F9C-BA5C4F556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7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A324-B23F-47E9-A590-50E7084B4D7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753C-F12D-4781-8F9C-BA5C4F556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1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A324-B23F-47E9-A590-50E7084B4D7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753C-F12D-4781-8F9C-BA5C4F556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7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A324-B23F-47E9-A590-50E7084B4D7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753C-F12D-4781-8F9C-BA5C4F556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9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3A324-B23F-47E9-A590-50E7084B4D72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5753C-F12D-4781-8F9C-BA5C4F556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6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শুভেচ্ছা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342"/>
            <a:ext cx="12191999" cy="59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5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"/>
          <a:stretch/>
        </p:blipFill>
        <p:spPr>
          <a:xfrm>
            <a:off x="4846321" y="2364378"/>
            <a:ext cx="3260204" cy="2821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363426"/>
            <a:ext cx="6570617" cy="18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63" y="318044"/>
            <a:ext cx="5159827" cy="19017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7" name="Group 6"/>
          <p:cNvGrpSpPr/>
          <p:nvPr/>
        </p:nvGrpSpPr>
        <p:grpSpPr>
          <a:xfrm>
            <a:off x="182881" y="2390504"/>
            <a:ext cx="12009120" cy="2707402"/>
            <a:chOff x="926550" y="2257263"/>
            <a:chExt cx="7480371" cy="208996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550" y="2257263"/>
              <a:ext cx="2743713" cy="208996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257263"/>
              <a:ext cx="2463321" cy="208996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10" name="Group 9"/>
          <p:cNvGrpSpPr/>
          <p:nvPr/>
        </p:nvGrpSpPr>
        <p:grpSpPr>
          <a:xfrm>
            <a:off x="0" y="5212080"/>
            <a:ext cx="12192000" cy="1345474"/>
            <a:chOff x="381000" y="3411330"/>
            <a:chExt cx="11783399" cy="3622533"/>
          </a:xfrm>
        </p:grpSpPr>
        <p:sp>
          <p:nvSpPr>
            <p:cNvPr id="11" name="Rounded Rectangle 10"/>
            <p:cNvSpPr/>
            <p:nvPr/>
          </p:nvSpPr>
          <p:spPr>
            <a:xfrm>
              <a:off x="381000" y="3411330"/>
              <a:ext cx="11783399" cy="362253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১৯১৪ থেকে ১৯১৮ সাল পর্যন্ত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ইউরোপ,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এশিয়া ও আফ্রিকা  জুড়ে ভয়াবহ যুদ্ধ হয়েছিল। ১৯১৭ সালে বাবার মৃত্যু হয়। দুঃখ- দুর্দশার মধ্যে বেড়ে উঠা  ছোট মাদার তেরেসার ভেতরে ইচ্ছা জাগে মানুষের সেবা করবেন,তাদের কষ্ট লাঘব করবেন।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25755" y="4009222"/>
              <a:ext cx="801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7762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0" y="0"/>
            <a:ext cx="12192000" cy="665018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bn-BD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87290"/>
            <a:ext cx="12192000" cy="7707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1"/>
          <a:stretch/>
        </p:blipFill>
        <p:spPr>
          <a:xfrm>
            <a:off x="0" y="703269"/>
            <a:ext cx="12192000" cy="543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24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79"/>
            <a:ext cx="5917474" cy="29543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417" y="350241"/>
            <a:ext cx="5908533" cy="29415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1981"/>
            <a:ext cx="5957455" cy="255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37690"/>
            <a:ext cx="5957455" cy="26354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ectangle 10"/>
          <p:cNvSpPr/>
          <p:nvPr/>
        </p:nvSpPr>
        <p:spPr>
          <a:xfrm>
            <a:off x="1267097" y="3331029"/>
            <a:ext cx="4663440" cy="548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লরেটো</a:t>
            </a:r>
            <a:r>
              <a:rPr lang="en-US" dirty="0" smtClean="0"/>
              <a:t> </a:t>
            </a:r>
            <a:r>
              <a:rPr lang="en-US" dirty="0" err="1" smtClean="0"/>
              <a:t>সিস্টার্স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10835" y="6289964"/>
            <a:ext cx="8395855" cy="5680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বস্তির</a:t>
            </a:r>
            <a:r>
              <a:rPr lang="en-US" dirty="0" smtClean="0"/>
              <a:t> </a:t>
            </a:r>
            <a:r>
              <a:rPr lang="en-US" dirty="0" err="1" smtClean="0"/>
              <a:t>দরিদ্র</a:t>
            </a:r>
            <a:r>
              <a:rPr lang="en-US" dirty="0" smtClean="0"/>
              <a:t> </a:t>
            </a:r>
            <a:r>
              <a:rPr lang="en-US" dirty="0" err="1" smtClean="0"/>
              <a:t>শিশুদের</a:t>
            </a:r>
            <a:r>
              <a:rPr lang="en-US" dirty="0" smtClean="0"/>
              <a:t> </a:t>
            </a:r>
            <a:r>
              <a:rPr lang="en-US" dirty="0" err="1" smtClean="0"/>
              <a:t>সেবা</a:t>
            </a:r>
            <a:r>
              <a:rPr lang="en-US" dirty="0" smtClean="0"/>
              <a:t> ও </a:t>
            </a:r>
            <a:r>
              <a:rPr lang="en-US" dirty="0" err="1" smtClean="0"/>
              <a:t>উৎসাহদান</a:t>
            </a: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942216" y="3228110"/>
            <a:ext cx="4249783" cy="4017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সেন্ট</a:t>
            </a:r>
            <a:r>
              <a:rPr lang="en-US" dirty="0" smtClean="0"/>
              <a:t> </a:t>
            </a:r>
            <a:r>
              <a:rPr lang="en-US" dirty="0" err="1" smtClean="0"/>
              <a:t>মেরি’জ</a:t>
            </a:r>
            <a:r>
              <a:rPr lang="en-US" dirty="0" smtClean="0"/>
              <a:t> </a:t>
            </a:r>
            <a:r>
              <a:rPr lang="en-US" dirty="0" err="1" smtClean="0"/>
              <a:t>স্কুল</a:t>
            </a:r>
            <a:r>
              <a:rPr lang="en-US" dirty="0" smtClean="0"/>
              <a:t>, </a:t>
            </a:r>
            <a:r>
              <a:rPr lang="en-US" dirty="0" err="1" smtClean="0"/>
              <a:t>কলকাতা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66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20px-Sisters_of_Chari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45954"/>
            <a:ext cx="4003965" cy="49097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64" y="637310"/>
            <a:ext cx="4264045" cy="49599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36" y="683794"/>
            <a:ext cx="3352800" cy="48441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/>
          <p:cNvSpPr/>
          <p:nvPr/>
        </p:nvSpPr>
        <p:spPr>
          <a:xfrm rot="10800000" flipV="1">
            <a:off x="96982" y="5437670"/>
            <a:ext cx="12095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মাদার তেরেসার সেবা  কাজের পরিধি ক্রমাগত বেড়ে   চলল এবং সঙ্গে যোগ দিলেন  অনেক সন্ন্যাসিনী। তদের নিয়ে গড়ে তোলেন মানবসেবার সংঘ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‘মিশনারিজ অব চ্যারিটি’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5957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গরীবদের সেবা করার জন্য গাউন ছেড়ে বাঙালি নারীর মতো শাড়ি পরলেন।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890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095018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জোড়ায়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18" y="953365"/>
            <a:ext cx="5583382" cy="59184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928254"/>
            <a:ext cx="6511636" cy="3602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অভিন্ন তথ্যভিত্তিক বহুনির্বাচনি প্রশ্ন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854037"/>
            <a:ext cx="6705600" cy="34913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১, উদ্দীপকের কবিতাটি কার জীবনদর্শন ছিল ?</a:t>
            </a:r>
            <a:endParaRPr lang="en-US" dirty="0" smtClean="0"/>
          </a:p>
          <a:p>
            <a:pPr algn="ctr"/>
            <a:endParaRPr lang="bn-IN" dirty="0" smtClean="0"/>
          </a:p>
          <a:p>
            <a:pPr algn="ctr"/>
            <a:r>
              <a:rPr lang="bn-IN" dirty="0" smtClean="0"/>
              <a:t>ক) দুঃখী মানুষের খ) অসুস্থদের গ)মাদার তেরেসা ঘ) সনজীদা খাতুন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২, </a:t>
            </a:r>
            <a:r>
              <a:rPr lang="en-US" dirty="0" err="1" smtClean="0"/>
              <a:t>মাদার</a:t>
            </a:r>
            <a:r>
              <a:rPr lang="en-US" dirty="0" smtClean="0"/>
              <a:t> </a:t>
            </a:r>
            <a:r>
              <a:rPr lang="en-US" dirty="0" err="1" smtClean="0"/>
              <a:t>তেরেসা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উদ্দীপকের</a:t>
            </a:r>
            <a:r>
              <a:rPr lang="en-US" dirty="0" smtClean="0"/>
              <a:t> </a:t>
            </a:r>
            <a:r>
              <a:rPr lang="en-US" dirty="0" err="1" smtClean="0"/>
              <a:t>মতে</a:t>
            </a:r>
            <a:r>
              <a:rPr lang="en-US" dirty="0" smtClean="0"/>
              <a:t> </a:t>
            </a:r>
            <a:r>
              <a:rPr lang="en-US" dirty="0" err="1" smtClean="0"/>
              <a:t>প্রকৃত</a:t>
            </a:r>
            <a:r>
              <a:rPr lang="en-US" dirty="0" smtClean="0"/>
              <a:t> </a:t>
            </a:r>
            <a:r>
              <a:rPr lang="en-US" dirty="0" err="1" smtClean="0"/>
              <a:t>সুখী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হলে</a:t>
            </a:r>
            <a:r>
              <a:rPr lang="en-US" dirty="0" smtClean="0"/>
              <a:t>-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।, </a:t>
            </a:r>
            <a:r>
              <a:rPr lang="en-US" dirty="0" err="1" smtClean="0"/>
              <a:t>আপনার</a:t>
            </a:r>
            <a:r>
              <a:rPr lang="en-US" dirty="0" smtClean="0"/>
              <a:t> </a:t>
            </a:r>
            <a:r>
              <a:rPr lang="en-US" dirty="0" err="1" smtClean="0"/>
              <a:t>কথা</a:t>
            </a:r>
            <a:r>
              <a:rPr lang="en-US" dirty="0" smtClean="0"/>
              <a:t> </a:t>
            </a:r>
            <a:r>
              <a:rPr lang="en-US" dirty="0" err="1" smtClean="0"/>
              <a:t>ভুলতে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 ।।, </a:t>
            </a:r>
            <a:r>
              <a:rPr lang="en-US" dirty="0" err="1" smtClean="0"/>
              <a:t>দরিদ্রের</a:t>
            </a:r>
            <a:r>
              <a:rPr lang="en-US" dirty="0" smtClean="0"/>
              <a:t> </a:t>
            </a:r>
            <a:r>
              <a:rPr lang="en-US" dirty="0" err="1" smtClean="0"/>
              <a:t>দিকে</a:t>
            </a:r>
            <a:r>
              <a:rPr lang="en-US" dirty="0" smtClean="0"/>
              <a:t> </a:t>
            </a:r>
            <a:r>
              <a:rPr lang="en-US" dirty="0" err="1" smtClean="0"/>
              <a:t>সাহায্যের</a:t>
            </a:r>
            <a:r>
              <a:rPr lang="en-US" dirty="0" smtClean="0"/>
              <a:t> </a:t>
            </a:r>
            <a:r>
              <a:rPr lang="en-US" dirty="0" err="1" smtClean="0"/>
              <a:t>হাত</a:t>
            </a:r>
            <a:r>
              <a:rPr lang="en-US" dirty="0" smtClean="0"/>
              <a:t> </a:t>
            </a:r>
            <a:r>
              <a:rPr lang="en-US" dirty="0" err="1" smtClean="0"/>
              <a:t>বাড়িয়ে</a:t>
            </a:r>
            <a:r>
              <a:rPr lang="en-US" dirty="0" smtClean="0"/>
              <a:t> </a:t>
            </a:r>
            <a:r>
              <a:rPr lang="en-US" dirty="0" err="1" smtClean="0"/>
              <a:t>দিতে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 ।।।, </a:t>
            </a:r>
            <a:r>
              <a:rPr lang="en-US" dirty="0" err="1" smtClean="0"/>
              <a:t>অসুস্থকে</a:t>
            </a:r>
            <a:r>
              <a:rPr lang="en-US" dirty="0" smtClean="0"/>
              <a:t> </a:t>
            </a:r>
            <a:r>
              <a:rPr lang="en-US" dirty="0" err="1" smtClean="0"/>
              <a:t>বুকে</a:t>
            </a:r>
            <a:r>
              <a:rPr lang="en-US" dirty="0" smtClean="0"/>
              <a:t> </a:t>
            </a:r>
            <a:r>
              <a:rPr lang="en-US" dirty="0" err="1" smtClean="0"/>
              <a:t>তুলে</a:t>
            </a:r>
            <a:r>
              <a:rPr lang="en-US" dirty="0" smtClean="0"/>
              <a:t> </a:t>
            </a:r>
            <a:r>
              <a:rPr lang="en-US" dirty="0" err="1" smtClean="0"/>
              <a:t>নিতে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কোনটি</a:t>
            </a:r>
            <a:r>
              <a:rPr lang="en-US" dirty="0" smtClean="0"/>
              <a:t> </a:t>
            </a:r>
            <a:r>
              <a:rPr lang="en-US" dirty="0" err="1" smtClean="0"/>
              <a:t>সঠিক</a:t>
            </a:r>
            <a:r>
              <a:rPr lang="en-US" dirty="0" smtClean="0"/>
              <a:t> ?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ক) ।  খ) । ও।। গ।। ও।।। ঘ)। ,।। ও।।।  </a:t>
            </a:r>
          </a:p>
          <a:p>
            <a:pPr algn="ctr"/>
            <a:r>
              <a:rPr lang="en-US" dirty="0" smtClean="0"/>
              <a:t>                </a:t>
            </a:r>
            <a:r>
              <a:rPr lang="bn-IN" dirty="0" smtClean="0"/>
              <a:t>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288473"/>
            <a:ext cx="6428509" cy="152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নিচের উদ্দীপকটি পড় এবং১ ও ২ নং প্রশ্নের উত্তর দাও :</a:t>
            </a:r>
          </a:p>
          <a:p>
            <a:pPr algn="ctr"/>
            <a:r>
              <a:rPr lang="bn-IN" dirty="0" smtClean="0"/>
              <a:t>পরের কারণে স্বার্থ দিয়া বলি</a:t>
            </a:r>
          </a:p>
          <a:p>
            <a:pPr algn="ctr"/>
            <a:r>
              <a:rPr lang="bn-IN" dirty="0" smtClean="0"/>
              <a:t>এ জীবন –মন সকলি দাও</a:t>
            </a:r>
          </a:p>
          <a:p>
            <a:pPr algn="ctr"/>
            <a:r>
              <a:rPr lang="bn-IN" dirty="0" smtClean="0"/>
              <a:t>তার মতো সুখ কোথাও কি অছে</a:t>
            </a:r>
          </a:p>
          <a:p>
            <a:pPr algn="ctr"/>
            <a:r>
              <a:rPr lang="bn-IN" dirty="0" smtClean="0"/>
              <a:t>আপনার কথা ভুলিয়া যাও।              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386946"/>
            <a:ext cx="6594764" cy="471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উত্তর =১, গ, ২,ঘ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5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  <p:bldP spid="7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1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দলিয় কাজ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8075"/>
            <a:ext cx="4253345" cy="14551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41674" y="3837709"/>
            <a:ext cx="4239490" cy="17595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ঘ=</a:t>
            </a:r>
            <a:r>
              <a:rPr lang="en-US" sz="2400" dirty="0" err="1" smtClean="0"/>
              <a:t>দল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১, </a:t>
            </a:r>
            <a:r>
              <a:rPr lang="en-US" sz="2400" dirty="0" err="1" smtClean="0"/>
              <a:t>মাদার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তেরেসা</a:t>
            </a:r>
            <a:r>
              <a:rPr lang="en-US" sz="2400" dirty="0" smtClean="0"/>
              <a:t> </a:t>
            </a:r>
            <a:r>
              <a:rPr lang="en-US" sz="2400" dirty="0" err="1" smtClean="0"/>
              <a:t>গাউন</a:t>
            </a:r>
            <a:r>
              <a:rPr lang="en-US" sz="2400" dirty="0" smtClean="0"/>
              <a:t> </a:t>
            </a:r>
            <a:r>
              <a:rPr lang="en-US" sz="2400" dirty="0" err="1" smtClean="0"/>
              <a:t>ছেড়ে</a:t>
            </a:r>
            <a:r>
              <a:rPr lang="en-US" sz="2400" dirty="0" smtClean="0"/>
              <a:t> </a:t>
            </a:r>
            <a:r>
              <a:rPr lang="en-US" sz="2400" dirty="0" err="1" smtClean="0"/>
              <a:t>শাড়ি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পরেছিলেন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কেন</a:t>
            </a:r>
            <a:r>
              <a:rPr lang="en-US" sz="2400" dirty="0" smtClean="0"/>
              <a:t> </a:t>
            </a:r>
            <a:r>
              <a:rPr lang="en-US" dirty="0" smtClean="0"/>
              <a:t>?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4100945"/>
            <a:ext cx="4599709" cy="14824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গ = </a:t>
            </a:r>
            <a:r>
              <a:rPr lang="en-US" sz="2400" dirty="0" err="1" smtClean="0"/>
              <a:t>দল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১,মাদার </a:t>
            </a:r>
            <a:r>
              <a:rPr lang="en-US" sz="2400" dirty="0" err="1" smtClean="0"/>
              <a:t>তেরেসা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সব</a:t>
            </a:r>
            <a:r>
              <a:rPr lang="en-US" sz="2400" dirty="0" smtClean="0"/>
              <a:t> </a:t>
            </a:r>
            <a:r>
              <a:rPr lang="en-US" sz="2400" dirty="0" err="1" smtClean="0"/>
              <a:t>ধর্মের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মানুষের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ভালোবাসা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কীভাবে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পেয়েছিল</a:t>
            </a:r>
            <a:r>
              <a:rPr lang="en-US" sz="2400" dirty="0" smtClean="0"/>
              <a:t> ?  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308764" y="983673"/>
            <a:ext cx="3449781" cy="360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অনুধাবনমূলক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প্রশ্ন</a:t>
            </a:r>
            <a:r>
              <a:rPr lang="en-US" sz="2000" dirty="0" smtClean="0"/>
              <a:t>   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0" y="955964"/>
            <a:ext cx="4267200" cy="16486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ক =</a:t>
            </a:r>
            <a:r>
              <a:rPr lang="en-US" sz="2400" dirty="0" err="1" smtClean="0"/>
              <a:t>দল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১, </a:t>
            </a:r>
            <a:r>
              <a:rPr lang="en-US" sz="2400" dirty="0" err="1" smtClean="0"/>
              <a:t>মুক্তিযুদ্ধের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সময়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মাদার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তেরেসার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ভূমিকা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dirty="0" smtClean="0"/>
              <a:t>।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58545" y="955962"/>
            <a:ext cx="4433455" cy="17456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খ = </a:t>
            </a:r>
            <a:r>
              <a:rPr lang="en-US" sz="2400" dirty="0" err="1" smtClean="0"/>
              <a:t>দল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১, </a:t>
            </a:r>
            <a:r>
              <a:rPr lang="en-US" sz="2400" dirty="0" err="1" smtClean="0"/>
              <a:t>মানুষের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তিনি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বেঁচে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থাকবেন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চিরকাল-কেন</a:t>
            </a:r>
            <a:r>
              <a:rPr lang="en-US" sz="2400" dirty="0" smtClean="0"/>
              <a:t> ? </a:t>
            </a:r>
            <a:r>
              <a:rPr lang="en-US" sz="2400" dirty="0" err="1" smtClean="0"/>
              <a:t>বুঝিয়ে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লেখ</a:t>
            </a:r>
            <a:r>
              <a:rPr lang="en-US" sz="2400" dirty="0" smtClean="0"/>
              <a:t>।    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64" y="2701204"/>
            <a:ext cx="4184072" cy="1095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3" y="5610657"/>
            <a:ext cx="4378036" cy="1095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6803"/>
            <a:ext cx="4530436" cy="126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6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41564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মূল্যায়ণ</a:t>
            </a:r>
            <a:r>
              <a:rPr lang="bn-IN" dirty="0" smtClean="0"/>
              <a:t> </a:t>
            </a:r>
          </a:p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186545"/>
            <a:ext cx="9310255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৩, </a:t>
            </a:r>
            <a:r>
              <a:rPr lang="en-US" sz="2800" dirty="0" err="1" smtClean="0"/>
              <a:t>কোথায়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ফুটপাতে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সহায়-সম্বলহীন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বহু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মানুষের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বাস</a:t>
            </a:r>
            <a:r>
              <a:rPr lang="en-US" sz="2800" dirty="0" smtClean="0"/>
              <a:t> ?     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5333999"/>
            <a:ext cx="9254836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৫, </a:t>
            </a:r>
            <a:r>
              <a:rPr lang="en-US" sz="2800" dirty="0" err="1" smtClean="0"/>
              <a:t>সনজীদা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খাতুন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কোথায়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জন্মগ্রহণ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করেন</a:t>
            </a:r>
            <a:r>
              <a:rPr lang="en-US" sz="2800" dirty="0" smtClean="0"/>
              <a:t> ?    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4184073"/>
            <a:ext cx="935181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৪, ‘</a:t>
            </a:r>
            <a:r>
              <a:rPr lang="en-US" sz="2800" dirty="0" err="1" smtClean="0"/>
              <a:t>আবাসন</a:t>
            </a:r>
            <a:r>
              <a:rPr lang="en-US" sz="2800" dirty="0" smtClean="0"/>
              <a:t>’ </a:t>
            </a:r>
            <a:r>
              <a:rPr lang="en-US" sz="2800" dirty="0" err="1" smtClean="0"/>
              <a:t>শব্দটির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কী</a:t>
            </a:r>
            <a:r>
              <a:rPr lang="en-US" sz="2800" dirty="0" smtClean="0"/>
              <a:t> ?  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0" y="2202873"/>
            <a:ext cx="932411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২, </a:t>
            </a:r>
            <a:r>
              <a:rPr lang="en-US" sz="2800" dirty="0" err="1" smtClean="0"/>
              <a:t>প্রথম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বিশ্বযুদ্ধ</a:t>
            </a:r>
            <a:r>
              <a:rPr lang="en-US" sz="2800" dirty="0" smtClean="0"/>
              <a:t> </a:t>
            </a:r>
            <a:r>
              <a:rPr lang="en-US" sz="2800" dirty="0" err="1" smtClean="0"/>
              <a:t>কতসালে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শুরু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 ?   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0" y="1163782"/>
            <a:ext cx="9365674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১, </a:t>
            </a:r>
            <a:r>
              <a:rPr lang="en-US" sz="2800" dirty="0" err="1" smtClean="0"/>
              <a:t>মাদার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তেরেসার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মায়ের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কী</a:t>
            </a:r>
            <a:r>
              <a:rPr lang="en-US" sz="2800" dirty="0" smtClean="0"/>
              <a:t> ?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9296400" y="5306291"/>
            <a:ext cx="268778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৫, </a:t>
            </a:r>
            <a:r>
              <a:rPr lang="en-US" sz="2800" dirty="0" err="1" smtClean="0"/>
              <a:t>ঢাকায়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9351818" y="4308763"/>
            <a:ext cx="2646217" cy="7897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৪,বসবাসের </a:t>
            </a:r>
            <a:r>
              <a:rPr lang="en-US" sz="2800" dirty="0" err="1" smtClean="0"/>
              <a:t>ব্যবস্থা</a:t>
            </a:r>
            <a:r>
              <a:rPr lang="en-US" sz="2800" dirty="0" smtClean="0"/>
              <a:t>।   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9421091" y="3283527"/>
            <a:ext cx="2618508" cy="8728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৩, </a:t>
            </a:r>
            <a:r>
              <a:rPr lang="en-US" sz="2800" dirty="0" err="1" smtClean="0"/>
              <a:t>কলকাতার</a:t>
            </a:r>
            <a:r>
              <a:rPr lang="en-US" sz="2800" dirty="0" smtClean="0"/>
              <a:t>। 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9351818" y="2216728"/>
            <a:ext cx="2729346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২, ১৯১৪ </a:t>
            </a:r>
            <a:r>
              <a:rPr lang="en-US" sz="2800" dirty="0" err="1" smtClean="0"/>
              <a:t>সালে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393382" y="1136073"/>
            <a:ext cx="2660072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১, </a:t>
            </a:r>
            <a:r>
              <a:rPr lang="en-US" sz="2800" dirty="0" err="1" smtClean="0"/>
              <a:t>দ্রানাফিল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বার্নাই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468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</a:rPr>
              <a:t>বাড়ির কাজ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25782"/>
            <a:ext cx="5569527" cy="22028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১, মাদার তেরেসার শৈশবের মানবসেবার চেতনা কীভাবে অনুপ্রাণিত করেছে সে সম্পর্কে তোমার ধারণা ব্যাক্ত করো।       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91" y="911802"/>
            <a:ext cx="6580909" cy="594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2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095018" cy="7065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সবাইকে ধন্যবাদ 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682"/>
            <a:ext cx="12192000" cy="61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26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10580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</a:rPr>
              <a:t>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524206" y="2116182"/>
            <a:ext cx="4667794" cy="25864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নিমাই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চন্দ্র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মন্ডল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সহকারী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শিক্ষক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পলাশী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মাধ্যমিক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বিদ্যালয়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রোহিতা,মনিরামপুর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যশোর</a:t>
            </a:r>
            <a:r>
              <a:rPr lang="en-US" sz="2400" dirty="0" smtClean="0">
                <a:solidFill>
                  <a:schemeClr val="tx1"/>
                </a:solidFill>
              </a:rPr>
              <a:t> ।    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142308"/>
            <a:ext cx="4558937" cy="25864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শ্রেণি</a:t>
            </a:r>
            <a:r>
              <a:rPr lang="en-US" sz="2400" dirty="0" smtClean="0">
                <a:solidFill>
                  <a:schemeClr val="tx1"/>
                </a:solidFill>
              </a:rPr>
              <a:t> : </a:t>
            </a:r>
            <a:r>
              <a:rPr lang="en-US" sz="2400" dirty="0" err="1" smtClean="0">
                <a:solidFill>
                  <a:schemeClr val="tx1"/>
                </a:solidFill>
              </a:rPr>
              <a:t>ষষ্ঠ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বিষয়</a:t>
            </a:r>
            <a:r>
              <a:rPr lang="en-US" sz="2400" dirty="0" smtClean="0">
                <a:solidFill>
                  <a:schemeClr val="tx1"/>
                </a:solidFill>
              </a:rPr>
              <a:t> : </a:t>
            </a:r>
            <a:r>
              <a:rPr lang="en-US" sz="2400" dirty="0" err="1" smtClean="0">
                <a:solidFill>
                  <a:schemeClr val="tx1"/>
                </a:solidFill>
              </a:rPr>
              <a:t>বাংলা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প্রথম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পত্র</a:t>
            </a:r>
            <a:r>
              <a:rPr lang="en-US" sz="240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সময়</a:t>
            </a:r>
            <a:r>
              <a:rPr lang="en-US" sz="2400" dirty="0" smtClean="0">
                <a:solidFill>
                  <a:schemeClr val="tx1"/>
                </a:solidFill>
              </a:rPr>
              <a:t> : ৪৫ </a:t>
            </a:r>
            <a:r>
              <a:rPr lang="en-US" sz="2400" dirty="0" err="1" smtClean="0">
                <a:solidFill>
                  <a:schemeClr val="tx1"/>
                </a:solidFill>
              </a:rPr>
              <a:t>মিনিট</a:t>
            </a:r>
            <a:r>
              <a:rPr lang="en-US" sz="2400" dirty="0" smtClean="0">
                <a:solidFill>
                  <a:schemeClr val="tx1"/>
                </a:solidFill>
              </a:rPr>
              <a:t>, 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তারিখ</a:t>
            </a:r>
            <a:r>
              <a:rPr lang="en-US" sz="2400" dirty="0" smtClean="0">
                <a:solidFill>
                  <a:schemeClr val="tx1"/>
                </a:solidFill>
              </a:rPr>
              <a:t> : </a:t>
            </a:r>
            <a:r>
              <a:rPr lang="en-US" sz="2400" dirty="0" smtClean="0">
                <a:solidFill>
                  <a:schemeClr val="tx1"/>
                </a:solidFill>
              </a:rPr>
              <a:t>২৯-</a:t>
            </a:r>
            <a:r>
              <a:rPr lang="bn-IN" sz="2400" dirty="0" smtClean="0">
                <a:solidFill>
                  <a:schemeClr val="tx1"/>
                </a:solidFill>
              </a:rPr>
              <a:t>১-</a:t>
            </a:r>
            <a:r>
              <a:rPr lang="en-US" sz="2400" dirty="0" smtClean="0">
                <a:solidFill>
                  <a:schemeClr val="tx1"/>
                </a:solidFill>
              </a:rPr>
              <a:t>২০২০ </a:t>
            </a:r>
            <a:r>
              <a:rPr lang="en-US" sz="2400" dirty="0" err="1" smtClean="0">
                <a:solidFill>
                  <a:schemeClr val="tx1"/>
                </a:solidFill>
              </a:rPr>
              <a:t>ইং</a:t>
            </a:r>
            <a:r>
              <a:rPr lang="en-US" sz="2400" dirty="0" smtClean="0">
                <a:solidFill>
                  <a:schemeClr val="tx1"/>
                </a:solidFill>
              </a:rPr>
              <a:t>,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71155"/>
            <a:ext cx="4506686" cy="10559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পাঠ-পরিচিতি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11143" y="1071155"/>
            <a:ext cx="4680857" cy="10559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শিক্ষক-পরিচিতি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86" y="1086483"/>
            <a:ext cx="3056707" cy="361614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4188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73152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ছবিটিতে কী দেখা যাচ্ছে ? 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other-teres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486" y="731519"/>
            <a:ext cx="8660674" cy="4950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0" y="5773783"/>
            <a:ext cx="12192000" cy="10158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ক্ষুধার্তদের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দিচ্ছেন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6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3589"/>
            <a:ext cx="12192000" cy="5708469"/>
          </a:xfrm>
          <a:prstGeom prst="rect">
            <a:avLst/>
          </a:prstGeom>
        </p:spPr>
      </p:pic>
      <p:sp>
        <p:nvSpPr>
          <p:cNvPr id="7" name="Round Diagonal Corner Rectangle 6"/>
          <p:cNvSpPr/>
          <p:nvPr/>
        </p:nvSpPr>
        <p:spPr>
          <a:xfrm>
            <a:off x="0" y="0"/>
            <a:ext cx="12191999" cy="91440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আজকের পাঠ</a:t>
            </a:r>
            <a:endParaRPr lang="en-US" sz="4400" dirty="0"/>
          </a:p>
        </p:txBody>
      </p:sp>
      <p:sp>
        <p:nvSpPr>
          <p:cNvPr id="8" name="Horizontal Scroll 7"/>
          <p:cNvSpPr/>
          <p:nvPr/>
        </p:nvSpPr>
        <p:spPr>
          <a:xfrm>
            <a:off x="5538652" y="1528354"/>
            <a:ext cx="6518366" cy="1634164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</a:rPr>
              <a:t>“মাদার তেরেসা”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5786847" y="3749040"/>
            <a:ext cx="6244044" cy="114300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সনজীদা </a:t>
            </a:r>
            <a:r>
              <a:rPr lang="bn-IN" sz="3200" dirty="0" smtClean="0"/>
              <a:t>খাতুন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11" y="1421476"/>
            <a:ext cx="2886098" cy="310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8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1440"/>
            <a:ext cx="12192000" cy="9927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শিখনফল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08514" y="1105987"/>
            <a:ext cx="7798526" cy="52425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এই </a:t>
            </a:r>
            <a:r>
              <a:rPr lang="en-US" sz="2800" dirty="0" err="1" smtClean="0"/>
              <a:t>পাঠ</a:t>
            </a:r>
            <a:r>
              <a:rPr lang="en-US" sz="2800" dirty="0" smtClean="0"/>
              <a:t> </a:t>
            </a:r>
            <a:r>
              <a:rPr lang="en-US" sz="2800" dirty="0" err="1" smtClean="0"/>
              <a:t>শেষে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শিক্ষার্থীরা</a:t>
            </a:r>
            <a:r>
              <a:rPr lang="en-US" sz="2800" dirty="0" smtClean="0"/>
              <a:t>-----</a:t>
            </a:r>
          </a:p>
          <a:p>
            <a:pPr algn="ctr"/>
            <a:endParaRPr lang="en-US" sz="2800" dirty="0" smtClean="0"/>
          </a:p>
          <a:p>
            <a:r>
              <a:rPr lang="en-US" sz="2800" dirty="0" smtClean="0"/>
              <a:t>১, </a:t>
            </a:r>
            <a:r>
              <a:rPr lang="en-US" sz="2800" dirty="0" err="1" smtClean="0"/>
              <a:t>লেখক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পরিচিতি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লিখতে</a:t>
            </a:r>
            <a:r>
              <a:rPr lang="en-US" sz="2800" dirty="0" smtClean="0"/>
              <a:t> ও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</a:p>
          <a:p>
            <a:r>
              <a:rPr lang="en-US" sz="2800" dirty="0" smtClean="0"/>
              <a:t>২, </a:t>
            </a:r>
            <a:r>
              <a:rPr lang="en-US" sz="2800" dirty="0" err="1" smtClean="0"/>
              <a:t>নির্বাচিত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অংশটুকু</a:t>
            </a:r>
            <a:r>
              <a:rPr lang="en-US" sz="2800" dirty="0" smtClean="0"/>
              <a:t> </a:t>
            </a:r>
            <a:r>
              <a:rPr lang="en-US" sz="2800" dirty="0" err="1" smtClean="0"/>
              <a:t>শুদ্ধ</a:t>
            </a:r>
            <a:r>
              <a:rPr lang="en-US" sz="2800" dirty="0" smtClean="0"/>
              <a:t> </a:t>
            </a:r>
            <a:r>
              <a:rPr lang="en-US" sz="2800" dirty="0" err="1" smtClean="0"/>
              <a:t>উচ্চারণে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পড়তে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</a:p>
          <a:p>
            <a:r>
              <a:rPr lang="en-US" sz="2800" dirty="0" smtClean="0"/>
              <a:t>৩, </a:t>
            </a:r>
            <a:r>
              <a:rPr lang="en-US" sz="2800" dirty="0" err="1" smtClean="0"/>
              <a:t>নতুন</a:t>
            </a:r>
            <a:r>
              <a:rPr lang="en-US" sz="2800" dirty="0" smtClean="0"/>
              <a:t> </a:t>
            </a:r>
            <a:r>
              <a:rPr lang="en-US" sz="2800" dirty="0" err="1" smtClean="0"/>
              <a:t>শব্দের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অর্থসহ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বাক্য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গঠন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</a:p>
          <a:p>
            <a:r>
              <a:rPr lang="en-US" sz="2800" dirty="0" smtClean="0"/>
              <a:t>৪, </a:t>
            </a:r>
            <a:r>
              <a:rPr lang="en-US" sz="2800" dirty="0" err="1" smtClean="0"/>
              <a:t>মাদার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তেরেসার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সেবাকর্মের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বর্ণনা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              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42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29" y="2529840"/>
            <a:ext cx="2886098" cy="31018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662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লেখিকা-পরিচিতি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21382" y="3519055"/>
            <a:ext cx="7370619" cy="8728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/>
              <a:t>পেশা</a:t>
            </a:r>
            <a:r>
              <a:rPr lang="en-US" sz="2400" dirty="0" smtClean="0"/>
              <a:t> :  </a:t>
            </a:r>
            <a:r>
              <a:rPr lang="en-US" sz="2400" dirty="0" err="1" smtClean="0"/>
              <a:t>অধ্যাপনা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বাংলা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বিভাগ</a:t>
            </a:r>
            <a:r>
              <a:rPr lang="en-US" sz="2400" dirty="0" smtClean="0"/>
              <a:t> </a:t>
            </a:r>
            <a:r>
              <a:rPr lang="en-US" sz="2400" dirty="0" err="1" smtClean="0"/>
              <a:t>ঢাকা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বিশ্ববিদ্যালয়</a:t>
            </a:r>
            <a:r>
              <a:rPr lang="en-US" sz="2400" dirty="0" smtClean="0"/>
              <a:t> ; </a:t>
            </a:r>
            <a:r>
              <a:rPr lang="en-US" sz="2400" dirty="0" err="1" smtClean="0"/>
              <a:t>রবীন্দ্রসংগীত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শিল্পী</a:t>
            </a:r>
            <a:r>
              <a:rPr lang="en-US" sz="2400" dirty="0" smtClean="0"/>
              <a:t>।     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973782" y="595350"/>
            <a:ext cx="7218218" cy="5268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/>
              <a:t>জন্ম</a:t>
            </a:r>
            <a:r>
              <a:rPr lang="en-US" sz="2400" dirty="0" smtClean="0"/>
              <a:t> : ৪ </a:t>
            </a:r>
            <a:r>
              <a:rPr lang="en-US" sz="2400" dirty="0" err="1" smtClean="0"/>
              <a:t>এপ্রিল</a:t>
            </a:r>
            <a:r>
              <a:rPr lang="en-US" sz="2400" dirty="0" smtClean="0"/>
              <a:t>, ১৯৩৩ </a:t>
            </a:r>
            <a:r>
              <a:rPr lang="en-US" sz="2400" dirty="0" err="1" smtClean="0"/>
              <a:t>খ্রিষ্টাব্দ</a:t>
            </a:r>
            <a:r>
              <a:rPr lang="en-US" sz="2400" dirty="0" smtClean="0"/>
              <a:t>। </a:t>
            </a:r>
            <a:r>
              <a:rPr lang="en-US" sz="2400" dirty="0" err="1" smtClean="0"/>
              <a:t>স্থান</a:t>
            </a:r>
            <a:r>
              <a:rPr lang="en-US" sz="2400" dirty="0" smtClean="0"/>
              <a:t> : </a:t>
            </a:r>
            <a:r>
              <a:rPr lang="en-US" sz="2400" dirty="0" err="1" smtClean="0"/>
              <a:t>ঢাকা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876800" y="1187136"/>
            <a:ext cx="73152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/>
              <a:t>পিতৃ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পরিচয়</a:t>
            </a:r>
            <a:r>
              <a:rPr lang="en-US" sz="2400" dirty="0" smtClean="0"/>
              <a:t> :  </a:t>
            </a:r>
            <a:r>
              <a:rPr lang="en-US" sz="2400" dirty="0" err="1" smtClean="0"/>
              <a:t>পিতার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</a:t>
            </a:r>
            <a:r>
              <a:rPr lang="en-US" sz="2400" dirty="0" smtClean="0"/>
              <a:t> : </a:t>
            </a:r>
            <a:r>
              <a:rPr lang="en-US" sz="2400" dirty="0" err="1" smtClean="0"/>
              <a:t>প্রখ্যাত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শিক্ষাবিদ</a:t>
            </a:r>
            <a:r>
              <a:rPr lang="en-US" sz="2400" dirty="0" smtClean="0"/>
              <a:t> ও </a:t>
            </a:r>
            <a:r>
              <a:rPr lang="en-US" sz="2400" dirty="0" err="1" smtClean="0"/>
              <a:t>সাহিত্যিক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কাজী</a:t>
            </a:r>
            <a:r>
              <a:rPr lang="en-US" sz="2400" dirty="0" smtClean="0"/>
              <a:t> </a:t>
            </a:r>
            <a:r>
              <a:rPr lang="en-US" sz="2400" dirty="0" err="1" smtClean="0"/>
              <a:t>মোতাহার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হোসেন</a:t>
            </a:r>
            <a:r>
              <a:rPr lang="en-US" sz="2400" dirty="0" smtClean="0"/>
              <a:t>। 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821382" y="4391891"/>
            <a:ext cx="7370619" cy="13161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/>
              <a:t>সাহিত্যকর্ম</a:t>
            </a:r>
            <a:r>
              <a:rPr lang="en-US" sz="2400" dirty="0" smtClean="0"/>
              <a:t> :  </a:t>
            </a:r>
            <a:r>
              <a:rPr lang="en-US" sz="2400" dirty="0" err="1" smtClean="0"/>
              <a:t>সত্যেন্দ্র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কাব্য-পরিচয়</a:t>
            </a:r>
            <a:r>
              <a:rPr lang="en-US" sz="2400" dirty="0" smtClean="0"/>
              <a:t> , </a:t>
            </a:r>
            <a:r>
              <a:rPr lang="en-US" sz="2400" dirty="0" err="1" smtClean="0"/>
              <a:t>রবীন্দ্রসংগীতের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ভাবসম্পদ</a:t>
            </a:r>
            <a:r>
              <a:rPr lang="en-US" sz="2400" dirty="0" smtClean="0"/>
              <a:t>, </a:t>
            </a:r>
            <a:r>
              <a:rPr lang="en-US" sz="2400" dirty="0" err="1" smtClean="0"/>
              <a:t>ধ্বনী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কবিতা</a:t>
            </a:r>
            <a:r>
              <a:rPr lang="en-US" sz="2400" dirty="0" smtClean="0"/>
              <a:t>, </a:t>
            </a:r>
            <a:r>
              <a:rPr lang="en-US" sz="2400" dirty="0" err="1" smtClean="0"/>
              <a:t>অতিত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স্মৃতি</a:t>
            </a:r>
            <a:r>
              <a:rPr lang="en-US" sz="2400" dirty="0" smtClean="0"/>
              <a:t>, </a:t>
            </a:r>
            <a:r>
              <a:rPr lang="en-US" sz="2400" dirty="0" err="1" smtClean="0"/>
              <a:t>রবীন্দ্রনাথ</a:t>
            </a:r>
            <a:r>
              <a:rPr lang="en-US" sz="2400" dirty="0" smtClean="0"/>
              <a:t>, </a:t>
            </a:r>
            <a:r>
              <a:rPr lang="en-US" sz="2400" dirty="0" err="1" smtClean="0"/>
              <a:t>বিবিধ</a:t>
            </a:r>
            <a:r>
              <a:rPr lang="en-US" sz="2400" dirty="0" smtClean="0"/>
              <a:t> </a:t>
            </a:r>
            <a:r>
              <a:rPr lang="en-US" sz="2400" dirty="0" err="1" smtClean="0"/>
              <a:t>সন্ধান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ইত্যাদি</a:t>
            </a:r>
            <a:r>
              <a:rPr lang="en-US" sz="2400" dirty="0" smtClean="0"/>
              <a:t>।               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821383" y="5749636"/>
            <a:ext cx="7370618" cy="11083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পুরস্কার</a:t>
            </a:r>
            <a:r>
              <a:rPr lang="en-US" sz="2400" dirty="0" smtClean="0"/>
              <a:t> : </a:t>
            </a:r>
            <a:r>
              <a:rPr lang="en-US" sz="2400" dirty="0" err="1" smtClean="0"/>
              <a:t>বাংলা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একাডেমি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পুরস্কার</a:t>
            </a:r>
            <a:r>
              <a:rPr lang="en-US" sz="2400" dirty="0" smtClean="0"/>
              <a:t>, </a:t>
            </a:r>
            <a:r>
              <a:rPr lang="en-US" sz="2400" dirty="0" err="1" smtClean="0"/>
              <a:t>পশ্চিমবঙ্গ</a:t>
            </a:r>
            <a:r>
              <a:rPr lang="en-US" sz="2400" dirty="0" smtClean="0"/>
              <a:t>  </a:t>
            </a:r>
            <a:r>
              <a:rPr lang="en-US" sz="2400" dirty="0" err="1" smtClean="0"/>
              <a:t>রাজ্য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সরকারের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রবীন্দ্র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পুরস্কার</a:t>
            </a:r>
            <a:r>
              <a:rPr lang="en-US" sz="2400" dirty="0" smtClean="0"/>
              <a:t>; </a:t>
            </a:r>
            <a:r>
              <a:rPr lang="en-US" sz="2400" dirty="0" err="1" smtClean="0"/>
              <a:t>একুশে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পদক</a:t>
            </a:r>
            <a:r>
              <a:rPr lang="en-US" sz="2400" dirty="0" smtClean="0"/>
              <a:t>।         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1444040"/>
            <a:ext cx="4544291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সনজীদা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খাতুন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835237" y="2095203"/>
            <a:ext cx="7356764" cy="14377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/>
              <a:t>শিক্ষাজীবন</a:t>
            </a:r>
            <a:r>
              <a:rPr lang="en-US" sz="2400" dirty="0" smtClean="0"/>
              <a:t> : </a:t>
            </a:r>
            <a:r>
              <a:rPr lang="en-US" sz="2400" dirty="0" err="1" smtClean="0"/>
              <a:t>বিএ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অনার্স</a:t>
            </a:r>
            <a:r>
              <a:rPr lang="en-US" sz="2400" dirty="0" smtClean="0"/>
              <a:t>, ১৯৫৪ </a:t>
            </a:r>
            <a:r>
              <a:rPr lang="en-US" sz="2400" dirty="0" err="1" smtClean="0"/>
              <a:t>খ্রিষ্টাব্দে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এমএ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বাংলা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ঢাকা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বিশ্ববিদ্যালয়</a:t>
            </a:r>
            <a:r>
              <a:rPr lang="en-US" sz="2400" dirty="0" smtClean="0"/>
              <a:t> , ১৯৫৫ </a:t>
            </a:r>
            <a:r>
              <a:rPr lang="en-US" sz="2400" dirty="0" err="1" smtClean="0"/>
              <a:t>খ্রিষ্টাব্দ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পিএইচডি</a:t>
            </a:r>
            <a:r>
              <a:rPr lang="en-US" sz="2400" dirty="0" smtClean="0"/>
              <a:t>, </a:t>
            </a:r>
            <a:r>
              <a:rPr lang="en-US" sz="2400" dirty="0" err="1" smtClean="0"/>
              <a:t>বিশ্বভারতী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বিশ্ববিদ্যালয়</a:t>
            </a:r>
            <a:r>
              <a:rPr lang="en-US" sz="2400" dirty="0" smtClean="0"/>
              <a:t>, </a:t>
            </a:r>
            <a:r>
              <a:rPr lang="en-US" sz="2400" dirty="0" err="1" smtClean="0"/>
              <a:t>পশ্চিমবঙ্গ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ভারত</a:t>
            </a:r>
            <a:r>
              <a:rPr lang="en-US" sz="2400" dirty="0" smtClean="0"/>
              <a:t>, ১৯৭৮ </a:t>
            </a:r>
            <a:r>
              <a:rPr lang="en-US" sz="2400" dirty="0" err="1" smtClean="0"/>
              <a:t>খ্রিষ্টাব্দ</a:t>
            </a:r>
            <a:r>
              <a:rPr lang="en-US" sz="2400" dirty="0" smtClean="0"/>
              <a:t>।</a:t>
            </a:r>
            <a:r>
              <a:rPr lang="en-US" sz="2400" dirty="0" smtClean="0"/>
              <a:t>       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408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218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AU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4495800"/>
            <a:ext cx="7341326" cy="17507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28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অনুচ্ছেদ লেখ </a:t>
            </a:r>
            <a:r>
              <a:rPr lang="en-US" sz="2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AU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"/>
            <a:ext cx="7384473" cy="38693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577" y="656273"/>
            <a:ext cx="4798423" cy="605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3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83" y="1815736"/>
            <a:ext cx="5961017" cy="4859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2674"/>
            <a:ext cx="6257109" cy="5042264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-1" y="0"/>
            <a:ext cx="5264331" cy="1566237"/>
          </a:xfrm>
          <a:prstGeom prst="wedgeEllipseCallout">
            <a:avLst>
              <a:gd name="adj1" fmla="val -22322"/>
              <a:gd name="adj2" fmla="val 7441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আদর্শ পাঠ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927669" y="0"/>
            <a:ext cx="5264331" cy="1566237"/>
          </a:xfrm>
          <a:prstGeom prst="wedgeEllipseCallout">
            <a:avLst>
              <a:gd name="adj1" fmla="val -22322"/>
              <a:gd name="adj2" fmla="val 7441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সরব পাঠ  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10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175658"/>
            <a:ext cx="2651759" cy="11495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১, ‘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অনাথ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65669" y="1201783"/>
            <a:ext cx="5930537" cy="99277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১,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এতিম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1" y="2664823"/>
            <a:ext cx="2782389" cy="11756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২, ‘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82788" y="2429691"/>
            <a:ext cx="6209211" cy="13716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.২,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হাতে -কলমে বিশেষ শিক্ষা </a:t>
            </a:r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6" y="1264920"/>
            <a:ext cx="2749323" cy="10210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22927" r="9295" b="11721"/>
          <a:stretch/>
        </p:blipFill>
        <p:spPr>
          <a:xfrm>
            <a:off x="3041877" y="2481944"/>
            <a:ext cx="2810283" cy="13454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ounded Rectangle 10"/>
          <p:cNvSpPr/>
          <p:nvPr/>
        </p:nvSpPr>
        <p:spPr>
          <a:xfrm>
            <a:off x="-1" y="5212079"/>
            <a:ext cx="2873829" cy="13585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৪,’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গাউন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’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17474" y="3886199"/>
            <a:ext cx="6274526" cy="15218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.৩,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জন্য যার দরদ বা সমবেদনা আছে এমন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43599" y="5512527"/>
            <a:ext cx="6248401" cy="10580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৪,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মহিলাদের বিশেষ ধরনের পোশাক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4010298"/>
            <a:ext cx="2886891" cy="9927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৩, ‘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মানবদরদি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’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42" y="4076285"/>
            <a:ext cx="2667000" cy="10966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7" t="12519" b="5328"/>
          <a:stretch/>
        </p:blipFill>
        <p:spPr>
          <a:xfrm>
            <a:off x="3059346" y="5290457"/>
            <a:ext cx="2721915" cy="13062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Rectangle 1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নতুন শব্দের অর্থ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813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626</Words>
  <Application>Microsoft Office PowerPoint</Application>
  <PresentationFormat>Widescreen</PresentationFormat>
  <Paragraphs>106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63</cp:revision>
  <dcterms:created xsi:type="dcterms:W3CDTF">2020-01-30T04:21:15Z</dcterms:created>
  <dcterms:modified xsi:type="dcterms:W3CDTF">2020-01-30T16:43:35Z</dcterms:modified>
</cp:coreProperties>
</file>