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9" r:id="rId2"/>
    <p:sldId id="278" r:id="rId3"/>
    <p:sldId id="284" r:id="rId4"/>
    <p:sldId id="282" r:id="rId5"/>
    <p:sldId id="258" r:id="rId6"/>
    <p:sldId id="259" r:id="rId7"/>
    <p:sldId id="269" r:id="rId8"/>
    <p:sldId id="260" r:id="rId9"/>
    <p:sldId id="261" r:id="rId10"/>
    <p:sldId id="287" r:id="rId11"/>
    <p:sldId id="290" r:id="rId12"/>
    <p:sldId id="291" r:id="rId13"/>
    <p:sldId id="292" r:id="rId14"/>
    <p:sldId id="280" r:id="rId15"/>
    <p:sldId id="264" r:id="rId16"/>
    <p:sldId id="271" r:id="rId17"/>
    <p:sldId id="265" r:id="rId18"/>
    <p:sldId id="288" r:id="rId19"/>
    <p:sldId id="266" r:id="rId20"/>
    <p:sldId id="274"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00CC"/>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3548" autoAdjust="0"/>
  </p:normalViewPr>
  <p:slideViewPr>
    <p:cSldViewPr>
      <p:cViewPr>
        <p:scale>
          <a:sx n="60" d="100"/>
          <a:sy n="60" d="100"/>
        </p:scale>
        <p:origin x="-720" y="-1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FD2B5-7F63-445D-8547-BEE28C53561D}" type="datetimeFigureOut">
              <a:rPr lang="en-US" smtClean="0"/>
              <a:pPr/>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4378C-59EB-40E9-B291-8D5A041EE1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F4C5C-1AC6-4A1D-9F56-DF73C405851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E4378C-59EB-40E9-B291-8D5A041EE13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E4378C-59EB-40E9-B291-8D5A041EE13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6910E33-92D1-45D3-A84F-5AD1B69A411D}"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441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66D138-ABF2-4364-B0AA-7C0E08F0B22D}"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80684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971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5394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377653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2885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2897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864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207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8559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6D138-ABF2-4364-B0AA-7C0E08F0B22D}"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10E33-92D1-45D3-A84F-5AD1B69A411D}"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325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66D138-ABF2-4364-B0AA-7C0E08F0B22D}"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259064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66D138-ABF2-4364-B0AA-7C0E08F0B22D}"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10E33-92D1-45D3-A84F-5AD1B69A411D}"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2131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66D138-ABF2-4364-B0AA-7C0E08F0B22D}"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10E33-92D1-45D3-A84F-5AD1B69A411D}"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862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D138-ABF2-4364-B0AA-7C0E08F0B22D}"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118188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66D138-ABF2-4364-B0AA-7C0E08F0B22D}"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10E33-92D1-45D3-A84F-5AD1B69A411D}"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66D138-ABF2-4364-B0AA-7C0E08F0B22D}"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298275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66D138-ABF2-4364-B0AA-7C0E08F0B22D}" type="datetimeFigureOut">
              <a:rPr lang="en-US" smtClean="0"/>
              <a:pPr/>
              <a:t>1/30/2020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910E33-92D1-45D3-A84F-5AD1B69A411D}" type="slidenum">
              <a:rPr lang="en-US" smtClean="0"/>
              <a:pPr/>
              <a:t>‹#›</a:t>
            </a:fld>
            <a:endParaRPr lang="en-US"/>
          </a:p>
        </p:txBody>
      </p:sp>
    </p:spTree>
    <p:extLst>
      <p:ext uri="{BB962C8B-B14F-4D97-AF65-F5344CB8AC3E}">
        <p14:creationId xmlns:p14="http://schemas.microsoft.com/office/powerpoint/2010/main" xmlns="" val="3306374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file:///G:\Patriotic&amp;Download%20Songs\ekti%20Bangladesh%20tumi%20jagroto%20jonotar.web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343400" y="685800"/>
            <a:ext cx="3581400" cy="3048000"/>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“স্বপ্ন সেটা নয় যা  তুমি ঘুমিয়ে দেখ, স্বপ্ন সেটাই যা পূরনের প্রত্যাশা তুমাকে ঘুমাতে দেয় না।”</a:t>
            </a:r>
            <a:r>
              <a:rPr lang="bn-IN" dirty="0" smtClean="0">
                <a:latin typeface="NikoshBAN" pitchFamily="2" charset="0"/>
                <a:cs typeface="NikoshBAN" pitchFamily="2" charset="0"/>
              </a:rPr>
              <a:t> </a:t>
            </a:r>
            <a:endParaRPr lang="en-US" dirty="0"/>
          </a:p>
        </p:txBody>
      </p:sp>
      <p:sp>
        <p:nvSpPr>
          <p:cNvPr id="5" name="Rounded Rectangle 4"/>
          <p:cNvSpPr/>
          <p:nvPr/>
        </p:nvSpPr>
        <p:spPr>
          <a:xfrm>
            <a:off x="762000" y="4267200"/>
            <a:ext cx="38862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200" b="1" dirty="0" smtClean="0">
                <a:latin typeface="NikoshBAN" pitchFamily="2" charset="0"/>
                <a:cs typeface="NikoshBAN" pitchFamily="2" charset="0"/>
              </a:rPr>
              <a:t>এ, পি, জে আবুল কালাম</a:t>
            </a:r>
            <a:r>
              <a:rPr lang="en-US" b="1" dirty="0" smtClean="0">
                <a:latin typeface="NikoshBAN" pitchFamily="2" charset="0"/>
                <a:cs typeface="NikoshBAN" pitchFamily="2" charset="0"/>
              </a:rPr>
              <a:t/>
            </a:r>
            <a:br>
              <a:rPr lang="en-US" b="1" dirty="0" smtClean="0">
                <a:latin typeface="NikoshBAN" pitchFamily="2" charset="0"/>
                <a:cs typeface="NikoshBAN" pitchFamily="2" charset="0"/>
              </a:rPr>
            </a:br>
            <a:r>
              <a:rPr lang="bn-IN" dirty="0" smtClean="0">
                <a:latin typeface="NikoshBAN" pitchFamily="2" charset="0"/>
                <a:cs typeface="NikoshBAN" pitchFamily="2" charset="0"/>
              </a:rPr>
              <a:t> </a:t>
            </a:r>
            <a:r>
              <a:rPr lang="bn-IN" sz="2000" dirty="0" smtClean="0">
                <a:latin typeface="NikoshBAN" pitchFamily="2" charset="0"/>
                <a:cs typeface="NikoshBAN" pitchFamily="2" charset="0"/>
              </a:rPr>
              <a:t>ভারতের সাবেক রাষ্ট্রপতি, বিশিষ্ট বিজ্ঞানী </a:t>
            </a:r>
            <a:br>
              <a:rPr lang="bn-IN" sz="2000" dirty="0" smtClean="0">
                <a:latin typeface="NikoshBAN" pitchFamily="2" charset="0"/>
                <a:cs typeface="NikoshBAN" pitchFamily="2" charset="0"/>
              </a:rPr>
            </a:b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জন্মঃ ১৫ অক্টোবর, ১৯৩১</a:t>
            </a:r>
            <a:br>
              <a:rPr lang="bn-IN" sz="2000" dirty="0" smtClean="0">
                <a:latin typeface="NikoshBAN" pitchFamily="2" charset="0"/>
                <a:cs typeface="NikoshBAN" pitchFamily="2" charset="0"/>
              </a:rPr>
            </a:b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মৃত্যুঃ ২৭ জুলাই, ২০১৫ </a:t>
            </a:r>
            <a:endParaRPr lang="en-US" sz="2000" dirty="0" smtClean="0"/>
          </a:p>
          <a:p>
            <a:endParaRPr lang="en-US" dirty="0"/>
          </a:p>
        </p:txBody>
      </p:sp>
      <p:pic>
        <p:nvPicPr>
          <p:cNvPr id="6" name="Picture 5" descr="images122.jpg"/>
          <p:cNvPicPr>
            <a:picLocks noChangeAspect="1"/>
          </p:cNvPicPr>
          <p:nvPr/>
        </p:nvPicPr>
        <p:blipFill>
          <a:blip r:embed="rId2"/>
          <a:stretch>
            <a:fillRect/>
          </a:stretch>
        </p:blipFill>
        <p:spPr>
          <a:xfrm>
            <a:off x="762000" y="762000"/>
            <a:ext cx="28956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609600" y="609600"/>
            <a:ext cx="7924800" cy="5638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Ø"/>
            </a:pP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cÖZxK</a:t>
            </a:r>
            <a:r>
              <a:rPr lang="en-US" sz="3000" dirty="0" smtClean="0">
                <a:latin typeface="SutonnyMJ" pitchFamily="2" charset="0"/>
                <a:cs typeface="SutonnyMJ" pitchFamily="2" charset="0"/>
              </a:rPr>
              <a:t> - </a:t>
            </a:r>
            <a:r>
              <a:rPr lang="en-US" sz="3000" dirty="0" err="1" smtClean="0">
                <a:latin typeface="SutonnyMJ" pitchFamily="2" charset="0"/>
                <a:cs typeface="SutonnyMJ" pitchFamily="2" charset="0"/>
              </a:rPr>
              <a:t>kvcjv</a:t>
            </a:r>
            <a:endParaRPr lang="en-US" sz="3000" dirty="0" smtClean="0">
              <a:latin typeface="SutonnyMJ" pitchFamily="2" charset="0"/>
              <a:cs typeface="SutonnyMJ" pitchFamily="2" charset="0"/>
            </a:endParaRPr>
          </a:p>
          <a:p>
            <a:pPr>
              <a:buFont typeface="Wingdings" pitchFamily="2" charset="2"/>
              <a:buChar char="Ø"/>
            </a:pP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gvU</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Avmbt</a:t>
            </a:r>
            <a:r>
              <a:rPr lang="en-US" sz="3000" dirty="0" smtClean="0">
                <a:latin typeface="SutonnyMJ" pitchFamily="2" charset="0"/>
                <a:cs typeface="SutonnyMJ" pitchFamily="2" charset="0"/>
              </a:rPr>
              <a:t> 350 (300 </a:t>
            </a:r>
            <a:r>
              <a:rPr lang="en-US" sz="3000" dirty="0" err="1" smtClean="0">
                <a:latin typeface="SutonnyMJ" pitchFamily="2" charset="0"/>
                <a:cs typeface="SutonnyMJ" pitchFamily="2" charset="0"/>
              </a:rPr>
              <a:t>wbe©vwPZ</a:t>
            </a:r>
            <a:r>
              <a:rPr lang="en-US" sz="3000" dirty="0" smtClean="0">
                <a:latin typeface="SutonnyMJ" pitchFamily="2" charset="0"/>
                <a:cs typeface="SutonnyMJ" pitchFamily="2" charset="0"/>
              </a:rPr>
              <a:t>, 50 </a:t>
            </a:r>
            <a:r>
              <a:rPr lang="en-US" sz="3000" dirty="0" err="1" smtClean="0">
                <a:latin typeface="SutonnyMJ" pitchFamily="2" charset="0"/>
                <a:cs typeface="SutonnyMJ" pitchFamily="2" charset="0"/>
              </a:rPr>
              <a:t>msiwÿZ</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bvix</a:t>
            </a:r>
            <a:r>
              <a:rPr lang="en-US" sz="3000" dirty="0" smtClean="0">
                <a:latin typeface="SutonnyMJ" pitchFamily="2" charset="0"/>
                <a:cs typeface="SutonnyMJ" pitchFamily="2" charset="0"/>
              </a:rPr>
              <a:t>) </a:t>
            </a:r>
          </a:p>
          <a:p>
            <a:pPr>
              <a:buFont typeface="Wingdings" pitchFamily="2" charset="2"/>
              <a:buChar char="Ø"/>
            </a:pP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msm‡`i</a:t>
            </a:r>
            <a:r>
              <a:rPr lang="en-US" sz="3000" dirty="0" smtClean="0">
                <a:latin typeface="SutonnyMJ" pitchFamily="2" charset="0"/>
                <a:cs typeface="SutonnyMJ" pitchFamily="2" charset="0"/>
              </a:rPr>
              <a:t> 1 </a:t>
            </a:r>
            <a:r>
              <a:rPr lang="en-US" sz="3000" dirty="0" err="1" smtClean="0">
                <a:latin typeface="SutonnyMJ" pitchFamily="2" charset="0"/>
                <a:cs typeface="SutonnyMJ" pitchFamily="2" charset="0"/>
              </a:rPr>
              <a:t>bs</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Avmb</a:t>
            </a:r>
            <a:r>
              <a:rPr lang="en-US" sz="3000" dirty="0" smtClean="0">
                <a:latin typeface="SutonnyMJ" pitchFamily="2" charset="0"/>
                <a:cs typeface="SutonnyMJ" pitchFamily="2" charset="0"/>
              </a:rPr>
              <a:t>- cÂMo-1,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300 </a:t>
            </a:r>
            <a:r>
              <a:rPr lang="en-US" sz="3000" dirty="0" err="1" smtClean="0">
                <a:latin typeface="SutonnyMJ" pitchFamily="2" charset="0"/>
                <a:cs typeface="SutonnyMJ" pitchFamily="2" charset="0"/>
              </a:rPr>
              <a:t>Zg</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Avmb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ev›`ievb</a:t>
            </a:r>
            <a:r>
              <a:rPr lang="en-US" sz="3000" dirty="0" smtClean="0">
                <a:latin typeface="SutonnyMJ" pitchFamily="2" charset="0"/>
                <a:cs typeface="SutonnyMJ" pitchFamily="2" charset="0"/>
              </a:rPr>
              <a:t>|</a:t>
            </a:r>
          </a:p>
          <a:p>
            <a:pPr>
              <a:buFont typeface="Wingdings" pitchFamily="2" charset="2"/>
              <a:buChar char="Ø"/>
            </a:pP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fe‡bi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cwZ</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jyB-AvB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Kvb</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(hy³iv‡óªi </a:t>
            </a:r>
            <a:r>
              <a:rPr lang="en-US" sz="3000" dirty="0" err="1" smtClean="0">
                <a:latin typeface="SutonnyMJ" pitchFamily="2" charset="0"/>
                <a:cs typeface="SutonnyMJ" pitchFamily="2" charset="0"/>
              </a:rPr>
              <a:t>bvMwiK</a:t>
            </a:r>
            <a:r>
              <a:rPr lang="en-US" sz="3000" dirty="0" smtClean="0">
                <a:latin typeface="SutonnyMJ" pitchFamily="2" charset="0"/>
                <a:cs typeface="SutonnyMJ" pitchFamily="2" charset="0"/>
              </a:rPr>
              <a:t>)</a:t>
            </a:r>
          </a:p>
          <a:p>
            <a:pPr>
              <a:buFont typeface="Wingdings" pitchFamily="2" charset="2"/>
              <a:buChar char="Ø"/>
            </a:pPr>
            <a:endParaRPr lang="en-US" dirty="0" smtClean="0">
              <a:latin typeface="SutonnyMJ" pitchFamily="2" charset="0"/>
              <a:cs typeface="SutonnyMJ" pitchFamily="2" charset="0"/>
            </a:endParaRPr>
          </a:p>
          <a:p>
            <a:pPr>
              <a:buFont typeface="Wingdings" pitchFamily="2" charset="2"/>
              <a:buChar char="Ø"/>
            </a:pPr>
            <a:endParaRPr lang="bn-IN" dirty="0" smtClean="0">
              <a:latin typeface="SutonnyMJ" pitchFamily="2" charset="0"/>
            </a:endParaRPr>
          </a:p>
        </p:txBody>
      </p:sp>
      <p:sp>
        <p:nvSpPr>
          <p:cNvPr id="3" name="Rounded Rectangle 2"/>
          <p:cNvSpPr/>
          <p:nvPr/>
        </p:nvSpPr>
        <p:spPr>
          <a:xfrm>
            <a:off x="2667000" y="609600"/>
            <a:ext cx="3581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একনজরে জাতীয় সংসদ</a:t>
            </a:r>
            <a:endParaRPr lang="en-US" sz="1200" dirty="0"/>
          </a:p>
        </p:txBody>
      </p:sp>
      <p:pic>
        <p:nvPicPr>
          <p:cNvPr id="7" name="Picture 6" descr="xxxxxxxxxxxxxxxxxxxxxxxxxxxx copy.jpg"/>
          <p:cNvPicPr>
            <a:picLocks noChangeAspect="1"/>
          </p:cNvPicPr>
          <p:nvPr/>
        </p:nvPicPr>
        <p:blipFill>
          <a:blip r:embed="rId2"/>
          <a:stretch>
            <a:fillRect/>
          </a:stretch>
        </p:blipFill>
        <p:spPr>
          <a:xfrm>
            <a:off x="6400800" y="3581399"/>
            <a:ext cx="2133600" cy="2702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p:cTn id="3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2">
                                            <p:txEl>
                                              <p:pRg st="3" end="3"/>
                                            </p:txEl>
                                          </p:spTgt>
                                        </p:tgtEl>
                                        <p:attrNameLst>
                                          <p:attrName>style.visibility</p:attrName>
                                        </p:attrNameLst>
                                      </p:cBhvr>
                                      <p:to>
                                        <p:strVal val="visible"/>
                                      </p:to>
                                    </p:set>
                                    <p:anim calcmode="lin" valueType="num">
                                      <p:cBhvr>
                                        <p:cTn id="4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609600"/>
            <a:ext cx="3581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একনজরে জাতীয় সংসদ</a:t>
            </a:r>
            <a:endParaRPr lang="en-US" sz="1200" dirty="0"/>
          </a:p>
        </p:txBody>
      </p:sp>
      <p:sp>
        <p:nvSpPr>
          <p:cNvPr id="3" name="Rounded Rectangle 2"/>
          <p:cNvSpPr/>
          <p:nvPr/>
        </p:nvSpPr>
        <p:spPr>
          <a:xfrm>
            <a:off x="838200" y="1371600"/>
            <a:ext cx="7391400" cy="464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Ø"/>
            </a:pPr>
            <a:r>
              <a:rPr lang="en-US" sz="3000" dirty="0" smtClean="0">
                <a:latin typeface="SutonnyMJ" pitchFamily="2" charset="0"/>
                <a:cs typeface="SutonnyMJ" pitchFamily="2" charset="0"/>
              </a:rPr>
              <a:t>197 †</a:t>
            </a:r>
            <a:r>
              <a:rPr lang="en-US" sz="3000" dirty="0" err="1" smtClean="0">
                <a:latin typeface="SutonnyMJ" pitchFamily="2" charset="0"/>
                <a:cs typeface="SutonnyMJ" pitchFamily="2" charset="0"/>
              </a:rPr>
              <a:t>KvwU</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UvKv</a:t>
            </a:r>
            <a:r>
              <a:rPr lang="en-US" sz="3000" dirty="0" smtClean="0">
                <a:latin typeface="SutonnyMJ" pitchFamily="2" charset="0"/>
                <a:cs typeface="SutonnyMJ" pitchFamily="2" charset="0"/>
              </a:rPr>
              <a:t> e¨‡q 215 </a:t>
            </a:r>
            <a:r>
              <a:rPr lang="en-US" sz="3000" dirty="0" err="1" smtClean="0">
                <a:latin typeface="SutonnyMJ" pitchFamily="2" charset="0"/>
                <a:cs typeface="SutonnyMJ" pitchFamily="2" charset="0"/>
              </a:rPr>
              <a:t>GKi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Rwg‡Z</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feb</a:t>
            </a:r>
            <a:r>
              <a:rPr lang="en-US" sz="3000" dirty="0" smtClean="0">
                <a:latin typeface="SutonnyMJ" pitchFamily="2" charset="0"/>
                <a:cs typeface="SutonnyMJ" pitchFamily="2" charset="0"/>
              </a:rPr>
              <a:t> D‡×</a:t>
            </a:r>
            <a:r>
              <a:rPr lang="en-US" sz="3000" dirty="0" err="1" smtClean="0">
                <a:latin typeface="SutonnyMJ" pitchFamily="2" charset="0"/>
                <a:cs typeface="SutonnyMJ" pitchFamily="2" charset="0"/>
              </a:rPr>
              <a:t>vab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Kiv</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nq</a:t>
            </a:r>
            <a:r>
              <a:rPr lang="en-US" sz="3000" dirty="0" smtClean="0">
                <a:latin typeface="SutonnyMJ" pitchFamily="2" charset="0"/>
                <a:cs typeface="SutonnyMJ" pitchFamily="2" charset="0"/>
              </a:rPr>
              <a:t>- 1982 </a:t>
            </a:r>
            <a:r>
              <a:rPr lang="en-US" sz="3000" dirty="0" err="1" smtClean="0">
                <a:latin typeface="SutonnyMJ" pitchFamily="2" charset="0"/>
                <a:cs typeface="SutonnyMJ" pitchFamily="2" charset="0"/>
              </a:rPr>
              <a:t>mv‡j</a:t>
            </a:r>
            <a:r>
              <a:rPr lang="en-US" sz="3000" dirty="0" smtClean="0">
                <a:latin typeface="SutonnyMJ" pitchFamily="2" charset="0"/>
                <a:cs typeface="SutonnyMJ" pitchFamily="2" charset="0"/>
              </a:rPr>
              <a:t>|</a:t>
            </a:r>
          </a:p>
          <a:p>
            <a:pPr>
              <a:buFont typeface="Wingdings" pitchFamily="2" charset="2"/>
              <a:buChar char="Ø"/>
            </a:pPr>
            <a:r>
              <a:rPr lang="en-US" sz="3000" dirty="0" err="1" smtClean="0">
                <a:latin typeface="SutonnyMJ" pitchFamily="2" charset="0"/>
                <a:cs typeface="SutonnyMJ" pitchFamily="2" charset="0"/>
              </a:rPr>
              <a:t>evsjv‡`‡ki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miKvi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cÖavb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cÖavbgš¿x</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ivóªcÖavb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ivóªcwZ</a:t>
            </a:r>
            <a:r>
              <a:rPr lang="en-US" sz="3000" dirty="0" smtClean="0">
                <a:latin typeface="SutonnyMJ" pitchFamily="2" charset="0"/>
                <a:cs typeface="SutonnyMJ" pitchFamily="2" charset="0"/>
              </a:rPr>
              <a:t>|</a:t>
            </a:r>
          </a:p>
          <a:p>
            <a:pPr>
              <a:buFont typeface="Wingdings" pitchFamily="2" charset="2"/>
              <a:buChar char="Ø"/>
            </a:pP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cÖ_g</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w¯úKvi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gvnv</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Djøvn</a:t>
            </a:r>
            <a:r>
              <a:rPr lang="en-US" sz="3000" dirty="0" smtClean="0">
                <a:latin typeface="SutonnyMJ" pitchFamily="2" charset="0"/>
                <a:cs typeface="SutonnyMJ" pitchFamily="2" charset="0"/>
              </a:rPr>
              <a:t>|</a:t>
            </a:r>
          </a:p>
          <a:p>
            <a:pPr>
              <a:buFont typeface="Wingdings" pitchFamily="2" charset="2"/>
              <a:buChar char="Ø"/>
            </a:pPr>
            <a:r>
              <a:rPr lang="en-US" sz="3000" dirty="0" smtClean="0">
                <a:latin typeface="SutonnyMJ" pitchFamily="2" charset="0"/>
                <a:cs typeface="SutonnyMJ" pitchFamily="2" charset="0"/>
              </a:rPr>
              <a:t>b~¨</a:t>
            </a:r>
            <a:r>
              <a:rPr lang="en-US" sz="3000" dirty="0" err="1" smtClean="0">
                <a:latin typeface="SutonnyMJ" pitchFamily="2" charset="0"/>
                <a:cs typeface="SutonnyMJ" pitchFamily="2" charset="0"/>
              </a:rPr>
              <a:t>bZg</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eqmt</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fvUvwaKvi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cÖvwßi</a:t>
            </a:r>
            <a:r>
              <a:rPr lang="en-US" sz="3000" dirty="0" smtClean="0">
                <a:latin typeface="SutonnyMJ" pitchFamily="2" charset="0"/>
                <a:cs typeface="SutonnyMJ" pitchFamily="2" charset="0"/>
              </a:rPr>
              <a:t>- 18 </a:t>
            </a:r>
            <a:r>
              <a:rPr lang="en-US" sz="3000" dirty="0" err="1" smtClean="0">
                <a:latin typeface="SutonnyMJ" pitchFamily="2" charset="0"/>
                <a:cs typeface="SutonnyMJ" pitchFamily="2" charset="0"/>
              </a:rPr>
              <a:t>eQi</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cÖavbgš¿x-25 </a:t>
            </a:r>
            <a:r>
              <a:rPr lang="en-US" sz="3000" dirty="0" err="1" smtClean="0">
                <a:latin typeface="SutonnyMJ" pitchFamily="2" charset="0"/>
                <a:cs typeface="SutonnyMJ" pitchFamily="2" charset="0"/>
              </a:rPr>
              <a:t>eQi</a:t>
            </a:r>
            <a:r>
              <a:rPr lang="en-US" sz="3000" dirty="0" smtClean="0">
                <a:latin typeface="SutonnyMJ" pitchFamily="2" charset="0"/>
                <a:cs typeface="SutonnyMJ" pitchFamily="2" charset="0"/>
              </a:rPr>
              <a:t>, ivóªcwZ-35 </a:t>
            </a:r>
            <a:r>
              <a:rPr lang="en-US" sz="3000" dirty="0" err="1" smtClean="0">
                <a:latin typeface="SutonnyMJ" pitchFamily="2" charset="0"/>
                <a:cs typeface="SutonnyMJ" pitchFamily="2" charset="0"/>
              </a:rPr>
              <a:t>eQi</a:t>
            </a:r>
            <a:r>
              <a:rPr lang="en-US" sz="3000" dirty="0" smtClean="0">
                <a:latin typeface="SutonnyMJ" pitchFamily="2" charset="0"/>
                <a:cs typeface="SutonnyMJ" pitchFamily="2" charset="0"/>
              </a:rPr>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609600"/>
            <a:ext cx="3581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একনজরে জাতীয় সংসদ</a:t>
            </a:r>
            <a:endParaRPr lang="en-US" sz="1200" dirty="0"/>
          </a:p>
        </p:txBody>
      </p:sp>
      <p:sp>
        <p:nvSpPr>
          <p:cNvPr id="3" name="Rounded Rectangle 2"/>
          <p:cNvSpPr/>
          <p:nvPr/>
        </p:nvSpPr>
        <p:spPr>
          <a:xfrm>
            <a:off x="838200" y="1371600"/>
            <a:ext cx="7391400" cy="464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Ø"/>
            </a:pPr>
            <a:r>
              <a:rPr lang="en-US" sz="3000" dirty="0" err="1" smtClean="0">
                <a:latin typeface="SutonnyMJ" pitchFamily="2" charset="0"/>
                <a:cs typeface="SutonnyMJ" pitchFamily="2" charset="0"/>
              </a:rPr>
              <a:t>ZË¡veavqK</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miKv‡ii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Aax‡b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wbe©vPb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nq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Pvi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evi</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(1991, 1996, 2001,2008)|</a:t>
            </a:r>
          </a:p>
          <a:p>
            <a:pPr>
              <a:buFont typeface="Wingdings" pitchFamily="2" charset="2"/>
              <a:buChar char="Ø"/>
            </a:pPr>
            <a:r>
              <a:rPr lang="en-US" sz="3000" dirty="0" err="1" smtClean="0">
                <a:latin typeface="SutonnyMJ" pitchFamily="2" charset="0"/>
                <a:cs typeface="SutonnyMJ" pitchFamily="2" charset="0"/>
              </a:rPr>
              <a:t>evsjv‡`‡ki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cÖ_g</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wbe©vPb</a:t>
            </a:r>
            <a:r>
              <a:rPr lang="en-US" sz="3000" dirty="0" smtClean="0">
                <a:latin typeface="SutonnyMJ" pitchFamily="2" charset="0"/>
                <a:cs typeface="SutonnyMJ" pitchFamily="2" charset="0"/>
              </a:rPr>
              <a:t> 7 </a:t>
            </a:r>
            <a:r>
              <a:rPr lang="en-US" sz="3000" dirty="0" err="1" smtClean="0">
                <a:latin typeface="SutonnyMJ" pitchFamily="2" charset="0"/>
                <a:cs typeface="SutonnyMJ" pitchFamily="2" charset="0"/>
              </a:rPr>
              <a:t>gvP</a:t>
            </a:r>
            <a:r>
              <a:rPr lang="en-US" sz="3000" dirty="0" smtClean="0">
                <a:latin typeface="SutonnyMJ" pitchFamily="2" charset="0"/>
                <a:cs typeface="SutonnyMJ" pitchFamily="2" charset="0"/>
              </a:rPr>
              <a:t>©, 1973</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Ges</a:t>
            </a:r>
            <a:r>
              <a:rPr lang="en-US" sz="3000" dirty="0" smtClean="0">
                <a:latin typeface="SutonnyMJ" pitchFamily="2" charset="0"/>
                <a:cs typeface="SutonnyMJ" pitchFamily="2" charset="0"/>
              </a:rPr>
              <a:t> me©‡</a:t>
            </a:r>
            <a:r>
              <a:rPr lang="en-US" sz="3000" dirty="0" err="1" smtClean="0">
                <a:latin typeface="SutonnyMJ" pitchFamily="2" charset="0"/>
                <a:cs typeface="SutonnyMJ" pitchFamily="2" charset="0"/>
              </a:rPr>
              <a:t>kl</a:t>
            </a:r>
            <a:r>
              <a:rPr lang="en-US" sz="3000" dirty="0" smtClean="0">
                <a:latin typeface="SutonnyMJ" pitchFamily="2" charset="0"/>
                <a:cs typeface="SutonnyMJ" pitchFamily="2" charset="0"/>
              </a:rPr>
              <a:t>- (10g) 5 </a:t>
            </a:r>
            <a:r>
              <a:rPr lang="en-US" sz="3000" dirty="0" err="1" smtClean="0">
                <a:latin typeface="SutonnyMJ" pitchFamily="2" charset="0"/>
                <a:cs typeface="SutonnyMJ" pitchFamily="2" charset="0"/>
              </a:rPr>
              <a:t>Rvbyqvjx</a:t>
            </a:r>
            <a:r>
              <a:rPr lang="en-US" sz="3000" dirty="0" smtClean="0">
                <a:latin typeface="SutonnyMJ" pitchFamily="2" charset="0"/>
                <a:cs typeface="SutonnyMJ" pitchFamily="2" charset="0"/>
              </a:rPr>
              <a:t>, 2014|</a:t>
            </a:r>
          </a:p>
          <a:p>
            <a:pPr>
              <a:buFont typeface="Wingdings" pitchFamily="2" charset="2"/>
              <a:buChar char="Ø"/>
            </a:pPr>
            <a:r>
              <a:rPr lang="en-US" sz="3000" dirty="0" smtClean="0">
                <a:latin typeface="SutonnyMJ" pitchFamily="2" charset="0"/>
                <a:cs typeface="SutonnyMJ" pitchFamily="2" charset="0"/>
              </a:rPr>
              <a:t>‡h </a:t>
            </a:r>
            <a:r>
              <a:rPr lang="en-US" sz="3000" dirty="0" err="1" smtClean="0">
                <a:latin typeface="SutonnyMJ" pitchFamily="2" charset="0"/>
                <a:cs typeface="SutonnyMJ" pitchFamily="2" charset="0"/>
              </a:rPr>
              <a:t>mKj</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Rjvq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GKwU</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Avmb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i‡q‡Q</a:t>
            </a:r>
            <a:r>
              <a:rPr lang="en-US" sz="3000" dirty="0" smtClean="0">
                <a:latin typeface="SutonnyMJ" pitchFamily="2" charset="0"/>
                <a:cs typeface="SutonnyMJ" pitchFamily="2" charset="0"/>
              </a:rPr>
              <a:t>- iv½vgvwU,</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LvMovQwo</a:t>
            </a:r>
            <a:r>
              <a:rPr lang="en-US" sz="3000" dirty="0" smtClean="0">
                <a:latin typeface="SutonnyMJ" pitchFamily="2" charset="0"/>
                <a:cs typeface="SutonnyMJ" pitchFamily="2" charset="0"/>
              </a:rPr>
              <a:t> I </a:t>
            </a:r>
            <a:r>
              <a:rPr lang="en-US" sz="3000" dirty="0" err="1" smtClean="0">
                <a:latin typeface="SutonnyMJ" pitchFamily="2" charset="0"/>
                <a:cs typeface="SutonnyMJ" pitchFamily="2" charset="0"/>
              </a:rPr>
              <a:t>ev›`ievb</a:t>
            </a:r>
            <a:r>
              <a:rPr lang="en-US" sz="3000" dirty="0" smtClean="0">
                <a:latin typeface="SutonnyMJ" pitchFamily="2" charset="0"/>
                <a:cs typeface="SutonnyMJ" pitchFamily="2" charset="0"/>
              </a:rPr>
              <a:t>|</a:t>
            </a:r>
          </a:p>
          <a:p>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00748"/>
            <a:ext cx="7696200" cy="2400657"/>
          </a:xfrm>
          <a:prstGeom prst="rect">
            <a:avLst/>
          </a:prstGeom>
        </p:spPr>
        <p:txBody>
          <a:bodyPr wrap="square">
            <a:spAutoFit/>
          </a:bodyPr>
          <a:lstStyle/>
          <a:p>
            <a:pPr>
              <a:buFont typeface="Wingdings" pitchFamily="2" charset="2"/>
              <a:buChar char="Ø"/>
            </a:pPr>
            <a:r>
              <a:rPr lang="en-US" sz="3000" dirty="0" err="1" smtClean="0">
                <a:latin typeface="SutonnyMJ" pitchFamily="2" charset="0"/>
                <a:cs typeface="SutonnyMJ" pitchFamily="2" charset="0"/>
              </a:rPr>
              <a:t>evsjv‡`‡k‡i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cÖ_g</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Awa‡ekb</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AbywôZ</a:t>
            </a:r>
            <a:r>
              <a:rPr lang="en-US" sz="3000" dirty="0" smtClean="0">
                <a:latin typeface="SutonnyMJ" pitchFamily="2" charset="0"/>
                <a:cs typeface="SutonnyMJ" pitchFamily="2" charset="0"/>
              </a:rPr>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nq-7 </a:t>
            </a:r>
            <a:r>
              <a:rPr lang="en-US" sz="3000" dirty="0" err="1" smtClean="0">
                <a:latin typeface="SutonnyMJ" pitchFamily="2" charset="0"/>
                <a:cs typeface="SutonnyMJ" pitchFamily="2" charset="0"/>
              </a:rPr>
              <a:t>GwcÖj</a:t>
            </a:r>
            <a:r>
              <a:rPr lang="en-US" sz="3000" dirty="0" smtClean="0">
                <a:latin typeface="SutonnyMJ" pitchFamily="2" charset="0"/>
                <a:cs typeface="SutonnyMJ" pitchFamily="2" charset="0"/>
              </a:rPr>
              <a:t>, 1973|</a:t>
            </a:r>
          </a:p>
          <a:p>
            <a:pPr>
              <a:buFont typeface="Wingdings" pitchFamily="2" charset="2"/>
              <a:buChar char="Ø"/>
            </a:pPr>
            <a:r>
              <a:rPr lang="en-US" sz="3000" dirty="0" err="1" smtClean="0">
                <a:latin typeface="SutonnyMJ" pitchFamily="2" charset="0"/>
                <a:cs typeface="SutonnyMJ" pitchFamily="2" charset="0"/>
              </a:rPr>
              <a:t>evsjv‡`‡ki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fvlY</a:t>
            </a:r>
            <a:r>
              <a:rPr lang="en-US" sz="3000" dirty="0" smtClean="0">
                <a:latin typeface="SutonnyMJ" pitchFamily="2" charset="0"/>
                <a:cs typeface="SutonnyMJ" pitchFamily="2" charset="0"/>
              </a:rPr>
              <a:t> †`b </a:t>
            </a:r>
            <a:r>
              <a:rPr lang="en-US" sz="3000" dirty="0" err="1" smtClean="0">
                <a:latin typeface="SutonnyMJ" pitchFamily="2" charset="0"/>
                <a:cs typeface="SutonnyMJ" pitchFamily="2" charset="0"/>
              </a:rPr>
              <a:t>fvi‡Zi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cÖwm‡W›U</a:t>
            </a:r>
            <a:r>
              <a:rPr lang="en-US" sz="3000" dirty="0" smtClean="0">
                <a:latin typeface="SutonnyMJ" pitchFamily="2" charset="0"/>
                <a:cs typeface="SutonnyMJ" pitchFamily="2" charset="0"/>
              </a:rPr>
              <a:t> </a:t>
            </a:r>
            <a:br>
              <a:rPr lang="en-US" sz="3000" dirty="0" smtClean="0">
                <a:latin typeface="SutonnyMJ" pitchFamily="2" charset="0"/>
                <a:cs typeface="SutonnyMJ" pitchFamily="2" charset="0"/>
              </a:rPr>
            </a:b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wf</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wf</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wMwi</a:t>
            </a:r>
            <a:r>
              <a:rPr lang="en-US" sz="3000" dirty="0" smtClean="0">
                <a:latin typeface="SutonnyMJ" pitchFamily="2" charset="0"/>
                <a:cs typeface="SutonnyMJ" pitchFamily="2" charset="0"/>
              </a:rPr>
              <a:t> I </a:t>
            </a:r>
            <a:r>
              <a:rPr lang="en-US" sz="3000" dirty="0" err="1" smtClean="0">
                <a:latin typeface="SutonnyMJ" pitchFamily="2" charset="0"/>
                <a:cs typeface="SutonnyMJ" pitchFamily="2" charset="0"/>
              </a:rPr>
              <a:t>hy‡Mv¯øvwfqvi</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cÖwm‡W›U</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gvk©vj</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hv‡md</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wUUz</a:t>
            </a:r>
            <a:r>
              <a:rPr lang="en-US" sz="3000" dirty="0" smtClean="0">
                <a:latin typeface="SutonnyMJ" pitchFamily="2" charset="0"/>
                <a:cs typeface="SutonnyMJ" pitchFamily="2" charset="0"/>
              </a:rPr>
              <a:t>|</a:t>
            </a:r>
          </a:p>
          <a:p>
            <a:pPr>
              <a:buFont typeface="Wingdings" pitchFamily="2" charset="2"/>
              <a:buChar char="Ø"/>
            </a:pP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RvZxq</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msm</a:t>
            </a:r>
            <a:r>
              <a:rPr lang="en-US" sz="3000" dirty="0" smtClean="0">
                <a:latin typeface="SutonnyMJ" pitchFamily="2" charset="0"/>
                <a:cs typeface="SutonnyMJ" pitchFamily="2" charset="0"/>
              </a:rPr>
              <a:t>` </a:t>
            </a:r>
            <a:r>
              <a:rPr lang="en-US" sz="3000" dirty="0" err="1" smtClean="0">
                <a:latin typeface="SutonnyMJ" pitchFamily="2" charset="0"/>
                <a:cs typeface="SutonnyMJ" pitchFamily="2" charset="0"/>
              </a:rPr>
              <a:t>feb</a:t>
            </a:r>
            <a:r>
              <a:rPr lang="en-US" sz="3000" dirty="0" smtClean="0">
                <a:latin typeface="SutonnyMJ" pitchFamily="2" charset="0"/>
                <a:cs typeface="SutonnyMJ" pitchFamily="2" charset="0"/>
              </a:rPr>
              <a:t>- 9 </a:t>
            </a:r>
            <a:r>
              <a:rPr lang="en-US" sz="3000" dirty="0" err="1" smtClean="0">
                <a:latin typeface="SutonnyMJ" pitchFamily="2" charset="0"/>
                <a:cs typeface="SutonnyMJ" pitchFamily="2" charset="0"/>
              </a:rPr>
              <a:t>Zjv</a:t>
            </a:r>
            <a:r>
              <a:rPr lang="en-US" sz="3000" dirty="0" smtClean="0">
                <a:latin typeface="SutonnyMJ" pitchFamily="2" charset="0"/>
                <a:cs typeface="SutonnyMJ" pitchFamily="2" charset="0"/>
              </a:rPr>
              <a:t>|</a:t>
            </a:r>
          </a:p>
        </p:txBody>
      </p:sp>
      <p:sp>
        <p:nvSpPr>
          <p:cNvPr id="3" name="Rounded Rectangle 2"/>
          <p:cNvSpPr/>
          <p:nvPr/>
        </p:nvSpPr>
        <p:spPr>
          <a:xfrm>
            <a:off x="2667000" y="609600"/>
            <a:ext cx="3581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একনজরে জাতীয় সংসদ</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mph" presetSubtype="0" fill="hold" nodeType="clickEffect">
                                  <p:stCondLst>
                                    <p:cond delay="0"/>
                                  </p:stCondLst>
                                  <p:iterate type="lt">
                                    <p:tmPct val="10000"/>
                                  </p:iterate>
                                  <p:childTnLst>
                                    <p:set>
                                      <p:cBhvr override="childStyle">
                                        <p:cTn id="14" dur="500" autoRev="1" fill="hold"/>
                                        <p:tgtEl>
                                          <p:spTgt spid="2">
                                            <p:txEl>
                                              <p:pRg st="0" end="0"/>
                                            </p:txEl>
                                          </p:spTgt>
                                        </p:tgtEl>
                                        <p:attrNameLst>
                                          <p:attrName>style.color</p:attrName>
                                        </p:attrNameLst>
                                      </p:cBhvr>
                                      <p:to>
                                        <p:clrVal>
                                          <a:schemeClr val="accent2"/>
                                        </p:clrVal>
                                      </p:to>
                                    </p:set>
                                    <p:set>
                                      <p:cBhvr>
                                        <p:cTn id="15" dur="500" autoRev="1" fill="hold"/>
                                        <p:tgtEl>
                                          <p:spTgt spid="2">
                                            <p:txEl>
                                              <p:pRg st="0" end="0"/>
                                            </p:txEl>
                                          </p:spTgt>
                                        </p:tgtEl>
                                        <p:attrNameLst>
                                          <p:attrName>fillcolor</p:attrName>
                                        </p:attrNameLst>
                                      </p:cBhvr>
                                      <p:to>
                                        <p:clrVal>
                                          <a:schemeClr val="accent2"/>
                                        </p:clrVal>
                                      </p:to>
                                    </p:set>
                                    <p:set>
                                      <p:cBhvr>
                                        <p:cTn id="16" dur="500" autoRev="1" fill="hold"/>
                                        <p:tgtEl>
                                          <p:spTgt spid="2">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0" presetClass="emph" presetSubtype="0" fill="hold" nodeType="clickEffect">
                                  <p:stCondLst>
                                    <p:cond delay="0"/>
                                  </p:stCondLst>
                                  <p:iterate type="lt">
                                    <p:tmPct val="10000"/>
                                  </p:iterate>
                                  <p:childTnLst>
                                    <p:set>
                                      <p:cBhvr override="childStyle">
                                        <p:cTn id="20" dur="500" autoRev="1" fill="hold"/>
                                        <p:tgtEl>
                                          <p:spTgt spid="2">
                                            <p:txEl>
                                              <p:pRg st="1" end="1"/>
                                            </p:txEl>
                                          </p:spTgt>
                                        </p:tgtEl>
                                        <p:attrNameLst>
                                          <p:attrName>style.color</p:attrName>
                                        </p:attrNameLst>
                                      </p:cBhvr>
                                      <p:to>
                                        <p:clrVal>
                                          <a:schemeClr val="accent2"/>
                                        </p:clrVal>
                                      </p:to>
                                    </p:set>
                                    <p:set>
                                      <p:cBhvr>
                                        <p:cTn id="21" dur="500" autoRev="1" fill="hold"/>
                                        <p:tgtEl>
                                          <p:spTgt spid="2">
                                            <p:txEl>
                                              <p:pRg st="1" end="1"/>
                                            </p:txEl>
                                          </p:spTgt>
                                        </p:tgtEl>
                                        <p:attrNameLst>
                                          <p:attrName>fillcolor</p:attrName>
                                        </p:attrNameLst>
                                      </p:cBhvr>
                                      <p:to>
                                        <p:clrVal>
                                          <a:schemeClr val="accent2"/>
                                        </p:clrVal>
                                      </p:to>
                                    </p:set>
                                    <p:set>
                                      <p:cBhvr>
                                        <p:cTn id="22" dur="500" autoRev="1" fill="hold"/>
                                        <p:tgtEl>
                                          <p:spTgt spid="2">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0" presetClass="emph" presetSubtype="0" fill="hold" nodeType="clickEffect">
                                  <p:stCondLst>
                                    <p:cond delay="0"/>
                                  </p:stCondLst>
                                  <p:iterate type="lt">
                                    <p:tmPct val="10000"/>
                                  </p:iterate>
                                  <p:childTnLst>
                                    <p:set>
                                      <p:cBhvr override="childStyle">
                                        <p:cTn id="26" dur="500" autoRev="1" fill="hold"/>
                                        <p:tgtEl>
                                          <p:spTgt spid="2">
                                            <p:txEl>
                                              <p:pRg st="2" end="2"/>
                                            </p:txEl>
                                          </p:spTgt>
                                        </p:tgtEl>
                                        <p:attrNameLst>
                                          <p:attrName>style.color</p:attrName>
                                        </p:attrNameLst>
                                      </p:cBhvr>
                                      <p:to>
                                        <p:clrVal>
                                          <a:schemeClr val="accent2"/>
                                        </p:clrVal>
                                      </p:to>
                                    </p:set>
                                    <p:set>
                                      <p:cBhvr>
                                        <p:cTn id="27" dur="500" autoRev="1" fill="hold"/>
                                        <p:tgtEl>
                                          <p:spTgt spid="2">
                                            <p:txEl>
                                              <p:pRg st="2" end="2"/>
                                            </p:txEl>
                                          </p:spTgt>
                                        </p:tgtEl>
                                        <p:attrNameLst>
                                          <p:attrName>fillcolor</p:attrName>
                                        </p:attrNameLst>
                                      </p:cBhvr>
                                      <p:to>
                                        <p:clrVal>
                                          <a:schemeClr val="accent2"/>
                                        </p:clrVal>
                                      </p:to>
                                    </p:set>
                                    <p:set>
                                      <p:cBhvr>
                                        <p:cTn id="28" dur="500" autoRev="1"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0"/>
            <a:ext cx="3124200" cy="990600"/>
          </a:xfrm>
        </p:spPr>
        <p:style>
          <a:lnRef idx="1">
            <a:schemeClr val="dk1"/>
          </a:lnRef>
          <a:fillRef idx="2">
            <a:schemeClr val="dk1"/>
          </a:fillRef>
          <a:effectRef idx="1">
            <a:schemeClr val="dk1"/>
          </a:effectRef>
          <a:fontRef idx="minor">
            <a:schemeClr val="dk1"/>
          </a:fontRef>
        </p:style>
        <p:txBody>
          <a:bodyPr>
            <a:noAutofit/>
          </a:bodyPr>
          <a:lstStyle/>
          <a:p>
            <a:r>
              <a:rPr lang="bn-BD" sz="6000" b="1" dirty="0" smtClean="0">
                <a:solidFill>
                  <a:srgbClr val="FFFF00"/>
                </a:solidFill>
                <a:latin typeface="NikoshBAN" pitchFamily="2" charset="0"/>
                <a:cs typeface="NikoshBAN" pitchFamily="2" charset="0"/>
              </a:rPr>
              <a:t>কোরাম</a:t>
            </a:r>
            <a:r>
              <a:rPr lang="bn-BD" sz="8000" b="1" dirty="0" smtClean="0">
                <a:solidFill>
                  <a:srgbClr val="FFFF00"/>
                </a:solidFill>
                <a:latin typeface="NikoshBAN" pitchFamily="2" charset="0"/>
                <a:cs typeface="NikoshBAN" pitchFamily="2" charset="0"/>
              </a:rPr>
              <a:t> </a:t>
            </a:r>
            <a:endParaRPr lang="en-US" sz="8000" b="1" dirty="0">
              <a:solidFill>
                <a:srgbClr val="FFFF00"/>
              </a:solidFill>
              <a:latin typeface="NikoshBAN" pitchFamily="2" charset="0"/>
              <a:cs typeface="NikoshBAN" pitchFamily="2" charset="0"/>
            </a:endParaRPr>
          </a:p>
        </p:txBody>
      </p:sp>
      <p:pic>
        <p:nvPicPr>
          <p:cNvPr id="37890" name="Picture 2" descr="C:\Users\Shirsho\Desktop\TTC Simulation\js_0.jpg"/>
          <p:cNvPicPr>
            <a:picLocks noChangeAspect="1" noChangeArrowheads="1"/>
          </p:cNvPicPr>
          <p:nvPr/>
        </p:nvPicPr>
        <p:blipFill>
          <a:blip r:embed="rId2"/>
          <a:srcRect/>
          <a:stretch>
            <a:fillRect/>
          </a:stretch>
        </p:blipFill>
        <p:spPr bwMode="auto">
          <a:xfrm>
            <a:off x="685800" y="1295400"/>
            <a:ext cx="8020050" cy="4876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888183" cy="914400"/>
          </a:xfrm>
        </p:spPr>
        <p:style>
          <a:lnRef idx="1">
            <a:schemeClr val="accent3"/>
          </a:lnRef>
          <a:fillRef idx="2">
            <a:schemeClr val="accent3"/>
          </a:fillRef>
          <a:effectRef idx="1">
            <a:schemeClr val="accent3"/>
          </a:effectRef>
          <a:fontRef idx="minor">
            <a:schemeClr val="dk1"/>
          </a:fontRef>
        </p:style>
        <p:txBody>
          <a:bodyPr>
            <a:noAutofit/>
          </a:bodyPr>
          <a:lstStyle/>
          <a:p>
            <a:pPr algn="r"/>
            <a:r>
              <a:rPr lang="bn-BD" sz="6000" b="1" u="sng" dirty="0" smtClean="0">
                <a:solidFill>
                  <a:srgbClr val="7030A0"/>
                </a:solidFill>
                <a:latin typeface="NikoshBAN" pitchFamily="2" charset="0"/>
                <a:cs typeface="NikoshBAN" pitchFamily="2" charset="0"/>
              </a:rPr>
              <a:t>আইনসভার শ্রেণীবিভাগ  </a:t>
            </a:r>
            <a:endParaRPr lang="en-US" sz="6000" b="1" u="sng" dirty="0">
              <a:solidFill>
                <a:srgbClr val="7030A0"/>
              </a:solidFill>
              <a:latin typeface="NikoshBAN" pitchFamily="2" charset="0"/>
              <a:cs typeface="NikoshBAN" pitchFamily="2" charset="0"/>
            </a:endParaRPr>
          </a:p>
        </p:txBody>
      </p:sp>
      <p:pic>
        <p:nvPicPr>
          <p:cNvPr id="65" name="Content Placeholder 6" descr="parliament.jpg"/>
          <p:cNvPicPr>
            <a:picLocks noGrp="1" noChangeAspect="1"/>
          </p:cNvPicPr>
          <p:nvPr>
            <p:ph idx="1"/>
          </p:nvPr>
        </p:nvPicPr>
        <p:blipFill>
          <a:blip r:embed="rId2"/>
          <a:stretch>
            <a:fillRect/>
          </a:stretch>
        </p:blipFill>
        <p:spPr>
          <a:xfrm>
            <a:off x="4267200" y="3048000"/>
            <a:ext cx="3963988" cy="3152955"/>
          </a:xfrm>
          <a:prstGeom prst="rect">
            <a:avLst/>
          </a:prstGeom>
        </p:spPr>
      </p:pic>
      <p:cxnSp>
        <p:nvCxnSpPr>
          <p:cNvPr id="7" name="Straight Connector 6"/>
          <p:cNvCxnSpPr/>
          <p:nvPr/>
        </p:nvCxnSpPr>
        <p:spPr>
          <a:xfrm rot="5400000">
            <a:off x="3276600" y="2590800"/>
            <a:ext cx="609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2667000"/>
            <a:ext cx="9144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7700" y="1905001"/>
            <a:ext cx="7848600" cy="1143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6000" b="1" dirty="0" smtClean="0">
              <a:solidFill>
                <a:schemeClr val="tx1"/>
              </a:solidFill>
              <a:latin typeface="NikoshBAN" pitchFamily="2" charset="0"/>
              <a:cs typeface="NikoshBAN" pitchFamily="2" charset="0"/>
            </a:endParaRPr>
          </a:p>
          <a:p>
            <a:pPr algn="ctr"/>
            <a:r>
              <a:rPr lang="bn-BD" sz="6000" b="1" dirty="0" smtClean="0">
                <a:solidFill>
                  <a:schemeClr val="tx1"/>
                </a:solidFill>
                <a:latin typeface="NikoshBAN" pitchFamily="2" charset="0"/>
                <a:cs typeface="NikoshBAN" pitchFamily="2" charset="0"/>
              </a:rPr>
              <a:t>এক কক্ষবিশিষ্ট </a:t>
            </a:r>
            <a:r>
              <a:rPr lang="bn-BD" sz="5400" b="1" dirty="0" smtClean="0">
                <a:solidFill>
                  <a:schemeClr val="tx1"/>
                </a:solidFill>
                <a:latin typeface="NikoshBAN" pitchFamily="2" charset="0"/>
                <a:cs typeface="NikoshBAN" pitchFamily="2" charset="0"/>
              </a:rPr>
              <a:t>(বাংলাদেশ)</a:t>
            </a:r>
            <a:endParaRPr lang="en-US"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 </a:t>
            </a:r>
            <a:endParaRPr lang="en-US" sz="5400" b="1" dirty="0">
              <a:solidFill>
                <a:schemeClr val="tx1"/>
              </a:solidFill>
              <a:latin typeface="NikoshBAN" pitchFamily="2" charset="0"/>
              <a:cs typeface="NikoshBAN" pitchFamily="2" charset="0"/>
            </a:endParaRPr>
          </a:p>
        </p:txBody>
      </p:sp>
      <p:cxnSp>
        <p:nvCxnSpPr>
          <p:cNvPr id="18" name="Straight Connector 17"/>
          <p:cNvCxnSpPr>
            <a:stCxn id="14" idx="2"/>
          </p:cNvCxnSpPr>
          <p:nvPr/>
        </p:nvCxnSpPr>
        <p:spPr>
          <a:xfrm flipH="1">
            <a:off x="1181100" y="3048001"/>
            <a:ext cx="33909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2"/>
          </p:cNvCxnSpPr>
          <p:nvPr/>
        </p:nvCxnSpPr>
        <p:spPr>
          <a:xfrm flipH="1">
            <a:off x="2857500" y="3048001"/>
            <a:ext cx="17145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77000" y="3505200"/>
            <a:ext cx="228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7467600" y="3200400"/>
            <a:ext cx="304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914400" y="8382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6" name="Picture 4" descr="C:\Users\Shirsho\Desktop\bangladesh-political-map.jpg"/>
          <p:cNvPicPr>
            <a:picLocks noChangeAspect="1" noChangeArrowheads="1"/>
          </p:cNvPicPr>
          <p:nvPr/>
        </p:nvPicPr>
        <p:blipFill>
          <a:blip r:embed="rId3" cstate="print"/>
          <a:srcRect/>
          <a:stretch>
            <a:fillRect/>
          </a:stretch>
        </p:blipFill>
        <p:spPr bwMode="auto">
          <a:xfrm>
            <a:off x="914400" y="3048001"/>
            <a:ext cx="3276600" cy="315295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3.33333E-6 4.44444E-6 L 0.09583 4.44444E-6 " pathEditMode="relative" rAng="0" ptsTypes="AA">
                                      <p:cBhvr>
                                        <p:cTn id="14" dur="2000" fill="hold"/>
                                        <p:tgtEl>
                                          <p:spTgt spid="64"/>
                                        </p:tgtEl>
                                        <p:attrNameLst>
                                          <p:attrName>ppt_x</p:attrName>
                                          <p:attrName>ppt_y</p:attrName>
                                        </p:attrNameLst>
                                      </p:cBhvr>
                                      <p:rCtr x="48" y="0"/>
                                    </p:animMotion>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8916"/>
                                        </p:tgtEl>
                                        <p:attrNameLst>
                                          <p:attrName>style.visibility</p:attrName>
                                        </p:attrNameLst>
                                      </p:cBhvr>
                                      <p:to>
                                        <p:strVal val="visible"/>
                                      </p:to>
                                    </p:set>
                                    <p:animEffect transition="in" filter="wheel(4)">
                                      <p:cBhvr>
                                        <p:cTn id="24" dur="2000"/>
                                        <p:tgtEl>
                                          <p:spTgt spid="389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heel(4)">
                                      <p:cBhvr>
                                        <p:cTn id="29"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Shirsho\Desktop\TTC Simulation\england-maps.JPG"/>
          <p:cNvPicPr>
            <a:picLocks noGrp="1" noChangeAspect="1" noChangeArrowheads="1"/>
          </p:cNvPicPr>
          <p:nvPr>
            <p:ph sz="half" idx="2"/>
          </p:nvPr>
        </p:nvPicPr>
        <p:blipFill>
          <a:blip r:embed="rId2"/>
          <a:srcRect/>
          <a:stretch>
            <a:fillRect/>
          </a:stretch>
        </p:blipFill>
        <p:spPr bwMode="auto">
          <a:xfrm>
            <a:off x="457200" y="1524000"/>
            <a:ext cx="4038600" cy="5029200"/>
          </a:xfrm>
          <a:prstGeom prst="rect">
            <a:avLst/>
          </a:prstGeom>
          <a:noFill/>
        </p:spPr>
      </p:pic>
      <p:pic>
        <p:nvPicPr>
          <p:cNvPr id="8" name="Content Placeholder 7" descr="parlament.jpg"/>
          <p:cNvPicPr>
            <a:picLocks noGrp="1" noChangeAspect="1"/>
          </p:cNvPicPr>
          <p:nvPr>
            <p:ph sz="quarter" idx="4"/>
          </p:nvPr>
        </p:nvPicPr>
        <p:blipFill>
          <a:blip r:embed="rId3"/>
          <a:stretch>
            <a:fillRect/>
          </a:stretch>
        </p:blipFill>
        <p:spPr>
          <a:xfrm>
            <a:off x="4724400" y="1524000"/>
            <a:ext cx="4196099" cy="5029200"/>
          </a:xfrm>
        </p:spPr>
      </p:pic>
      <p:pic>
        <p:nvPicPr>
          <p:cNvPr id="9" name="Picture 8" descr="fla.gif"/>
          <p:cNvPicPr>
            <a:picLocks noChangeAspect="1"/>
          </p:cNvPicPr>
          <p:nvPr/>
        </p:nvPicPr>
        <p:blipFill>
          <a:blip r:embed="rId4"/>
          <a:stretch>
            <a:fillRect/>
          </a:stretch>
        </p:blipFill>
        <p:spPr>
          <a:xfrm>
            <a:off x="4800600" y="2438400"/>
            <a:ext cx="1651000" cy="990600"/>
          </a:xfrm>
          <a:prstGeom prst="rect">
            <a:avLst/>
          </a:prstGeom>
        </p:spPr>
      </p:pic>
      <p:sp>
        <p:nvSpPr>
          <p:cNvPr id="15" name="Rectangle 14"/>
          <p:cNvSpPr/>
          <p:nvPr/>
        </p:nvSpPr>
        <p:spPr>
          <a:xfrm>
            <a:off x="457200" y="228600"/>
            <a:ext cx="8153400" cy="106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6000" b="1" dirty="0" smtClean="0">
                <a:solidFill>
                  <a:schemeClr val="tx1"/>
                </a:solidFill>
                <a:latin typeface="NikoshBAN" pitchFamily="2" charset="0"/>
                <a:cs typeface="NikoshBAN" pitchFamily="2" charset="0"/>
              </a:rPr>
              <a:t>দি-কক্ষবিশিষ্ট </a:t>
            </a:r>
            <a:r>
              <a:rPr lang="bn-BD" sz="5400" b="1" dirty="0" smtClean="0">
                <a:solidFill>
                  <a:schemeClr val="tx1"/>
                </a:solidFill>
                <a:latin typeface="NikoshBAN" pitchFamily="2" charset="0"/>
                <a:cs typeface="NikoshBAN" pitchFamily="2" charset="0"/>
              </a:rPr>
              <a:t>(গ্রেট ব্রিটেন) </a:t>
            </a:r>
            <a:endParaRPr lang="en-US"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 </a:t>
            </a:r>
            <a:endParaRPr lang="en-US" sz="5400" b="1" dirty="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0.70"/>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4)">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4)">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533400"/>
            <a:ext cx="5410200" cy="1447800"/>
          </a:xfrm>
          <a:solidFill>
            <a:schemeClr val="accent2">
              <a:lumMod val="60000"/>
              <a:lumOff val="40000"/>
            </a:schemeClr>
          </a:solidFill>
        </p:spPr>
        <p:txBody>
          <a:bodyPr>
            <a:noAutofit/>
          </a:bodyPr>
          <a:lstStyle/>
          <a:p>
            <a:r>
              <a:rPr lang="bn-BD" sz="9600" b="1" dirty="0" smtClean="0">
                <a:solidFill>
                  <a:srgbClr val="FF0000"/>
                </a:solidFill>
                <a:latin typeface="NikoshBAN" pitchFamily="2" charset="0"/>
                <a:cs typeface="NikoshBAN" pitchFamily="2" charset="0"/>
              </a:rPr>
              <a:t> </a:t>
            </a:r>
            <a:r>
              <a:rPr lang="bn-IN" sz="8800" b="1" dirty="0" smtClean="0">
                <a:solidFill>
                  <a:srgbClr val="7030A0"/>
                </a:solidFill>
                <a:latin typeface="NikoshBAN" pitchFamily="2" charset="0"/>
                <a:cs typeface="NikoshBAN" pitchFamily="2" charset="0"/>
              </a:rPr>
              <a:t>একক </a:t>
            </a:r>
            <a:r>
              <a:rPr lang="bn-BD" sz="8800" b="1" dirty="0" smtClean="0">
                <a:solidFill>
                  <a:srgbClr val="7030A0"/>
                </a:solidFill>
                <a:latin typeface="NikoshBAN" pitchFamily="2" charset="0"/>
                <a:cs typeface="NikoshBAN" pitchFamily="2" charset="0"/>
              </a:rPr>
              <a:t>কাজ  </a:t>
            </a:r>
            <a:endParaRPr lang="en-US" sz="9600" b="1" dirty="0">
              <a:solidFill>
                <a:srgbClr val="7030A0"/>
              </a:solidFill>
              <a:latin typeface="NikoshBAN" pitchFamily="2" charset="0"/>
              <a:cs typeface="NikoshBAN" pitchFamily="2" charset="0"/>
            </a:endParaRPr>
          </a:p>
        </p:txBody>
      </p:sp>
      <p:sp>
        <p:nvSpPr>
          <p:cNvPr id="6" name="TextBox 5"/>
          <p:cNvSpPr txBox="1"/>
          <p:nvPr/>
        </p:nvSpPr>
        <p:spPr>
          <a:xfrm>
            <a:off x="838200" y="2286000"/>
            <a:ext cx="7086600" cy="1015663"/>
          </a:xfrm>
          <a:prstGeom prst="rect">
            <a:avLst/>
          </a:prstGeom>
          <a:solidFill>
            <a:schemeClr val="accent6"/>
          </a:solidFill>
        </p:spPr>
        <p:txBody>
          <a:bodyPr wrap="square" rtlCol="0">
            <a:spAutoFit/>
          </a:bodyPr>
          <a:lstStyle/>
          <a:p>
            <a:pPr algn="just"/>
            <a:r>
              <a:rPr lang="en-US" sz="6000" b="1" dirty="0" smtClean="0">
                <a:latin typeface="Arial Black"/>
                <a:cs typeface="NikoshBAN" pitchFamily="2" charset="0"/>
              </a:rPr>
              <a:t>→</a:t>
            </a:r>
            <a:r>
              <a:rPr lang="bn-IN" sz="3600" b="1" dirty="0" smtClean="0">
                <a:latin typeface="NikoshBAN" pitchFamily="2" charset="0"/>
                <a:cs typeface="NikoshBAN" pitchFamily="2" charset="0"/>
              </a:rPr>
              <a:t>অভিশংসন বলতে </a:t>
            </a:r>
            <a:r>
              <a:rPr lang="bn-BD" sz="3600" b="1" dirty="0" smtClean="0">
                <a:latin typeface="NikoshBAN" pitchFamily="2" charset="0"/>
                <a:cs typeface="NikoshBAN" pitchFamily="2" charset="0"/>
              </a:rPr>
              <a:t>কী </a:t>
            </a:r>
            <a:r>
              <a:rPr lang="bn-IN" sz="3600" b="1" dirty="0" smtClean="0">
                <a:latin typeface="NikoshBAN" pitchFamily="2" charset="0"/>
                <a:cs typeface="NikoshBAN" pitchFamily="2" charset="0"/>
              </a:rPr>
              <a:t>বোঝায়?</a:t>
            </a:r>
            <a:endParaRPr lang="bn-BD" sz="4000" b="1" dirty="0" smtClean="0">
              <a:latin typeface="NikoshBAN" pitchFamily="2" charset="0"/>
              <a:cs typeface="NikoshBAN" pitchFamily="2" charset="0"/>
            </a:endParaRPr>
          </a:p>
        </p:txBody>
      </p:sp>
      <p:sp>
        <p:nvSpPr>
          <p:cNvPr id="7" name="TextBox 6"/>
          <p:cNvSpPr txBox="1"/>
          <p:nvPr/>
        </p:nvSpPr>
        <p:spPr>
          <a:xfrm>
            <a:off x="838200" y="3581400"/>
            <a:ext cx="7086600" cy="830997"/>
          </a:xfrm>
          <a:prstGeom prst="rect">
            <a:avLst/>
          </a:prstGeom>
          <a:solidFill>
            <a:srgbClr val="92D050"/>
          </a:solidFill>
        </p:spPr>
        <p:txBody>
          <a:bodyPr wrap="square" rtlCol="0">
            <a:spAutoFit/>
          </a:bodyPr>
          <a:lstStyle/>
          <a:p>
            <a:pPr algn="just"/>
            <a:r>
              <a:rPr lang="en-US" sz="4800" b="1" dirty="0" smtClean="0">
                <a:solidFill>
                  <a:srgbClr val="0000CC"/>
                </a:solidFill>
                <a:latin typeface="Arial Black"/>
                <a:cs typeface="NikoshBAN" pitchFamily="2" charset="0"/>
              </a:rPr>
              <a:t>→</a:t>
            </a:r>
            <a:r>
              <a:rPr lang="bn-IN" sz="3600" b="1" dirty="0" smtClean="0">
                <a:solidFill>
                  <a:srgbClr val="0000CC"/>
                </a:solidFill>
                <a:latin typeface="NikoshBAN" pitchFamily="2" charset="0"/>
                <a:cs typeface="NikoshBAN" pitchFamily="2" charset="0"/>
              </a:rPr>
              <a:t>ন্যায়পাল সম্পর্কে যা জান লিখ। </a:t>
            </a:r>
            <a:endParaRPr lang="bn-BD" sz="4800" b="1" dirty="0" smtClean="0">
              <a:solidFill>
                <a:srgbClr val="0000CC"/>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6" y="685800"/>
            <a:ext cx="5071534" cy="761063"/>
          </a:xfrm>
        </p:spPr>
        <p:style>
          <a:lnRef idx="0">
            <a:schemeClr val="accent3"/>
          </a:lnRef>
          <a:fillRef idx="3">
            <a:schemeClr val="accent3"/>
          </a:fillRef>
          <a:effectRef idx="3">
            <a:schemeClr val="accent3"/>
          </a:effectRef>
          <a:fontRef idx="minor">
            <a:schemeClr val="lt1"/>
          </a:fontRef>
        </p:style>
        <p:txBody>
          <a:bodyPr>
            <a:noAutofit/>
          </a:bodyPr>
          <a:lstStyle/>
          <a:p>
            <a:r>
              <a:rPr lang="bn-IN" sz="5400" dirty="0" smtClean="0">
                <a:latin typeface="NikoshBAN" pitchFamily="2" charset="0"/>
                <a:cs typeface="NikoshBAN" pitchFamily="2" charset="0"/>
              </a:rPr>
              <a:t>একক কাজের সমাধান</a:t>
            </a:r>
            <a:endParaRPr lang="en-US" sz="5400" dirty="0">
              <a:latin typeface="NikoshBAN" pitchFamily="2" charset="0"/>
              <a:cs typeface="NikoshBAN" pitchFamily="2" charset="0"/>
            </a:endParaRPr>
          </a:p>
        </p:txBody>
      </p:sp>
      <p:sp>
        <p:nvSpPr>
          <p:cNvPr id="4" name="Rounded Rectangle 3"/>
          <p:cNvSpPr/>
          <p:nvPr/>
        </p:nvSpPr>
        <p:spPr>
          <a:xfrm>
            <a:off x="1447800" y="1828800"/>
            <a:ext cx="63246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u="sng" dirty="0" smtClean="0">
                <a:solidFill>
                  <a:srgbClr val="7030A0"/>
                </a:solidFill>
                <a:latin typeface="NikoshBAN" pitchFamily="2" charset="0"/>
                <a:cs typeface="NikoshBAN" pitchFamily="2" charset="0"/>
              </a:rPr>
              <a:t>অভিশংসনঃ</a:t>
            </a:r>
            <a:r>
              <a:rPr lang="bn-IN" sz="3200" dirty="0" smtClean="0">
                <a:latin typeface="NikoshBAN" pitchFamily="2" charset="0"/>
                <a:cs typeface="NikoshBAN" pitchFamily="2" charset="0"/>
              </a:rPr>
              <a:t> অভিশংসন হলো জাতীয় সংসদের বিচার সংক্রান্ত ক্ষমতা। জাতীয় সংসদ রাষ্ট্রপতির আচরণের বিচার করে অভিশংসন করতে পারবেন অর্থাৎ সংবিধান লঙ্ঘন, গুরুতন অপরাধ, দৈহিক ও মানষিক অসুস্থতা ও অক্ষমতার কারনে সংসদ অভিশংসনের মাধ্যমে রাষ্ট্রপতিকে অপসারণ করতে পারেন।  </a:t>
            </a:r>
            <a:endParaRPr lang="en-US" sz="3200" dirty="0">
              <a:latin typeface="NikoshBAN" pitchFamily="2" charset="0"/>
              <a:cs typeface="NikoshBAN" pitchFamily="2" charset="0"/>
            </a:endParaRPr>
          </a:p>
        </p:txBody>
      </p:sp>
      <p:sp>
        <p:nvSpPr>
          <p:cNvPr id="5" name="Rounded Rectangle 4"/>
          <p:cNvSpPr/>
          <p:nvPr/>
        </p:nvSpPr>
        <p:spPr>
          <a:xfrm>
            <a:off x="1066800" y="1676400"/>
            <a:ext cx="70104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u="sng" dirty="0" smtClean="0">
                <a:solidFill>
                  <a:srgbClr val="7030A0"/>
                </a:solidFill>
                <a:latin typeface="NikoshBAN" pitchFamily="2" charset="0"/>
                <a:cs typeface="NikoshBAN" pitchFamily="2" charset="0"/>
              </a:rPr>
              <a:t>ন্যায়পালঃ</a:t>
            </a:r>
            <a:r>
              <a:rPr lang="bn-IN" sz="3200" dirty="0" smtClean="0">
                <a:latin typeface="NikoshBAN" pitchFamily="2" charset="0"/>
                <a:cs typeface="NikoshBAN" pitchFamily="2" charset="0"/>
              </a:rPr>
              <a:t> ন্যায়পাল প্রতিষ্ঠা বাংলাদেশ সংবিধানের অন্যতম বৈশিষ্ট। সংবিধানের ৭৭ অনুচ্ছেদে বলা হয় যে, সংসদ আইনের দ্বারা ন্যায়পালের পদ প্রতিষ্ঠা করতে পারবে। সরকারি কর্তৃপক্ষের কার্যক্রম নিরপেক্ষভাবে তদন্ত করার জন্য ন্যায়পাল পদের প্রতিষ্ঠা করা হয়। তিনি সুপ্রিম কোর্টের আপিল বিভাগের একজন বিচারপতির সমান মর্যাদা ও সুযোগ-সুবিধা লাভ করবেন। তবে তিনি তার কাজের জন্য সংসদের নিকট দায়ী থাকবেন।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219200"/>
            <a:ext cx="6798736" cy="5029200"/>
          </a:xfrm>
          <a:solidFill>
            <a:schemeClr val="accent6"/>
          </a:solidFill>
        </p:spPr>
        <p:style>
          <a:lnRef idx="1">
            <a:schemeClr val="accent1"/>
          </a:lnRef>
          <a:fillRef idx="2">
            <a:schemeClr val="accent1"/>
          </a:fillRef>
          <a:effectRef idx="1">
            <a:schemeClr val="accent1"/>
          </a:effectRef>
          <a:fontRef idx="minor">
            <a:schemeClr val="dk1"/>
          </a:fontRef>
        </p:style>
        <p:txBody>
          <a:bodyPr>
            <a:noAutofit/>
          </a:bodyPr>
          <a:lstStyle/>
          <a:p>
            <a:pPr>
              <a:buNone/>
            </a:pPr>
            <a:r>
              <a:rPr lang="bn-BD" b="1" dirty="0" smtClean="0">
                <a:latin typeface="NikoshBAN" pitchFamily="2" charset="0"/>
                <a:cs typeface="NikoshBAN" pitchFamily="2" charset="0"/>
              </a:rPr>
              <a:t>১।</a:t>
            </a:r>
            <a:r>
              <a:rPr lang="bn-IN" b="1" dirty="0" smtClean="0">
                <a:latin typeface="NikoshBAN" pitchFamily="2" charset="0"/>
                <a:cs typeface="NikoshBAN" pitchFamily="2" charset="0"/>
              </a:rPr>
              <a:t> </a:t>
            </a:r>
            <a:r>
              <a:rPr lang="bn-BD" b="1" dirty="0" smtClean="0">
                <a:solidFill>
                  <a:srgbClr val="7030A0"/>
                </a:solidFill>
                <a:latin typeface="NikoshBAN" pitchFamily="2" charset="0"/>
                <a:cs typeface="NikoshBAN" pitchFamily="2" charset="0"/>
              </a:rPr>
              <a:t>জাতীয় সংসদের </a:t>
            </a:r>
            <a:r>
              <a:rPr lang="bn-IN" b="1" dirty="0" smtClean="0">
                <a:solidFill>
                  <a:srgbClr val="7030A0"/>
                </a:solidFill>
                <a:latin typeface="NikoshBAN" pitchFamily="2" charset="0"/>
                <a:cs typeface="NikoshBAN" pitchFamily="2" charset="0"/>
              </a:rPr>
              <a:t>আসন কয়টি?</a:t>
            </a:r>
          </a:p>
          <a:p>
            <a:pPr>
              <a:buNone/>
            </a:pPr>
            <a:r>
              <a:rPr lang="bn-IN" b="1" dirty="0" smtClean="0">
                <a:solidFill>
                  <a:srgbClr val="7030A0"/>
                </a:solidFill>
                <a:latin typeface="NikoshBAN" pitchFamily="2" charset="0"/>
                <a:cs typeface="NikoshBAN" pitchFamily="2" charset="0"/>
              </a:rPr>
              <a:t>উত্তরঃ ৩৫০</a:t>
            </a:r>
            <a:r>
              <a:rPr lang="bn-BD" b="1" dirty="0" smtClean="0">
                <a:solidFill>
                  <a:srgbClr val="7030A0"/>
                </a:solidFill>
                <a:latin typeface="NikoshBAN" pitchFamily="2" charset="0"/>
                <a:cs typeface="NikoshBAN" pitchFamily="2" charset="0"/>
              </a:rPr>
              <a:t> </a:t>
            </a:r>
            <a:r>
              <a:rPr lang="bn-IN" b="1" dirty="0" smtClean="0">
                <a:solidFill>
                  <a:srgbClr val="7030A0"/>
                </a:solidFill>
                <a:latin typeface="NikoshBAN" pitchFamily="2" charset="0"/>
                <a:cs typeface="NikoshBAN" pitchFamily="2" charset="0"/>
              </a:rPr>
              <a:t>টি। </a:t>
            </a:r>
          </a:p>
          <a:p>
            <a:pPr>
              <a:buNone/>
            </a:pPr>
            <a:r>
              <a:rPr lang="bn-IN" b="1" dirty="0" smtClean="0">
                <a:solidFill>
                  <a:srgbClr val="7030A0"/>
                </a:solidFill>
                <a:latin typeface="NikoshBAN" pitchFamily="2" charset="0"/>
                <a:cs typeface="NikoshBAN" pitchFamily="2" charset="0"/>
              </a:rPr>
              <a:t>২। </a:t>
            </a:r>
            <a:r>
              <a:rPr lang="bn-BD" b="1" dirty="0" smtClean="0">
                <a:solidFill>
                  <a:srgbClr val="0000CC"/>
                </a:solidFill>
                <a:latin typeface="NikoshBAN" pitchFamily="2" charset="0"/>
                <a:cs typeface="NikoshBAN" pitchFamily="2" charset="0"/>
              </a:rPr>
              <a:t>বাংলাদেশের আইনসভা কয় কক্ষবিশিষ্ট? </a:t>
            </a:r>
            <a:endParaRPr lang="bn-IN" b="1" dirty="0" smtClean="0">
              <a:solidFill>
                <a:srgbClr val="0000CC"/>
              </a:solidFill>
              <a:latin typeface="NikoshBAN" pitchFamily="2" charset="0"/>
              <a:cs typeface="NikoshBAN" pitchFamily="2" charset="0"/>
            </a:endParaRPr>
          </a:p>
          <a:p>
            <a:pPr>
              <a:buNone/>
            </a:pPr>
            <a:r>
              <a:rPr lang="bn-IN" b="1" dirty="0" smtClean="0">
                <a:solidFill>
                  <a:srgbClr val="0000CC"/>
                </a:solidFill>
                <a:latin typeface="NikoshBAN" pitchFamily="2" charset="0"/>
                <a:cs typeface="NikoshBAN" pitchFamily="2" charset="0"/>
              </a:rPr>
              <a:t>উত্তরঃ বাংলাদেশের আইনসভা দ্বি-কক্ষ বিশিষ্ট। </a:t>
            </a:r>
            <a:endParaRPr lang="bn-BD" b="1" dirty="0" smtClean="0">
              <a:latin typeface="NikoshBAN" pitchFamily="2" charset="0"/>
              <a:cs typeface="NikoshBAN" pitchFamily="2" charset="0"/>
            </a:endParaRPr>
          </a:p>
          <a:p>
            <a:pPr>
              <a:buNone/>
            </a:pPr>
            <a:r>
              <a:rPr lang="bn-BD" b="1" dirty="0" smtClean="0">
                <a:solidFill>
                  <a:srgbClr val="0000CC"/>
                </a:solidFill>
                <a:latin typeface="NikoshBAN" pitchFamily="2" charset="0"/>
                <a:cs typeface="NikoshBAN" pitchFamily="2" charset="0"/>
              </a:rPr>
              <a:t>২।</a:t>
            </a:r>
            <a:r>
              <a:rPr lang="bn-IN" b="1" dirty="0" smtClean="0">
                <a:solidFill>
                  <a:srgbClr val="0000CC"/>
                </a:solidFill>
                <a:latin typeface="NikoshBAN" pitchFamily="2" charset="0"/>
                <a:cs typeface="NikoshBAN" pitchFamily="2" charset="0"/>
              </a:rPr>
              <a:t> </a:t>
            </a:r>
            <a:r>
              <a:rPr lang="bn-BD" b="1" dirty="0" smtClean="0">
                <a:latin typeface="NikoshBAN" pitchFamily="2" charset="0"/>
                <a:cs typeface="NikoshBAN" pitchFamily="2" charset="0"/>
              </a:rPr>
              <a:t>জাতীয় সংসদের কোরামের জন্য কয়জন সদস্য প্রয়োজন?  </a:t>
            </a:r>
            <a:endParaRPr lang="bn-IN" b="1" dirty="0" smtClean="0">
              <a:latin typeface="NikoshBAN" pitchFamily="2" charset="0"/>
              <a:cs typeface="NikoshBAN" pitchFamily="2" charset="0"/>
            </a:endParaRPr>
          </a:p>
          <a:p>
            <a:pPr>
              <a:buNone/>
            </a:pPr>
            <a:r>
              <a:rPr lang="bn-IN" b="1" dirty="0" smtClean="0">
                <a:latin typeface="NikoshBAN" pitchFamily="2" charset="0"/>
                <a:cs typeface="NikoshBAN" pitchFamily="2" charset="0"/>
              </a:rPr>
              <a:t>উত্তরঃ ৬০ জন। </a:t>
            </a:r>
            <a:endParaRPr lang="bn-BD" b="1" dirty="0" smtClean="0">
              <a:latin typeface="NikoshBAN" pitchFamily="2" charset="0"/>
              <a:cs typeface="NikoshBAN" pitchFamily="2" charset="0"/>
            </a:endParaRPr>
          </a:p>
          <a:p>
            <a:pPr>
              <a:buNone/>
            </a:pPr>
            <a:r>
              <a:rPr lang="bn-IN" b="1" dirty="0" smtClean="0">
                <a:solidFill>
                  <a:srgbClr val="7030A0"/>
                </a:solidFill>
                <a:latin typeface="NikoshBAN" pitchFamily="2" charset="0"/>
                <a:cs typeface="NikoshBAN" pitchFamily="2" charset="0"/>
              </a:rPr>
              <a:t>৩</a:t>
            </a:r>
            <a:r>
              <a:rPr lang="bn-BD" b="1" dirty="0" smtClean="0">
                <a:solidFill>
                  <a:srgbClr val="7030A0"/>
                </a:solidFill>
                <a:latin typeface="NikoshBAN" pitchFamily="2" charset="0"/>
                <a:cs typeface="NikoshBAN" pitchFamily="2" charset="0"/>
              </a:rPr>
              <a:t>। </a:t>
            </a:r>
            <a:r>
              <a:rPr lang="bn-IN" b="1" dirty="0" smtClean="0">
                <a:solidFill>
                  <a:srgbClr val="7030A0"/>
                </a:solidFill>
                <a:latin typeface="NikoshBAN" pitchFamily="2" charset="0"/>
                <a:cs typeface="NikoshBAN" pitchFamily="2" charset="0"/>
              </a:rPr>
              <a:t>সংসদের কার্যকাল কত বছর</a:t>
            </a:r>
            <a:r>
              <a:rPr lang="bn-BD" b="1" dirty="0" smtClean="0">
                <a:solidFill>
                  <a:srgbClr val="7030A0"/>
                </a:solidFill>
                <a:latin typeface="NikoshBAN" pitchFamily="2" charset="0"/>
                <a:cs typeface="NikoshBAN" pitchFamily="2" charset="0"/>
              </a:rPr>
              <a:t>?</a:t>
            </a:r>
            <a:endParaRPr lang="bn-IN" b="1" dirty="0" smtClean="0">
              <a:solidFill>
                <a:srgbClr val="7030A0"/>
              </a:solidFill>
              <a:latin typeface="NikoshBAN" pitchFamily="2" charset="0"/>
              <a:cs typeface="NikoshBAN" pitchFamily="2" charset="0"/>
            </a:endParaRPr>
          </a:p>
          <a:p>
            <a:pPr>
              <a:buNone/>
            </a:pPr>
            <a:r>
              <a:rPr lang="bn-IN" b="1" dirty="0" smtClean="0">
                <a:solidFill>
                  <a:srgbClr val="7030A0"/>
                </a:solidFill>
                <a:latin typeface="NikoshBAN" pitchFamily="2" charset="0"/>
                <a:cs typeface="NikoshBAN" pitchFamily="2" charset="0"/>
              </a:rPr>
              <a:t>উত্তরঃ ৫ বছর। </a:t>
            </a:r>
          </a:p>
          <a:p>
            <a:pPr>
              <a:buNone/>
            </a:pPr>
            <a:r>
              <a:rPr lang="bn-IN" b="1" dirty="0" smtClean="0">
                <a:solidFill>
                  <a:srgbClr val="7030A0"/>
                </a:solidFill>
                <a:latin typeface="NikoshBAN" pitchFamily="2" charset="0"/>
                <a:cs typeface="NikoshBAN" pitchFamily="2" charset="0"/>
              </a:rPr>
              <a:t>৪। সাংসদরা কার কাছে শপথ গ্রহন করেন?</a:t>
            </a:r>
            <a:r>
              <a:rPr lang="bn-BD" b="1" dirty="0" smtClean="0">
                <a:solidFill>
                  <a:srgbClr val="7030A0"/>
                </a:solidFill>
                <a:latin typeface="NikoshBAN" pitchFamily="2" charset="0"/>
                <a:cs typeface="NikoshBAN" pitchFamily="2" charset="0"/>
              </a:rPr>
              <a:t> </a:t>
            </a:r>
            <a:r>
              <a:rPr lang="bn-IN" b="1" dirty="0" smtClean="0">
                <a:solidFill>
                  <a:srgbClr val="7030A0"/>
                </a:solidFill>
                <a:latin typeface="NikoshBAN" pitchFamily="2" charset="0"/>
                <a:cs typeface="NikoshBAN" pitchFamily="2" charset="0"/>
              </a:rPr>
              <a:t> </a:t>
            </a:r>
          </a:p>
          <a:p>
            <a:pPr>
              <a:buNone/>
            </a:pPr>
            <a:r>
              <a:rPr lang="bn-IN" b="1" dirty="0" smtClean="0">
                <a:solidFill>
                  <a:srgbClr val="7030A0"/>
                </a:solidFill>
                <a:latin typeface="NikoshBAN" pitchFamily="2" charset="0"/>
                <a:cs typeface="NikoshBAN" pitchFamily="2" charset="0"/>
              </a:rPr>
              <a:t>উত্তরঃ স্পিকারের কাছে। </a:t>
            </a:r>
          </a:p>
        </p:txBody>
      </p:sp>
      <p:sp>
        <p:nvSpPr>
          <p:cNvPr id="5" name="Rounded Rectangle 4"/>
          <p:cNvSpPr/>
          <p:nvPr/>
        </p:nvSpPr>
        <p:spPr>
          <a:xfrm>
            <a:off x="1752600" y="228600"/>
            <a:ext cx="60198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b="1" dirty="0" smtClean="0">
                <a:effectLst>
                  <a:outerShdw blurRad="38100" dist="38100" dir="2700000" algn="tl">
                    <a:srgbClr val="000000">
                      <a:alpha val="43137"/>
                    </a:srgbClr>
                  </a:outerShdw>
                </a:effectLst>
                <a:latin typeface="NikoshBAN" pitchFamily="2" charset="0"/>
                <a:cs typeface="NikoshBAN" pitchFamily="2" charset="0"/>
              </a:rPr>
              <a:t>মূল্যায়ন </a:t>
            </a:r>
            <a:endParaRPr lang="en-US" sz="6600" b="1"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additive="base">
                                        <p:cTn id="6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762000" y="533400"/>
            <a:ext cx="7696200" cy="1524000"/>
          </a:xfr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a:noAutofit/>
          </a:bodyPr>
          <a:lstStyle/>
          <a:p>
            <a:r>
              <a:rPr lang="en-US" sz="8000" dirty="0" err="1" smtClean="0">
                <a:effectLst>
                  <a:outerShdw blurRad="38100" dist="38100" dir="2700000" algn="tl">
                    <a:srgbClr val="000000">
                      <a:alpha val="43137"/>
                    </a:srgbClr>
                  </a:outerShdw>
                </a:effectLst>
                <a:latin typeface="NikoshBAN" pitchFamily="2" charset="0"/>
                <a:cs typeface="NikoshBAN" pitchFamily="2" charset="0"/>
              </a:rPr>
              <a:t>আজকের</a:t>
            </a:r>
            <a:r>
              <a:rPr lang="en-US" sz="8000" dirty="0" smtClean="0">
                <a:effectLst>
                  <a:outerShdw blurRad="38100" dist="38100" dir="2700000" algn="tl">
                    <a:srgbClr val="000000">
                      <a:alpha val="43137"/>
                    </a:srgbClr>
                  </a:outerShdw>
                </a:effectLst>
                <a:latin typeface="NikoshBAN" pitchFamily="2" charset="0"/>
                <a:cs typeface="NikoshBAN" pitchFamily="2" charset="0"/>
              </a:rPr>
              <a:t> </a:t>
            </a:r>
            <a:r>
              <a:rPr lang="en-US" sz="8000" dirty="0" err="1" smtClean="0">
                <a:effectLst>
                  <a:outerShdw blurRad="38100" dist="38100" dir="2700000" algn="tl">
                    <a:srgbClr val="000000">
                      <a:alpha val="43137"/>
                    </a:srgbClr>
                  </a:outerShdw>
                </a:effectLst>
                <a:latin typeface="NikoshBAN" pitchFamily="2" charset="0"/>
                <a:cs typeface="NikoshBAN" pitchFamily="2" charset="0"/>
              </a:rPr>
              <a:t>ক্লাসে</a:t>
            </a:r>
            <a:r>
              <a:rPr lang="en-US" sz="8000" dirty="0" smtClean="0">
                <a:effectLst>
                  <a:outerShdw blurRad="38100" dist="38100" dir="2700000" algn="tl">
                    <a:srgbClr val="000000">
                      <a:alpha val="43137"/>
                    </a:srgbClr>
                  </a:outerShdw>
                </a:effectLst>
                <a:latin typeface="NikoshBAN" pitchFamily="2" charset="0"/>
                <a:cs typeface="NikoshBAN" pitchFamily="2" charset="0"/>
              </a:rPr>
              <a:t> </a:t>
            </a:r>
            <a:r>
              <a:rPr lang="en-US" sz="8000" dirty="0" err="1" smtClean="0">
                <a:effectLst>
                  <a:outerShdw blurRad="38100" dist="38100" dir="2700000" algn="tl">
                    <a:srgbClr val="000000">
                      <a:alpha val="43137"/>
                    </a:srgbClr>
                  </a:outerShdw>
                </a:effectLst>
                <a:latin typeface="NikoshBAN" pitchFamily="2" charset="0"/>
                <a:cs typeface="NikoshBAN" pitchFamily="2" charset="0"/>
              </a:rPr>
              <a:t>সবাইকে</a:t>
            </a:r>
            <a:endParaRPr lang="en-US" sz="143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26" name="Picture 2" descr="সু স্বাগতম এর চিত্র ফলাফল"/>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2286000"/>
            <a:ext cx="6705600" cy="37435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98" y="2895600"/>
            <a:ext cx="7543800" cy="1938992"/>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bn-BD" sz="4000" b="1" dirty="0" smtClean="0">
                <a:solidFill>
                  <a:srgbClr val="0000CC"/>
                </a:solidFill>
                <a:latin typeface="NikoshBAN" pitchFamily="2" charset="0"/>
                <a:cs typeface="NikoshBAN" pitchFamily="2" charset="0"/>
              </a:rPr>
              <a:t>বাংলাদেশের আইনসভার ক্ষমতা ক্রমশঃ  হ্রাস পাচ্ছে-তুমি কি এ বক্তব্যের সাথে একমত? তোমার উত্তরের সপক্ষে যুক্তি উপস্থাপন কর। </a:t>
            </a:r>
          </a:p>
        </p:txBody>
      </p:sp>
      <p:sp>
        <p:nvSpPr>
          <p:cNvPr id="4" name="Flowchart: Alternate Process 3"/>
          <p:cNvSpPr/>
          <p:nvPr/>
        </p:nvSpPr>
        <p:spPr>
          <a:xfrm>
            <a:off x="1981200" y="685800"/>
            <a:ext cx="4953000" cy="990600"/>
          </a:xfrm>
          <a:prstGeom prst="flowChartAlternateProcess">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bn-BD" sz="8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8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3062715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heckerboard(across)">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irsho\Desktop\TTC Simulation\Abdul Gani\Rose gif 01.gif"/>
          <p:cNvPicPr>
            <a:picLocks noChangeAspect="1" noChangeArrowheads="1" noCrop="1"/>
          </p:cNvPicPr>
          <p:nvPr/>
        </p:nvPicPr>
        <p:blipFill>
          <a:blip r:embed="rId2"/>
          <a:srcRect/>
          <a:stretch>
            <a:fillRect/>
          </a:stretch>
        </p:blipFill>
        <p:spPr bwMode="auto">
          <a:xfrm>
            <a:off x="1295400" y="2743200"/>
            <a:ext cx="6400800" cy="3548269"/>
          </a:xfrm>
          <a:prstGeom prst="rect">
            <a:avLst/>
          </a:prstGeom>
          <a:noFill/>
        </p:spPr>
      </p:pic>
      <p:sp>
        <p:nvSpPr>
          <p:cNvPr id="5" name="Title 4"/>
          <p:cNvSpPr>
            <a:spLocks noGrp="1"/>
          </p:cNvSpPr>
          <p:nvPr>
            <p:ph type="title"/>
          </p:nvPr>
        </p:nvSpPr>
        <p:spPr>
          <a:xfrm>
            <a:off x="1176866" y="762000"/>
            <a:ext cx="6798734" cy="1303867"/>
          </a:xfrm>
          <a:prstGeom prst="rect">
            <a:avLst/>
          </a:prstGeom>
          <a:ln w="57150"/>
        </p:spPr>
        <p:style>
          <a:lnRef idx="2">
            <a:schemeClr val="accent1"/>
          </a:lnRef>
          <a:fillRef idx="1003">
            <a:schemeClr val="lt2"/>
          </a:fillRef>
          <a:effectRef idx="0">
            <a:schemeClr val="accent1"/>
          </a:effectRef>
          <a:fontRef idx="minor">
            <a:schemeClr val="dk1"/>
          </a:fontRef>
        </p:style>
        <p:txBody>
          <a:bodyPr rtlCol="0" anchor="ctr">
            <a:normAutofit fontScale="90000"/>
          </a:bodyPr>
          <a:lstStyle/>
          <a:p>
            <a:pPr algn="ctr"/>
            <a:r>
              <a:rPr lang="bn-BD" sz="19900" dirty="0">
                <a:solidFill>
                  <a:schemeClr val="accent4">
                    <a:lumMod val="50000"/>
                  </a:schemeClr>
                </a:solidFill>
                <a:latin typeface="NikoshBAN" pitchFamily="2" charset="0"/>
                <a:cs typeface="NikoshBAN" pitchFamily="2" charset="0"/>
              </a:rPr>
              <a:t>ধন্যবাদ</a:t>
            </a:r>
            <a:endParaRPr lang="en-US" sz="19900" dirty="0">
              <a:solidFill>
                <a:schemeClr val="accent4">
                  <a:lumMod val="50000"/>
                </a:schemeClr>
              </a:solidFill>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667000" y="609600"/>
            <a:ext cx="411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8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পাঠ</a:t>
            </a:r>
            <a:r>
              <a:rPr lang="en-US" sz="4800" b="1" spc="150" dirty="0"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48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r>
              <a:rPr lang="en-US" sz="4800" b="1" spc="150" dirty="0"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endParaRPr lang="en-US" sz="4800" b="1"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BAN" pitchFamily="2" charset="0"/>
              <a:cs typeface="NikoshBAN" pitchFamily="2" charset="0"/>
              <a:sym typeface="Wingdings"/>
            </a:endParaRPr>
          </a:p>
        </p:txBody>
      </p:sp>
      <p:sp>
        <p:nvSpPr>
          <p:cNvPr id="10" name="TextBox 9"/>
          <p:cNvSpPr txBox="1"/>
          <p:nvPr/>
        </p:nvSpPr>
        <p:spPr>
          <a:xfrm>
            <a:off x="2209800" y="3505201"/>
            <a:ext cx="5334000" cy="2831544"/>
          </a:xfrm>
          <a:prstGeom prst="rect">
            <a:avLst/>
          </a:prstGeom>
          <a:noFill/>
        </p:spPr>
        <p:txBody>
          <a:bodyPr wrap="square" rtlCol="0">
            <a:spAutoFit/>
          </a:bodyPr>
          <a:lstStyle/>
          <a:p>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শ্রেণি</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দ্বাদশ </a:t>
            </a:r>
            <a:endPar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বিষয়</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a:t>
            </a:r>
            <a:r>
              <a:rPr lang="bn-BD" sz="2800" b="1" dirty="0" smtClean="0">
                <a:solidFill>
                  <a:schemeClr val="accent3">
                    <a:lumMod val="50000"/>
                  </a:schemeClr>
                </a:solidFill>
                <a:latin typeface="NikoshBAN" pitchFamily="2" charset="0"/>
                <a:cs typeface="NikoshBAN" pitchFamily="2" charset="0"/>
              </a:rPr>
              <a:t>পৌরনীতি ও </a:t>
            </a:r>
            <a:r>
              <a:rPr lang="bn-IN" sz="2800" b="1" dirty="0" smtClean="0">
                <a:solidFill>
                  <a:schemeClr val="accent3">
                    <a:lumMod val="50000"/>
                  </a:schemeClr>
                </a:solidFill>
                <a:latin typeface="NikoshBAN" pitchFamily="2" charset="0"/>
                <a:cs typeface="NikoshBAN" pitchFamily="2" charset="0"/>
              </a:rPr>
              <a:t>সুশাসন </a:t>
            </a:r>
            <a:endParaRPr lang="en-US" dirty="0" smtClean="0">
              <a:solidFill>
                <a:schemeClr val="accent3">
                  <a:lumMod val="50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অধ্যায়</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পঞ্চম </a:t>
            </a:r>
            <a:endPar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সময়</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60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মিনিট</a:t>
            </a:r>
            <a:endPar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তারিখ</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29/01/২০20</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ইং</a:t>
            </a:r>
            <a:endPar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endParaRPr lang="en-US" dirty="0"/>
          </a:p>
        </p:txBody>
      </p:sp>
      <p:pic>
        <p:nvPicPr>
          <p:cNvPr id="12" name="Content Placeholder 3" descr="20170405_184309-1.jpg"/>
          <p:cNvPicPr>
            <a:picLocks noChangeAspect="1"/>
          </p:cNvPicPr>
          <p:nvPr/>
        </p:nvPicPr>
        <p:blipFill>
          <a:blip r:embed="rId3" cstate="print"/>
          <a:stretch>
            <a:fillRect/>
          </a:stretch>
        </p:blipFill>
        <p:spPr>
          <a:xfrm>
            <a:off x="3886200" y="1371600"/>
            <a:ext cx="1905000" cy="2189490"/>
          </a:xfrm>
          <a:prstGeom prst="rect">
            <a:avLst/>
          </a:prstGeom>
        </p:spPr>
      </p:pic>
    </p:spTree>
    <p:extLst>
      <p:ext uri="{BB962C8B-B14F-4D97-AF65-F5344CB8AC3E}">
        <p14:creationId xmlns:p14="http://schemas.microsoft.com/office/powerpoint/2010/main" xmlns="" val="3998362979"/>
      </p:ext>
    </p:ext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TC Simulation\images.jpg">
            <a:hlinkClick r:id="rId2" action="ppaction://hlinkfile"/>
          </p:cNvPr>
          <p:cNvPicPr>
            <a:picLocks noChangeAspect="1" noChangeArrowheads="1"/>
          </p:cNvPicPr>
          <p:nvPr/>
        </p:nvPicPr>
        <p:blipFill>
          <a:blip r:embed="rId3"/>
          <a:srcRect/>
          <a:stretch>
            <a:fillRect/>
          </a:stretch>
        </p:blipFill>
        <p:spPr bwMode="auto">
          <a:xfrm>
            <a:off x="2895600" y="2438400"/>
            <a:ext cx="2819400" cy="2913380"/>
          </a:xfrm>
          <a:prstGeom prst="rect">
            <a:avLst/>
          </a:prstGeom>
          <a:noFill/>
        </p:spPr>
      </p:pic>
      <p:sp>
        <p:nvSpPr>
          <p:cNvPr id="3" name="TextBox 2"/>
          <p:cNvSpPr txBox="1"/>
          <p:nvPr/>
        </p:nvSpPr>
        <p:spPr>
          <a:xfrm>
            <a:off x="1219200" y="990600"/>
            <a:ext cx="6553200" cy="1107996"/>
          </a:xfrm>
          <a:prstGeom prst="rect">
            <a:avLst/>
          </a:prstGeom>
          <a:solidFill>
            <a:schemeClr val="accent6">
              <a:lumMod val="20000"/>
              <a:lumOff val="80000"/>
            </a:schemeClr>
          </a:solidFill>
        </p:spPr>
        <p:txBody>
          <a:bodyPr wrap="square" rtlCol="0">
            <a:spAutoFit/>
          </a:bodyPr>
          <a:lstStyle/>
          <a:p>
            <a:pPr algn="ctr"/>
            <a:r>
              <a:rPr lang="bn-BD" sz="6600" b="1" dirty="0" smtClean="0">
                <a:solidFill>
                  <a:schemeClr val="accent2">
                    <a:lumMod val="75000"/>
                  </a:schemeClr>
                </a:solidFill>
                <a:latin typeface="NikoshBAN" pitchFamily="2" charset="0"/>
                <a:cs typeface="NikoshBAN" pitchFamily="2" charset="0"/>
              </a:rPr>
              <a:t>এসো </a:t>
            </a:r>
            <a:r>
              <a:rPr lang="bn-IN" sz="6600" b="1" dirty="0" smtClean="0">
                <a:solidFill>
                  <a:schemeClr val="accent2">
                    <a:lumMod val="75000"/>
                  </a:schemeClr>
                </a:solidFill>
                <a:latin typeface="NikoshBAN" pitchFamily="2" charset="0"/>
                <a:cs typeface="NikoshBAN" pitchFamily="2" charset="0"/>
              </a:rPr>
              <a:t>কয়েকটি</a:t>
            </a:r>
            <a:r>
              <a:rPr lang="bn-BD" sz="6600" b="1" dirty="0" smtClean="0">
                <a:solidFill>
                  <a:schemeClr val="accent2">
                    <a:lumMod val="75000"/>
                  </a:schemeClr>
                </a:solidFill>
                <a:latin typeface="NikoshBAN" pitchFamily="2" charset="0"/>
                <a:cs typeface="NikoshBAN" pitchFamily="2" charset="0"/>
              </a:rPr>
              <a:t> </a:t>
            </a:r>
            <a:r>
              <a:rPr lang="bn-IN" sz="6600" b="1" dirty="0" smtClean="0">
                <a:solidFill>
                  <a:schemeClr val="accent2">
                    <a:lumMod val="75000"/>
                  </a:schemeClr>
                </a:solidFill>
                <a:latin typeface="NikoshBAN" pitchFamily="2" charset="0"/>
                <a:cs typeface="NikoshBAN" pitchFamily="2" charset="0"/>
              </a:rPr>
              <a:t>ছবি</a:t>
            </a:r>
            <a:r>
              <a:rPr lang="bn-BD" sz="6600" b="1" dirty="0" smtClean="0">
                <a:solidFill>
                  <a:schemeClr val="accent2">
                    <a:lumMod val="75000"/>
                  </a:schemeClr>
                </a:solidFill>
                <a:latin typeface="NikoshBAN" pitchFamily="2" charset="0"/>
                <a:cs typeface="NikoshBAN" pitchFamily="2" charset="0"/>
              </a:rPr>
              <a:t> দেখি </a:t>
            </a:r>
            <a:endParaRPr lang="en-US" sz="6600" b="1" dirty="0">
              <a:solidFill>
                <a:schemeClr val="accent2">
                  <a:lumMod val="75000"/>
                </a:schemeClr>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Shirsho\Desktop\TTC Simulation\Sangshad_2.jpg"/>
          <p:cNvPicPr>
            <a:picLocks noChangeAspect="1" noChangeArrowheads="1"/>
          </p:cNvPicPr>
          <p:nvPr/>
        </p:nvPicPr>
        <p:blipFill>
          <a:blip r:embed="rId2"/>
          <a:srcRect/>
          <a:stretch>
            <a:fillRect/>
          </a:stretch>
        </p:blipFill>
        <p:spPr bwMode="auto">
          <a:xfrm>
            <a:off x="304800" y="457200"/>
            <a:ext cx="8534400" cy="5867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heel(4)">
                                      <p:cBhvr>
                                        <p:cTn id="12"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Shirsho\Desktop\TTC Simulation\Jatiya Sangsad Bhaban inside.jpeg"/>
          <p:cNvPicPr>
            <a:picLocks noChangeAspect="1" noChangeArrowheads="1"/>
          </p:cNvPicPr>
          <p:nvPr/>
        </p:nvPicPr>
        <p:blipFill>
          <a:blip r:embed="rId2"/>
          <a:srcRect/>
          <a:stretch>
            <a:fillRect/>
          </a:stretch>
        </p:blipFill>
        <p:spPr bwMode="auto">
          <a:xfrm>
            <a:off x="457200" y="533400"/>
            <a:ext cx="8305800" cy="5791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plus(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28601"/>
            <a:ext cx="7772400" cy="1371600"/>
          </a:xfrm>
          <a:solidFill>
            <a:schemeClr val="accent2">
              <a:lumMod val="40000"/>
              <a:lumOff val="60000"/>
            </a:schemeClr>
          </a:solidFill>
        </p:spPr>
        <p:txBody>
          <a:bodyPr>
            <a:noAutofit/>
          </a:bodyPr>
          <a:lstStyle/>
          <a:p>
            <a:r>
              <a:rPr lang="bn-BD" sz="9600" b="1" dirty="0" smtClean="0">
                <a:solidFill>
                  <a:srgbClr val="FF0000"/>
                </a:solidFill>
                <a:latin typeface="NikoshBAN" pitchFamily="2" charset="0"/>
                <a:cs typeface="NikoshBAN" pitchFamily="2" charset="0"/>
              </a:rPr>
              <a:t>জাতীয় সংসদ</a:t>
            </a:r>
            <a:endParaRPr lang="en-US" sz="9600" b="1" dirty="0">
              <a:solidFill>
                <a:srgbClr val="FF0000"/>
              </a:solidFill>
              <a:latin typeface="NikoshBAN" pitchFamily="2" charset="0"/>
              <a:cs typeface="NikoshBAN" pitchFamily="2" charset="0"/>
            </a:endParaRPr>
          </a:p>
        </p:txBody>
      </p:sp>
      <p:sp>
        <p:nvSpPr>
          <p:cNvPr id="6" name="Subtitle 5"/>
          <p:cNvSpPr>
            <a:spLocks noGrp="1"/>
          </p:cNvSpPr>
          <p:nvPr>
            <p:ph type="subTitle" idx="1"/>
          </p:nvPr>
        </p:nvSpPr>
        <p:spPr/>
        <p:txBody>
          <a:bodyPr/>
          <a:lstStyle/>
          <a:p>
            <a:endParaRPr lang="en-US"/>
          </a:p>
        </p:txBody>
      </p:sp>
      <p:pic>
        <p:nvPicPr>
          <p:cNvPr id="36867" name="Picture 3" descr="C:\Users\Shirsho\Desktop\TTC Simulation\24587447.jpg"/>
          <p:cNvPicPr>
            <a:picLocks noChangeAspect="1" noChangeArrowheads="1"/>
          </p:cNvPicPr>
          <p:nvPr/>
        </p:nvPicPr>
        <p:blipFill>
          <a:blip r:embed="rId2"/>
          <a:srcRect/>
          <a:stretch>
            <a:fillRect/>
          </a:stretch>
        </p:blipFill>
        <p:spPr bwMode="auto">
          <a:xfrm>
            <a:off x="457200" y="1752600"/>
            <a:ext cx="8382000" cy="4724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checkerboard(across)">
                                      <p:cBhvr>
                                        <p:cTn id="12"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a:solidFill>
            <a:schemeClr val="tx2">
              <a:lumMod val="40000"/>
              <a:lumOff val="60000"/>
            </a:schemeClr>
          </a:solidFill>
        </p:spPr>
        <p:txBody>
          <a:bodyPr>
            <a:noAutofit/>
          </a:bodyPr>
          <a:lstStyle/>
          <a:p>
            <a:r>
              <a:rPr lang="bn-BD" sz="1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বাংলাদেশের আইনসভা</a:t>
            </a:r>
            <a:endParaRPr lang="en-US" sz="12000" b="1" dirty="0">
              <a:ln w="17780" cmpd="sng">
                <a:solidFill>
                  <a:srgbClr val="FFFFFF"/>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endParaRPr>
          </a:p>
        </p:txBody>
      </p:sp>
      <p:pic>
        <p:nvPicPr>
          <p:cNvPr id="41986" name="Picture 2" descr="C:\Users\Shirsho\Desktop\5516145345_ff804babe5_b.jpg"/>
          <p:cNvPicPr>
            <a:picLocks noChangeAspect="1" noChangeArrowheads="1"/>
          </p:cNvPicPr>
          <p:nvPr/>
        </p:nvPicPr>
        <p:blipFill>
          <a:blip r:embed="rId2"/>
          <a:srcRect/>
          <a:stretch>
            <a:fillRect/>
          </a:stretch>
        </p:blipFill>
        <p:spPr bwMode="auto">
          <a:xfrm>
            <a:off x="304800" y="3352800"/>
            <a:ext cx="8610600" cy="3276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0"/>
            <a:ext cx="3657600" cy="1189038"/>
          </a:xfrm>
        </p:spPr>
        <p:style>
          <a:lnRef idx="1">
            <a:schemeClr val="accent2"/>
          </a:lnRef>
          <a:fillRef idx="2">
            <a:schemeClr val="accent2"/>
          </a:fillRef>
          <a:effectRef idx="1">
            <a:schemeClr val="accent2"/>
          </a:effectRef>
          <a:fontRef idx="minor">
            <a:schemeClr val="dk1"/>
          </a:fontRef>
        </p:style>
        <p:txBody>
          <a:bodyPr>
            <a:noAutofit/>
          </a:bodyPr>
          <a:lstStyle/>
          <a:p>
            <a:r>
              <a:rPr lang="bn-BD" sz="8000" b="1" dirty="0" smtClean="0">
                <a:solidFill>
                  <a:schemeClr val="tx1">
                    <a:lumMod val="95000"/>
                    <a:lumOff val="5000"/>
                  </a:schemeClr>
                </a:solidFill>
                <a:latin typeface="NikoshBAN" pitchFamily="2" charset="0"/>
                <a:cs typeface="NikoshBAN" pitchFamily="2" charset="0"/>
              </a:rPr>
              <a:t>শিখনফল</a:t>
            </a:r>
            <a:endParaRPr lang="en-US" sz="8000" b="1" dirty="0">
              <a:solidFill>
                <a:schemeClr val="tx1">
                  <a:lumMod val="95000"/>
                  <a:lumOff val="5000"/>
                </a:schemeClr>
              </a:solidFill>
              <a:latin typeface="NikoshBAN" pitchFamily="2" charset="0"/>
              <a:cs typeface="NikoshBAN" pitchFamily="2" charset="0"/>
            </a:endParaRPr>
          </a:p>
        </p:txBody>
      </p:sp>
      <p:sp>
        <p:nvSpPr>
          <p:cNvPr id="3" name="Content Placeholder 2"/>
          <p:cNvSpPr>
            <a:spLocks noGrp="1"/>
          </p:cNvSpPr>
          <p:nvPr>
            <p:ph idx="1"/>
          </p:nvPr>
        </p:nvSpPr>
        <p:spPr>
          <a:xfrm>
            <a:off x="533400" y="2209800"/>
            <a:ext cx="8001000" cy="35052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endParaRPr lang="bn-BD" sz="8000" b="1" dirty="0" smtClean="0">
              <a:solidFill>
                <a:schemeClr val="tx1"/>
              </a:solidFill>
              <a:latin typeface="NikoshBAN" pitchFamily="2" charset="0"/>
              <a:cs typeface="NikoshBAN" pitchFamily="2" charset="0"/>
            </a:endParaRPr>
          </a:p>
          <a:p>
            <a:pPr algn="just"/>
            <a:r>
              <a:rPr lang="bn-BD" sz="11100" b="1" dirty="0" smtClean="0">
                <a:solidFill>
                  <a:schemeClr val="tx1"/>
                </a:solidFill>
                <a:latin typeface="NikoshBAN" pitchFamily="2" charset="0"/>
                <a:cs typeface="NikoshBAN" pitchFamily="2" charset="0"/>
              </a:rPr>
              <a:t>বাংলাদেশের আইনসভার নাম বলতে পারবে।</a:t>
            </a:r>
          </a:p>
          <a:p>
            <a:pPr algn="just"/>
            <a:r>
              <a:rPr lang="bn-BD" sz="11100" b="1" dirty="0" smtClean="0">
                <a:solidFill>
                  <a:schemeClr val="accent4">
                    <a:lumMod val="50000"/>
                  </a:schemeClr>
                </a:solidFill>
                <a:latin typeface="NikoshBAN" pitchFamily="2" charset="0"/>
                <a:cs typeface="NikoshBAN" pitchFamily="2" charset="0"/>
              </a:rPr>
              <a:t>কোরাম কী তা বর্ণনা করতে পারবে। </a:t>
            </a:r>
          </a:p>
          <a:p>
            <a:pPr algn="just"/>
            <a:r>
              <a:rPr lang="bn-BD" sz="11100" b="1" dirty="0" smtClean="0">
                <a:solidFill>
                  <a:schemeClr val="tx1"/>
                </a:solidFill>
                <a:latin typeface="NikoshBAN" pitchFamily="2" charset="0"/>
                <a:cs typeface="NikoshBAN" pitchFamily="2" charset="0"/>
              </a:rPr>
              <a:t>আইনসভার শ্রেণীবিভাগ ব্যাখ্যা করতে পারবে।</a:t>
            </a:r>
            <a:endParaRPr lang="bn-IN" sz="11100" b="1" dirty="0" smtClean="0">
              <a:solidFill>
                <a:schemeClr val="tx1"/>
              </a:solidFill>
              <a:latin typeface="NikoshBAN" pitchFamily="2" charset="0"/>
              <a:cs typeface="NikoshBAN" pitchFamily="2" charset="0"/>
            </a:endParaRPr>
          </a:p>
          <a:p>
            <a:pPr algn="just"/>
            <a:r>
              <a:rPr lang="bn-BD" sz="11100" b="1" dirty="0" smtClean="0">
                <a:solidFill>
                  <a:schemeClr val="tx1"/>
                </a:solidFill>
                <a:latin typeface="NikoshBAN" pitchFamily="2" charset="0"/>
                <a:cs typeface="NikoshBAN" pitchFamily="2" charset="0"/>
              </a:rPr>
              <a:t> </a:t>
            </a:r>
            <a:r>
              <a:rPr lang="bn-BD" sz="11100" b="1" dirty="0" smtClean="0">
                <a:solidFill>
                  <a:schemeClr val="accent4">
                    <a:lumMod val="50000"/>
                  </a:schemeClr>
                </a:solidFill>
                <a:latin typeface="NikoshBAN" pitchFamily="2" charset="0"/>
                <a:cs typeface="NikoshBAN" pitchFamily="2" charset="0"/>
              </a:rPr>
              <a:t>বাংলাদেশের আইনসভার</a:t>
            </a:r>
            <a:r>
              <a:rPr lang="bn-IN" sz="11100" b="1" dirty="0" smtClean="0">
                <a:solidFill>
                  <a:schemeClr val="accent4">
                    <a:lumMod val="50000"/>
                  </a:schemeClr>
                </a:solidFill>
                <a:latin typeface="NikoshBAN" pitchFamily="2" charset="0"/>
                <a:cs typeface="NikoshBAN" pitchFamily="2" charset="0"/>
              </a:rPr>
              <a:t> স্থপতি ও আসন সংখ্যা জানতে পারবে।</a:t>
            </a:r>
            <a:endParaRPr lang="bn-BD" sz="7300" dirty="0" smtClean="0">
              <a:solidFill>
                <a:schemeClr val="accent4">
                  <a:lumMod val="50000"/>
                </a:schemeClr>
              </a:solidFill>
            </a:endParaRPr>
          </a:p>
          <a:p>
            <a:pPr>
              <a:buNone/>
            </a:pPr>
            <a:endParaRPr lang="bn-BD" dirty="0" smtClean="0"/>
          </a:p>
          <a:p>
            <a:r>
              <a:rPr lang="bn-BD"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 calcmode="lin" valueType="num">
                                      <p:cBhvr additive="base">
                                        <p:cTn id="1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854</TotalTime>
  <Words>363</Words>
  <Application>Microsoft Office PowerPoint</Application>
  <PresentationFormat>On-screen Show (4:3)</PresentationFormat>
  <Paragraphs>69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Slide 1</vt:lpstr>
      <vt:lpstr>আজকের ক্লাসে সবাইকে</vt:lpstr>
      <vt:lpstr>Slide 3</vt:lpstr>
      <vt:lpstr>Slide 4</vt:lpstr>
      <vt:lpstr>Slide 5</vt:lpstr>
      <vt:lpstr>Slide 6</vt:lpstr>
      <vt:lpstr>জাতীয় সংসদ</vt:lpstr>
      <vt:lpstr>বাংলাদেশের আইনসভা</vt:lpstr>
      <vt:lpstr>শিখনফল</vt:lpstr>
      <vt:lpstr>Slide 10</vt:lpstr>
      <vt:lpstr>Slide 11</vt:lpstr>
      <vt:lpstr>Slide 12</vt:lpstr>
      <vt:lpstr>Slide 13</vt:lpstr>
      <vt:lpstr>কোরাম </vt:lpstr>
      <vt:lpstr>আইনসভার শ্রেণীবিভাগ  </vt:lpstr>
      <vt:lpstr>Slide 16</vt:lpstr>
      <vt:lpstr> একক কাজ  </vt:lpstr>
      <vt:lpstr>একক কাজের সমাধান</vt:lpstr>
      <vt:lpstr>Slide 19</vt:lpstr>
      <vt:lpstr>Slide 20</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Saad</dc:creator>
  <cp:keywords>tituation</cp:keywords>
  <cp:lastModifiedBy>User</cp:lastModifiedBy>
  <cp:revision>167</cp:revision>
  <dcterms:created xsi:type="dcterms:W3CDTF">2015-05-27T17:59:05Z</dcterms:created>
  <dcterms:modified xsi:type="dcterms:W3CDTF">2020-01-30T15:29:19Z</dcterms:modified>
</cp:coreProperties>
</file>