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033" cy="456870"/>
          </a:xfrm>
          <a:prstGeom prst="rect">
            <a:avLst/>
          </a:prstGeom>
          <a:noFill/>
          <a:ln>
            <a:noFill/>
          </a:ln>
        </p:spPr>
        <p:txBody>
          <a:bodyPr vert="horz" wrap="square" lIns="80768" tIns="40379" rIns="80768" bIns="40379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646" y="0"/>
            <a:ext cx="2976033" cy="456870"/>
          </a:xfrm>
          <a:prstGeom prst="rect">
            <a:avLst/>
          </a:prstGeom>
          <a:noFill/>
          <a:ln>
            <a:noFill/>
          </a:ln>
        </p:spPr>
        <p:txBody>
          <a:bodyPr vert="horz" wrap="square" lIns="80768" tIns="40379" rIns="80768" bIns="40379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BBF318-36D7-43E2-8F29-86A31922D8F7}" type="datetime1">
              <a: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1/30/2020</a:t>
            </a:fld>
            <a:endParaRPr lang="en-US" sz="13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033" cy="456870"/>
          </a:xfrm>
          <a:prstGeom prst="rect">
            <a:avLst/>
          </a:prstGeom>
          <a:noFill/>
          <a:ln>
            <a:noFill/>
          </a:ln>
        </p:spPr>
        <p:txBody>
          <a:bodyPr vert="horz" wrap="square" lIns="80768" tIns="40379" rIns="80768" bIns="40379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646" y="8686800"/>
            <a:ext cx="2976033" cy="456870"/>
          </a:xfrm>
          <a:prstGeom prst="rect">
            <a:avLst/>
          </a:prstGeom>
          <a:noFill/>
          <a:ln>
            <a:noFill/>
          </a:ln>
        </p:spPr>
        <p:txBody>
          <a:bodyPr vert="horz" wrap="square" lIns="80768" tIns="40379" rIns="80768" bIns="40379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5A8758-ED58-49FD-A49E-4D1CC1FFF92F}" type="slidenum">
              <a:t>‹#›</a:t>
            </a:fld>
            <a:endParaRPr lang="en-US" sz="13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72111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2"/>
            <a:ext cx="5028477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EB4EEDB-3D3C-4FB7-9641-73076B928137}" type="datetime1">
              <a:rPr lang="en-US"/>
              <a:pPr lvl="0"/>
              <a:t>1/30/2020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4EE4998-801A-4DD2-A922-CF0A743FC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2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Arial" pitchFamily="18"/>
        <a:ea typeface="SimSu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849D27-648A-49C0-939F-0AF33B304605}" type="slidenum">
              <a:t>2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C788BF-3CF9-4126-9346-6E1B4606F44E}" type="slidenum">
              <a:t>12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F6BD39-4A86-4E36-9937-C6D1E2308BEE}" type="slidenum">
              <a:t>13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D29B1B-6FC7-4B2F-B495-A04D16F2DE7B}" type="slidenum">
              <a:t>14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22F809-A9EA-405C-95C5-99BD0B4B6331}" type="slidenum">
              <a:t>15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pPr marL="0" lvl="0" indent="0" algn="l" hangingPunct="1"/>
            <a:endParaRPr lang="hi-IN" sz="1200">
              <a:latin typeface="Calibri"/>
            </a:endParaRPr>
          </a:p>
          <a:p>
            <a:pPr marL="0" lvl="0" indent="0" algn="l" hangingPunct="1"/>
            <a:endParaRPr lang="en-US" sz="1200">
              <a:latin typeface="Calibri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37513D-EA43-44BC-9A43-8CEB77D5E5AF}" type="slidenum">
              <a:t>16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171751-F8D0-4D3D-A8D9-6B88F33CA9A0}" type="slidenum">
              <a:t>17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6DDDF2-256D-4D25-91F0-7D68667166B5}" type="slidenum">
              <a:t>18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pPr lvl="0"/>
            <a:r>
              <a:rPr lang="en-US" sz="1200">
                <a:latin typeface="Calibri"/>
              </a:rPr>
              <a:t> </a:t>
            </a:r>
            <a:endParaRPr lang="hi-IN" sz="1200">
              <a:latin typeface="Calibri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C784D4-4B67-49EE-8F3D-FC2627338206}" type="slidenum">
              <a:t>19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0176D0-AA8C-4C38-AD15-0ED60EA5C2D9}" type="slidenum">
              <a:t>20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EA1EF0-E5B2-4F52-ADE0-6002527AA7BA}" type="slidenum">
              <a:t>3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AF903C-7EF6-4361-AE8C-023E1A71A14E}" type="slidenum">
              <a:t>5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6322DE-BDAD-47E8-950E-A539C5588971}" type="slidenum">
              <a:t>6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12548878"/>
          </a:xfrm>
        </p:spPr>
        <p:txBody>
          <a:bodyPr lIns="91440" tIns="91440" rIns="91440" bIns="45720"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157654-DAFA-4348-8047-943E35149DBD}" type="slidenum">
              <a:t>7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CA4272-2AEC-4638-ABDE-7031E7E053AF}" type="slidenum">
              <a:t>8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pPr marL="0" lvl="0" indent="0" algn="l" hangingPunct="1"/>
            <a:r>
              <a:rPr lang="bn-IN" sz="1200">
                <a:latin typeface="Calibri"/>
              </a:rPr>
              <a:t>\</a:t>
            </a:r>
            <a:endParaRPr lang="en-US" sz="1200">
              <a:latin typeface="Calibri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A32D43-2860-4FA1-B07A-D119EDE103BE}" type="slidenum">
              <a:t>9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715CF3-4A76-4028-AB59-AADC603C94C3}" type="slidenum">
              <a:t>10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1440" tIns="91440" rIns="91440" bIns="45720"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3A2D7D-0C5F-4922-AD5C-D8860637578F}" type="slidenum">
              <a:t>11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0C9C19-A949-48F0-87A0-A1C60236CFDC}" type="datetime1">
              <a:rPr lang="en-US"/>
              <a:pPr lvl="0"/>
              <a:t>1/30/2020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i-IN"/>
              <a:t>সাবরিনা জেরিন</a:t>
            </a:r>
            <a:r>
              <a:rPr lang="en-US"/>
              <a:t>,</a:t>
            </a:r>
            <a:r>
              <a:rPr lang="hi-IN"/>
              <a:t>বিসিপিএসসি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BFAF05-919E-495F-81FA-E6F8BE90D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7CF7BF-C1B7-4634-9F1B-2162A718F814}" type="datetime1">
              <a:rPr lang="en-US"/>
              <a:pPr lvl="0"/>
              <a:t>1/30/2020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i-IN"/>
              <a:t>সাবরিনা জেরিন</a:t>
            </a:r>
            <a:r>
              <a:rPr lang="en-US"/>
              <a:t>,</a:t>
            </a:r>
            <a:r>
              <a:rPr lang="hi-IN"/>
              <a:t>বিসিপিএসসি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F88B32-711B-487E-BBF3-9AE3015006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3048"/>
            <a:ext cx="2057400" cy="58578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3048"/>
            <a:ext cx="6019796" cy="58578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B63CFA-1560-424D-BC95-C405F72080A0}" type="datetime1">
              <a:rPr lang="en-US"/>
              <a:pPr lvl="0"/>
              <a:t>1/30/2020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i-IN"/>
              <a:t>সাবরিনা জেরিন</a:t>
            </a:r>
            <a:r>
              <a:rPr lang="en-US"/>
              <a:t>,</a:t>
            </a:r>
            <a:r>
              <a:rPr lang="hi-IN"/>
              <a:t>বিসিপিএসসি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50B35A-F351-4B8A-BBC2-5ED3990510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93FDA0-60B1-43A4-A5FA-D1321F0913FB}" type="datetime1">
              <a:rPr lang="en-US"/>
              <a:pPr lvl="0"/>
              <a:t>1/30/2020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i-IN"/>
              <a:t>সাবরিনা জেরিন</a:t>
            </a:r>
            <a:r>
              <a:rPr lang="en-US"/>
              <a:t>,</a:t>
            </a:r>
            <a:r>
              <a:rPr lang="hi-IN"/>
              <a:t>বিসিপিএসসি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F3E89F-080B-46D9-AE98-9EAA752127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8F0CFD-0318-44F0-B5FE-2D41D9D00E44}" type="datetime1">
              <a:rPr lang="en-US"/>
              <a:pPr lvl="0"/>
              <a:t>1/30/2020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i-IN"/>
              <a:t>সাবরিনা জেরিন</a:t>
            </a:r>
            <a:r>
              <a:rPr lang="en-US"/>
              <a:t>,</a:t>
            </a:r>
            <a:r>
              <a:rPr lang="hi-IN"/>
              <a:t>বিসিপিএসসি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10FE70-FB93-4CB2-8AD5-EBF88F5DD1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97C994-A692-4B34-92A9-4CA8AFDA954A}" type="datetime1">
              <a:rPr lang="en-US"/>
              <a:pPr lvl="0"/>
              <a:t>1/30/2020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i-IN"/>
              <a:t>সাবরিনা জেরিন</a:t>
            </a:r>
            <a:r>
              <a:rPr lang="en-US"/>
              <a:t>,</a:t>
            </a:r>
            <a:r>
              <a:rPr lang="hi-IN"/>
              <a:t>বিসিপিএসসি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D1EBD-DD6C-494C-BF4A-0064C7CFC5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EA90CF-28B8-445E-8152-96B6C2E3DD69}" type="datetime1">
              <a:rPr lang="en-US"/>
              <a:pPr lvl="0"/>
              <a:t>1/30/2020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i-IN"/>
              <a:t>সাবরিনা জেরিন</a:t>
            </a:r>
            <a:r>
              <a:rPr lang="en-US"/>
              <a:t>,</a:t>
            </a:r>
            <a:r>
              <a:rPr lang="hi-IN"/>
              <a:t>বিসিপিএসসি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A36456-3516-492B-B907-AA5CC06830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045535-959F-4822-943F-0C0D657BCEC5}" type="datetime1">
              <a:rPr lang="en-US"/>
              <a:pPr lvl="0"/>
              <a:t>1/30/2020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i-IN"/>
              <a:t>সাবরিনা জেরিন</a:t>
            </a:r>
            <a:r>
              <a:rPr lang="en-US"/>
              <a:t>,</a:t>
            </a:r>
            <a:r>
              <a:rPr lang="hi-IN"/>
              <a:t>বিসিপিএসসি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647217-4A68-41D7-884C-9E5DEB9807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AD7548-F2E0-4004-8BA7-CE069492374E}" type="datetime1">
              <a:rPr lang="en-US"/>
              <a:pPr lvl="0"/>
              <a:t>1/30/2020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i-IN"/>
              <a:t>সাবরিনা জেরিন</a:t>
            </a:r>
            <a:r>
              <a:rPr lang="en-US"/>
              <a:t>,</a:t>
            </a:r>
            <a:r>
              <a:rPr lang="hi-IN"/>
              <a:t>বিসিপিএসসি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EBFC38-04C9-4253-AA4D-D32EE27997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B3ED49-C695-48E9-9C01-9B117FB27CC9}" type="datetime1">
              <a:rPr lang="en-US"/>
              <a:pPr lvl="0"/>
              <a:t>1/30/2020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i-IN"/>
              <a:t>সাবরিনা জেরিন</a:t>
            </a:r>
            <a:r>
              <a:rPr lang="en-US"/>
              <a:t>,</a:t>
            </a:r>
            <a:r>
              <a:rPr lang="hi-IN"/>
              <a:t>বিসিপিএসসি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A71C76-56DA-4859-9AE6-DF8732F5EF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F1A2C5-C73C-4B28-9606-E51AC7DC5DFD}" type="datetime1">
              <a:rPr lang="en-US"/>
              <a:pPr lvl="0"/>
              <a:t>1/30/2020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i-IN"/>
              <a:t>সাবরিনা জেরিন</a:t>
            </a:r>
            <a:r>
              <a:rPr lang="en-US"/>
              <a:t>,</a:t>
            </a:r>
            <a:r>
              <a:rPr lang="hi-IN"/>
              <a:t>বিসিপিএসসি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2C1FE-BA64-40FD-B33A-6DB12C8CC6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1FF25E2-AF6B-4EFF-9C3D-C3913FD749D8}" type="datetime1">
              <a:rPr lang="en-US"/>
              <a:pPr lvl="0"/>
              <a:t>1/30/2020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3124075" y="6356515"/>
            <a:ext cx="289511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i-IN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hi-IN"/>
              <a:t>সাবরিনা জেরিন</a:t>
            </a:r>
            <a:r>
              <a:rPr lang="en-US"/>
              <a:t>,</a:t>
            </a:r>
            <a:r>
              <a:rPr lang="hi-IN"/>
              <a:t>বিসিপিএসসি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3566828-1E49-4171-9A40-44E573335874}" type="slidenum"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284" y="228600"/>
            <a:ext cx="8762759" cy="64767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76315">
            <a:solidFill>
              <a:srgbClr val="FFFFFF"/>
            </a:solidFill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915" y="380884"/>
            <a:ext cx="8457843" cy="61718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7" name="Title Placeholder 6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endParaRPr lang="en-US"/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SimSun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  <a:ea typeface="SimSun" pitchFamily="2"/>
          <a:cs typeface="Mangal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  <a:ea typeface="SimSun" pitchFamily="2"/>
          <a:cs typeface="Mangal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  <a:ea typeface="SimSun" pitchFamily="2"/>
          <a:cs typeface="Mangal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  <a:ea typeface="SimSun" pitchFamily="2"/>
          <a:cs typeface="Mangal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  <a:ea typeface="SimSun" pitchFamily="2"/>
          <a:cs typeface="Mangal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6" y="1372212"/>
            <a:ext cx="6400800" cy="5064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76910" y="2895603"/>
            <a:ext cx="230544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1200" cap="none" spc="0" baseline="0">
                <a:solidFill>
                  <a:srgbClr val="FFFF00"/>
                </a:solidFill>
                <a:uFillTx/>
                <a:latin typeface="NikoshBAN" pitchFamily="2"/>
                <a:cs typeface="NikoshBAN" pitchFamily="2"/>
              </a:rPr>
              <a:t>স্বাগতম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1D5EB7-8AE0-4359-B4F9-B27C67FB37A1}" type="slidenum">
              <a:t>10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Vertical Scroll 3"/>
          <p:cNvSpPr/>
          <p:nvPr/>
        </p:nvSpPr>
        <p:spPr>
          <a:xfrm>
            <a:off x="2171882" y="-25557"/>
            <a:ext cx="3580918" cy="91404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2700"/>
              <a:gd name="f8" fmla="abs f3"/>
              <a:gd name="f9" fmla="abs f4"/>
              <a:gd name="f10" fmla="abs f5"/>
              <a:gd name="f11" fmla="+- 0 0 f1"/>
              <a:gd name="f12" fmla="*/ f7 1 2"/>
              <a:gd name="f13" fmla="*/ f7 2 1"/>
              <a:gd name="f14" fmla="?: f8 f3 1"/>
              <a:gd name="f15" fmla="?: f9 f4 1"/>
              <a:gd name="f16" fmla="?: f10 f5 1"/>
              <a:gd name="f17" fmla="+- f7 f12 0"/>
              <a:gd name="f18" fmla="*/ f12 1 2"/>
              <a:gd name="f19" fmla="+- f6 0 f12"/>
              <a:gd name="f20" fmla="+- f12 0 f6"/>
              <a:gd name="f21" fmla="+- f7 0 f12"/>
              <a:gd name="f22" fmla="+- f12 0 f7"/>
              <a:gd name="f23" fmla="*/ f14 1 21600"/>
              <a:gd name="f24" fmla="*/ f15 1 21600"/>
              <a:gd name="f25" fmla="*/ 21600 f14 1"/>
              <a:gd name="f26" fmla="*/ 21600 f15 1"/>
              <a:gd name="f27" fmla="+- f7 f18 0"/>
              <a:gd name="f28" fmla="+- f12 f18 0"/>
              <a:gd name="f29" fmla="+- f17 0 f7"/>
              <a:gd name="f30" fmla="+- f17 0 f13"/>
              <a:gd name="f31" fmla="+- f13 0 f17"/>
              <a:gd name="f32" fmla="abs f19"/>
              <a:gd name="f33" fmla="?: f19 f11 f1"/>
              <a:gd name="f34" fmla="?: f19 f1 f11"/>
              <a:gd name="f35" fmla="?: f19 f2 f1"/>
              <a:gd name="f36" fmla="?: f19 f1 f2"/>
              <a:gd name="f37" fmla="abs f20"/>
              <a:gd name="f38" fmla="?: f20 f11 f1"/>
              <a:gd name="f39" fmla="?: f20 f1 f11"/>
              <a:gd name="f40" fmla="?: f19 0 f0"/>
              <a:gd name="f41" fmla="?: f19 f0 0"/>
              <a:gd name="f42" fmla="abs f21"/>
              <a:gd name="f43" fmla="?: f21 0 f0"/>
              <a:gd name="f44" fmla="?: f21 f0 0"/>
              <a:gd name="f45" fmla="abs f22"/>
              <a:gd name="f46" fmla="?: f22 f11 f1"/>
              <a:gd name="f47" fmla="?: f22 f1 f11"/>
              <a:gd name="f48" fmla="min f24 f23"/>
              <a:gd name="f49" fmla="*/ f25 1 f16"/>
              <a:gd name="f50" fmla="*/ f26 1 f16"/>
              <a:gd name="f51" fmla="abs f29"/>
              <a:gd name="f52" fmla="?: f29 f11 f1"/>
              <a:gd name="f53" fmla="?: f29 f1 f11"/>
              <a:gd name="f54" fmla="abs f30"/>
              <a:gd name="f55" fmla="?: f30 f11 f1"/>
              <a:gd name="f56" fmla="?: f30 f1 f11"/>
              <a:gd name="f57" fmla="+- f27 0 f17"/>
              <a:gd name="f58" fmla="+- f28 0 f7"/>
              <a:gd name="f59" fmla="+- f17 0 f27"/>
              <a:gd name="f60" fmla="+- f12 0 f28"/>
              <a:gd name="f61" fmla="+- f28 0 f12"/>
              <a:gd name="f62" fmla="abs f31"/>
              <a:gd name="f63" fmla="?: f31 f11 f1"/>
              <a:gd name="f64" fmla="?: f31 f1 f11"/>
              <a:gd name="f65" fmla="?: f31 f2 f1"/>
              <a:gd name="f66" fmla="?: f31 f1 f2"/>
              <a:gd name="f67" fmla="?: f19 f36 f35"/>
              <a:gd name="f68" fmla="?: f19 f35 f36"/>
              <a:gd name="f69" fmla="?: f29 f41 f40"/>
              <a:gd name="f70" fmla="?: f29 f40 f41"/>
              <a:gd name="f71" fmla="?: f30 f44 f43"/>
              <a:gd name="f72" fmla="?: f30 f43 f44"/>
              <a:gd name="f73" fmla="val f49"/>
              <a:gd name="f74" fmla="val f50"/>
              <a:gd name="f75" fmla="?: f19 f52 f53"/>
              <a:gd name="f76" fmla="?: f21 f55 f56"/>
              <a:gd name="f77" fmla="abs f57"/>
              <a:gd name="f78" fmla="abs f58"/>
              <a:gd name="f79" fmla="?: f57 f11 f1"/>
              <a:gd name="f80" fmla="?: f57 f1 f11"/>
              <a:gd name="f81" fmla="?: f57 f2 f1"/>
              <a:gd name="f82" fmla="?: f57 f1 f2"/>
              <a:gd name="f83" fmla="abs f59"/>
              <a:gd name="f84" fmla="abs f60"/>
              <a:gd name="f85" fmla="?: f59 f11 f1"/>
              <a:gd name="f86" fmla="?: f59 f1 f11"/>
              <a:gd name="f87" fmla="?: f60 0 f0"/>
              <a:gd name="f88" fmla="?: f60 f0 0"/>
              <a:gd name="f89" fmla="abs f61"/>
              <a:gd name="f90" fmla="?: f61 f11 f1"/>
              <a:gd name="f91" fmla="?: f61 f1 f11"/>
              <a:gd name="f92" fmla="?: f61 f2 f1"/>
              <a:gd name="f93" fmla="?: f61 f1 f2"/>
              <a:gd name="f94" fmla="?: f60 f11 f1"/>
              <a:gd name="f95" fmla="?: f60 f1 f11"/>
              <a:gd name="f96" fmla="?: f31 f66 f65"/>
              <a:gd name="f97" fmla="?: f31 f65 f66"/>
              <a:gd name="f98" fmla="?: f20 f64 f63"/>
              <a:gd name="f99" fmla="?: f19 f69 f70"/>
              <a:gd name="f100" fmla="?: f21 f71 f72"/>
              <a:gd name="f101" fmla="*/ f7 f48 1"/>
              <a:gd name="f102" fmla="*/ f12 f48 1"/>
              <a:gd name="f103" fmla="*/ f32 f48 1"/>
              <a:gd name="f104" fmla="*/ f37 f48 1"/>
              <a:gd name="f105" fmla="*/ f51 f48 1"/>
              <a:gd name="f106" fmla="*/ f6 f48 1"/>
              <a:gd name="f107" fmla="*/ f42 f48 1"/>
              <a:gd name="f108" fmla="*/ f13 f48 1"/>
              <a:gd name="f109" fmla="*/ f54 f48 1"/>
              <a:gd name="f110" fmla="*/ f45 f48 1"/>
              <a:gd name="f111" fmla="*/ f17 f48 1"/>
              <a:gd name="f112" fmla="*/ f62 f48 1"/>
              <a:gd name="f113" fmla="+- f73 0 f12"/>
              <a:gd name="f114" fmla="+- f73 0 f7"/>
              <a:gd name="f115" fmla="+- f73 0 f17"/>
              <a:gd name="f116" fmla="+- f74 0 f12"/>
              <a:gd name="f117" fmla="+- f74 0 f7"/>
              <a:gd name="f118" fmla="+- f74 0 f28"/>
              <a:gd name="f119" fmla="?: f57 f82 f81"/>
              <a:gd name="f120" fmla="?: f57 f81 f82"/>
              <a:gd name="f121" fmla="?: f58 f80 f79"/>
              <a:gd name="f122" fmla="?: f59 f88 f87"/>
              <a:gd name="f123" fmla="?: f59 f87 f88"/>
              <a:gd name="f124" fmla="?: f60 f85 f86"/>
              <a:gd name="f125" fmla="?: f61 f93 f92"/>
              <a:gd name="f126" fmla="?: f61 f92 f93"/>
              <a:gd name="f127" fmla="?: f20 f97 f96"/>
              <a:gd name="f128" fmla="*/ f74 f48 1"/>
              <a:gd name="f129" fmla="*/ f77 f48 1"/>
              <a:gd name="f130" fmla="*/ f78 f48 1"/>
              <a:gd name="f131" fmla="*/ f83 f48 1"/>
              <a:gd name="f132" fmla="*/ f84 f48 1"/>
              <a:gd name="f133" fmla="*/ f89 f48 1"/>
              <a:gd name="f134" fmla="+- f116 0 f74"/>
              <a:gd name="f135" fmla="+- f117 0 f116"/>
              <a:gd name="f136" fmla="+- f73 0 f113"/>
              <a:gd name="f137" fmla="+- f113 0 f73"/>
              <a:gd name="f138" fmla="+- f115 0 f114"/>
              <a:gd name="f139" fmla="+- f74 0 f116"/>
              <a:gd name="f140" fmla="+- f118 0 f117"/>
              <a:gd name="f141" fmla="+- f116 0 f118"/>
              <a:gd name="f142" fmla="?: f58 f120 f119"/>
              <a:gd name="f143" fmla="?: f60 f122 f123"/>
              <a:gd name="f144" fmla="*/ f114 f48 1"/>
              <a:gd name="f145" fmla="*/ f117 f48 1"/>
              <a:gd name="f146" fmla="*/ f113 f48 1"/>
              <a:gd name="f147" fmla="*/ f116 f48 1"/>
              <a:gd name="f148" fmla="abs f134"/>
              <a:gd name="f149" fmla="?: f134 f34 f33"/>
              <a:gd name="f150" fmla="abs f135"/>
              <a:gd name="f151" fmla="?: f135 0 f0"/>
              <a:gd name="f152" fmla="?: f135 f0 0"/>
              <a:gd name="f153" fmla="?: f135 f38 f39"/>
              <a:gd name="f154" fmla="abs f136"/>
              <a:gd name="f155" fmla="?: f136 f11 f1"/>
              <a:gd name="f156" fmla="?: f136 f1 f11"/>
              <a:gd name="f157" fmla="?: f136 f2 f1"/>
              <a:gd name="f158" fmla="?: f136 f1 f2"/>
              <a:gd name="f159" fmla="abs f137"/>
              <a:gd name="f160" fmla="?: f137 f11 f1"/>
              <a:gd name="f161" fmla="?: f137 f1 f11"/>
              <a:gd name="f162" fmla="?: f137 f44 f43"/>
              <a:gd name="f163" fmla="?: f137 f43 f44"/>
              <a:gd name="f164" fmla="abs f138"/>
              <a:gd name="f165" fmla="abs f139"/>
              <a:gd name="f166" fmla="?: f138 f11 f1"/>
              <a:gd name="f167" fmla="?: f138 f1 f11"/>
              <a:gd name="f168" fmla="?: f139 0 f0"/>
              <a:gd name="f169" fmla="?: f139 f0 0"/>
              <a:gd name="f170" fmla="?: f139 f46 f47"/>
              <a:gd name="f171" fmla="?: f134 f68 f67"/>
              <a:gd name="f172" fmla="abs f140"/>
              <a:gd name="f173" fmla="?: f140 f91 f90"/>
              <a:gd name="f174" fmla="abs f141"/>
              <a:gd name="f175" fmla="?: f141 0 f0"/>
              <a:gd name="f176" fmla="?: f141 f0 0"/>
              <a:gd name="f177" fmla="?: f141 f94 f95"/>
              <a:gd name="f178" fmla="?: f140 f126 f125"/>
              <a:gd name="f179" fmla="?: f20 f152 f151"/>
              <a:gd name="f180" fmla="?: f20 f151 f152"/>
              <a:gd name="f181" fmla="?: f136 f158 f157"/>
              <a:gd name="f182" fmla="?: f136 f157 f158"/>
              <a:gd name="f183" fmla="?: f20 f156 f155"/>
              <a:gd name="f184" fmla="?: f21 f162 f163"/>
              <a:gd name="f185" fmla="?: f21 f160 f161"/>
              <a:gd name="f186" fmla="?: f138 f169 f168"/>
              <a:gd name="f187" fmla="?: f138 f168 f169"/>
              <a:gd name="f188" fmla="?: f139 f166 f167"/>
              <a:gd name="f189" fmla="?: f22 f169 f168"/>
              <a:gd name="f190" fmla="?: f22 f168 f169"/>
              <a:gd name="f191" fmla="?: f60 f176 f175"/>
              <a:gd name="f192" fmla="?: f60 f175 f176"/>
              <a:gd name="f193" fmla="*/ f148 f48 1"/>
              <a:gd name="f194" fmla="*/ f150 f48 1"/>
              <a:gd name="f195" fmla="*/ f154 f48 1"/>
              <a:gd name="f196" fmla="*/ f159 f48 1"/>
              <a:gd name="f197" fmla="*/ f164 f48 1"/>
              <a:gd name="f198" fmla="*/ f165 f48 1"/>
              <a:gd name="f199" fmla="*/ f172 f48 1"/>
              <a:gd name="f200" fmla="*/ f174 f48 1"/>
              <a:gd name="f201" fmla="?: f135 f179 f180"/>
              <a:gd name="f202" fmla="?: f20 f182 f181"/>
              <a:gd name="f203" fmla="?: f139 f186 f187"/>
              <a:gd name="f204" fmla="?: f139 f189 f190"/>
              <a:gd name="f205" fmla="?: f141 f191 f19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1" t="f101" r="f144" b="f145"/>
            <a:pathLst>
              <a:path>
                <a:moveTo>
                  <a:pt x="f102" y="f128"/>
                </a:moveTo>
                <a:arcTo wR="f103" hR="f193" stAng="f171" swAng="f149"/>
                <a:arcTo wR="f104" hR="f194" stAng="f201" swAng="f153"/>
                <a:lnTo>
                  <a:pt x="f101" y="f145"/>
                </a:lnTo>
                <a:lnTo>
                  <a:pt x="f101" y="f102"/>
                </a:lnTo>
                <a:arcTo wR="f105" hR="f103" stAng="f99" swAng="f75"/>
                <a:lnTo>
                  <a:pt x="f146" y="f106"/>
                </a:lnTo>
                <a:arcTo wR="f195" hR="f104" stAng="f202" swAng="f183"/>
                <a:arcTo wR="f196" hR="f107" stAng="f184" swAng="f185"/>
                <a:lnTo>
                  <a:pt x="f144" y="f101"/>
                </a:lnTo>
                <a:lnTo>
                  <a:pt x="f144" y="f147"/>
                </a:lnTo>
                <a:arcTo wR="f197" hR="f198" stAng="f203" swAng="f188"/>
                <a:close/>
              </a:path>
              <a:path>
                <a:moveTo>
                  <a:pt x="f108" y="f102"/>
                </a:moveTo>
                <a:arcTo wR="f109" hR="f107" stAng="f100" swAng="f76"/>
                <a:arcTo wR="f129" hR="f130" stAng="f142" swAng="f121"/>
                <a:arcTo wR="f131" hR="f132" stAng="f143" swAng="f124"/>
                <a:close/>
              </a:path>
              <a:path>
                <a:moveTo>
                  <a:pt x="f101" y="f147"/>
                </a:moveTo>
                <a:arcTo wR="f110" hR="f198" stAng="f204" swAng="f170"/>
                <a:arcTo wR="f103" hR="f193" stAng="f171" swAng="f149"/>
                <a:arcTo wR="f104" hR="f194" stAng="f201" swAng="f153"/>
                <a:arcTo wR="f133" hR="f199" stAng="f178" swAng="f173"/>
                <a:arcTo wR="f132" hR="f200" stAng="f205" swAng="f177"/>
                <a:close/>
              </a:path>
              <a:path>
                <a:moveTo>
                  <a:pt x="f111" y="f106"/>
                </a:moveTo>
                <a:arcTo wR="f112" hR="f104" stAng="f127" swAng="f98"/>
              </a:path>
              <a:path>
                <a:moveTo>
                  <a:pt x="f101" y="f145"/>
                </a:moveTo>
                <a:lnTo>
                  <a:pt x="f101" y="f147"/>
                </a:lnTo>
              </a:path>
              <a:path>
                <a:moveTo>
                  <a:pt x="f111" y="f101"/>
                </a:moveTo>
                <a:lnTo>
                  <a:pt x="f146" y="f101"/>
                </a:lnTo>
              </a:path>
            </a:pathLst>
          </a:custGeom>
          <a:solidFill>
            <a:srgbClr val="F2F2F2"/>
          </a:solidFill>
          <a:ln w="9363">
            <a:solidFill>
              <a:srgbClr val="46AAC4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3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40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জোড়ায় কাজ</a:t>
            </a:r>
          </a:p>
        </p:txBody>
      </p:sp>
      <p:sp>
        <p:nvSpPr>
          <p:cNvPr id="4" name="Rectangle 4"/>
          <p:cNvSpPr/>
          <p:nvPr/>
        </p:nvSpPr>
        <p:spPr>
          <a:xfrm>
            <a:off x="108722" y="5791315"/>
            <a:ext cx="8958596" cy="9903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CD5B5"/>
          </a:solidFill>
          <a:ln w="25557">
            <a:solidFill>
              <a:srgbClr val="3A5F8B"/>
            </a:solidFill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28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উপরের </a:t>
            </a:r>
            <a:r>
              <a:rPr lang="en-US" sz="28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28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ছবি ভালোভাবে দেখে </a:t>
            </a:r>
            <a:r>
              <a:rPr lang="en-US" sz="28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28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শব্দসমূহ দিয়ে তিনটি বাক্যের একটি অনুচ্ছেদ লেখ।</a:t>
            </a:r>
          </a:p>
        </p:txBody>
      </p:sp>
      <p:sp>
        <p:nvSpPr>
          <p:cNvPr id="5" name="Rounded Rectangle 10"/>
          <p:cNvSpPr/>
          <p:nvPr/>
        </p:nvSpPr>
        <p:spPr>
          <a:xfrm>
            <a:off x="108722" y="2438284"/>
            <a:ext cx="1980718" cy="114264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C8B3E9"/>
              </a:gs>
              <a:gs pos="100000">
                <a:srgbClr val="F1EAF8"/>
              </a:gs>
            </a:gsLst>
            <a:lin ang="16200000"/>
          </a:gradFill>
          <a:ln w="9363">
            <a:solidFill>
              <a:srgbClr val="7D5FA0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ঐতিহ্য</a:t>
            </a:r>
          </a:p>
        </p:txBody>
      </p:sp>
      <p:sp>
        <p:nvSpPr>
          <p:cNvPr id="6" name="Rounded Rectangle 13"/>
          <p:cNvSpPr/>
          <p:nvPr/>
        </p:nvSpPr>
        <p:spPr>
          <a:xfrm>
            <a:off x="1981084" y="3505315"/>
            <a:ext cx="1980718" cy="12189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3">
            <a:solidFill>
              <a:srgbClr val="BE4B48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লোকশিল্প</a:t>
            </a:r>
          </a:p>
        </p:txBody>
      </p:sp>
      <p:sp>
        <p:nvSpPr>
          <p:cNvPr id="7" name="Rounded Rectangle 14"/>
          <p:cNvSpPr/>
          <p:nvPr/>
        </p:nvSpPr>
        <p:spPr>
          <a:xfrm>
            <a:off x="3962515" y="4522320"/>
            <a:ext cx="1980718" cy="11163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/>
          </a:gradFill>
          <a:ln w="9363">
            <a:solidFill>
              <a:srgbClr val="000000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সম্প্রসারণ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0" y="2449083"/>
            <a:ext cx="2190244" cy="1868036"/>
          </a:xfrm>
          <a:prstGeom prst="rect">
            <a:avLst/>
          </a:prstGeom>
          <a:noFill/>
          <a:ln w="88916">
            <a:solidFill>
              <a:srgbClr val="FFFFFF"/>
            </a:solidFill>
            <a:prstDash val="solid"/>
            <a:miter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09684" y="1631883"/>
            <a:ext cx="2223720" cy="1665716"/>
          </a:xfrm>
          <a:prstGeom prst="rect">
            <a:avLst/>
          </a:prstGeom>
          <a:noFill/>
          <a:ln w="88916">
            <a:solidFill>
              <a:srgbClr val="FFFFFF"/>
            </a:solidFill>
            <a:prstDash val="solid"/>
            <a:miter/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934315" y="3505315"/>
            <a:ext cx="1980718" cy="1828443"/>
          </a:xfrm>
          <a:prstGeom prst="rect">
            <a:avLst/>
          </a:prstGeom>
          <a:noFill/>
          <a:ln w="88916">
            <a:solidFill>
              <a:srgbClr val="FFFFFF"/>
            </a:solidFill>
            <a:prstDash val="solid"/>
            <a:miter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604741-B388-450F-9A82-82DFAD756661}" type="slidenum">
              <a:t>11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1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82963" y="747723"/>
            <a:ext cx="2238122" cy="2209318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sp>
        <p:nvSpPr>
          <p:cNvPr id="4" name="Hexagon 14"/>
          <p:cNvSpPr/>
          <p:nvPr/>
        </p:nvSpPr>
        <p:spPr>
          <a:xfrm>
            <a:off x="609484" y="5791315"/>
            <a:ext cx="7924318" cy="609118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val f6"/>
              <a:gd name="f15" fmla="val f7"/>
              <a:gd name="f16" fmla="+- f7 0 f6"/>
              <a:gd name="f17" fmla="pin 0 f0 10800"/>
              <a:gd name="f18" fmla="*/ f11 f1 1"/>
              <a:gd name="f19" fmla="+- f15 0 f14"/>
              <a:gd name="f20" fmla="val f17"/>
              <a:gd name="f21" fmla="*/ f16 1 21600"/>
              <a:gd name="f22" fmla="*/ f17 f12 1"/>
              <a:gd name="f23" fmla="*/ f18 1 f3"/>
              <a:gd name="f24" fmla="*/ f19 1 21600"/>
              <a:gd name="f25" fmla="+- 21600 0 f20"/>
              <a:gd name="f26" fmla="*/ f20 100 1"/>
              <a:gd name="f27" fmla="*/ 10800 f21 1"/>
              <a:gd name="f28" fmla="*/ 0 f21 1"/>
              <a:gd name="f29" fmla="*/ 21600 f21 1"/>
              <a:gd name="f30" fmla="+- f23 0 f2"/>
              <a:gd name="f31" fmla="*/ 0 f24 1"/>
              <a:gd name="f32" fmla="*/ f26 1 234"/>
              <a:gd name="f33" fmla="*/ f27 1 f21"/>
              <a:gd name="f34" fmla="*/ f28 1 f21"/>
              <a:gd name="f35" fmla="*/ f29 1 f21"/>
              <a:gd name="f36" fmla="+- f32 1700 0"/>
              <a:gd name="f37" fmla="*/ f31 1 f24"/>
              <a:gd name="f38" fmla="*/ f33 f12 1"/>
              <a:gd name="f39" fmla="*/ f34 f13 1"/>
              <a:gd name="f40" fmla="*/ f34 f12 1"/>
              <a:gd name="f41" fmla="*/ f33 f13 1"/>
              <a:gd name="f42" fmla="*/ f35 f13 1"/>
              <a:gd name="f43" fmla="*/ f35 f12 1"/>
              <a:gd name="f44" fmla="+- 21600 0 f36"/>
              <a:gd name="f45" fmla="*/ f37 f13 1"/>
              <a:gd name="f46" fmla="*/ f36 f12 1"/>
              <a:gd name="f47" fmla="*/ f36 f13 1"/>
              <a:gd name="f48" fmla="*/ f44 f12 1"/>
              <a:gd name="f49" fmla="*/ f44 f13 1"/>
            </a:gdLst>
            <a:ahLst>
              <a:ahXY gdRefX="f0" minX="f6" maxX="f8">
                <a:pos x="f22" y="f4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8" y="f39"/>
              </a:cxn>
              <a:cxn ang="f30">
                <a:pos x="f40" y="f41"/>
              </a:cxn>
              <a:cxn ang="f30">
                <a:pos x="f38" y="f42"/>
              </a:cxn>
              <a:cxn ang="f30">
                <a:pos x="f43" y="f41"/>
              </a:cxn>
            </a:cxnLst>
            <a:rect l="f46" t="f47" r="f48" b="f49"/>
            <a:pathLst>
              <a:path w="21600" h="21600">
                <a:moveTo>
                  <a:pt x="f20" y="f6"/>
                </a:moveTo>
                <a:lnTo>
                  <a:pt x="f25" y="f6"/>
                </a:lnTo>
                <a:lnTo>
                  <a:pt x="f7" y="f8"/>
                </a:lnTo>
                <a:lnTo>
                  <a:pt x="f25" y="f7"/>
                </a:lnTo>
                <a:lnTo>
                  <a:pt x="f20" y="f7"/>
                </a:lnTo>
                <a:lnTo>
                  <a:pt x="f6" y="f8"/>
                </a:lnTo>
                <a:close/>
              </a:path>
            </a:pathLst>
          </a:custGeom>
          <a:solidFill>
            <a:srgbClr val="FFFFFF"/>
          </a:solidFill>
          <a:ln w="25557">
            <a:solidFill>
              <a:srgbClr val="4F81BD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   </a:t>
            </a:r>
            <a:r>
              <a:rPr lang="hi-IN" sz="32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এ ধরনের কাঠের কারুকাজকে হাসিয়া বলা হয়</a:t>
            </a:r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58000" y="719276"/>
            <a:ext cx="1371243" cy="2238122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6" name="Picture 19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14400" y="3424684"/>
            <a:ext cx="1980718" cy="2209318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7" name="Picture 2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886200" y="3505315"/>
            <a:ext cx="2234875" cy="2048402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8" name="Picture 1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14400" y="762115"/>
            <a:ext cx="2057043" cy="2209318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9" name="Picture 24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934315" y="3444480"/>
            <a:ext cx="1294918" cy="2107435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8C6E4C-5EC5-4E8A-BDE7-DBA070706DF2}" type="slidenum">
              <a:t>12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13">
            <a:off x="6684295" y="3581472"/>
            <a:ext cx="2285643" cy="1523518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200" y="914400"/>
            <a:ext cx="2666518" cy="2133359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14882" y="914400"/>
            <a:ext cx="2628717" cy="2133359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095884" y="914400"/>
            <a:ext cx="2514243" cy="2133359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952884" y="3200400"/>
            <a:ext cx="1980718" cy="2209318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038395" y="3200400"/>
            <a:ext cx="1761838" cy="2209318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457200" y="3200400"/>
            <a:ext cx="2466722" cy="2209318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sp>
        <p:nvSpPr>
          <p:cNvPr id="10" name="Hexagon 14"/>
          <p:cNvSpPr/>
          <p:nvPr/>
        </p:nvSpPr>
        <p:spPr>
          <a:xfrm>
            <a:off x="457200" y="5638684"/>
            <a:ext cx="8152918" cy="837718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val f6"/>
              <a:gd name="f15" fmla="val f7"/>
              <a:gd name="f16" fmla="+- f7 0 f6"/>
              <a:gd name="f17" fmla="pin 0 f0 10800"/>
              <a:gd name="f18" fmla="*/ f11 f1 1"/>
              <a:gd name="f19" fmla="+- f15 0 f14"/>
              <a:gd name="f20" fmla="val f17"/>
              <a:gd name="f21" fmla="*/ f16 1 21600"/>
              <a:gd name="f22" fmla="*/ f17 f12 1"/>
              <a:gd name="f23" fmla="*/ f18 1 f3"/>
              <a:gd name="f24" fmla="*/ f19 1 21600"/>
              <a:gd name="f25" fmla="+- 21600 0 f20"/>
              <a:gd name="f26" fmla="*/ f20 100 1"/>
              <a:gd name="f27" fmla="*/ 10800 f21 1"/>
              <a:gd name="f28" fmla="*/ 0 f21 1"/>
              <a:gd name="f29" fmla="*/ 21600 f21 1"/>
              <a:gd name="f30" fmla="+- f23 0 f2"/>
              <a:gd name="f31" fmla="*/ 0 f24 1"/>
              <a:gd name="f32" fmla="*/ f26 1 234"/>
              <a:gd name="f33" fmla="*/ f27 1 f21"/>
              <a:gd name="f34" fmla="*/ f28 1 f21"/>
              <a:gd name="f35" fmla="*/ f29 1 f21"/>
              <a:gd name="f36" fmla="+- f32 1700 0"/>
              <a:gd name="f37" fmla="*/ f31 1 f24"/>
              <a:gd name="f38" fmla="*/ f33 f12 1"/>
              <a:gd name="f39" fmla="*/ f34 f13 1"/>
              <a:gd name="f40" fmla="*/ f34 f12 1"/>
              <a:gd name="f41" fmla="*/ f33 f13 1"/>
              <a:gd name="f42" fmla="*/ f35 f13 1"/>
              <a:gd name="f43" fmla="*/ f35 f12 1"/>
              <a:gd name="f44" fmla="+- 21600 0 f36"/>
              <a:gd name="f45" fmla="*/ f37 f13 1"/>
              <a:gd name="f46" fmla="*/ f36 f12 1"/>
              <a:gd name="f47" fmla="*/ f36 f13 1"/>
              <a:gd name="f48" fmla="*/ f44 f12 1"/>
              <a:gd name="f49" fmla="*/ f44 f13 1"/>
            </a:gdLst>
            <a:ahLst>
              <a:ahXY gdRefX="f0" minX="f6" maxX="f8">
                <a:pos x="f22" y="f4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8" y="f39"/>
              </a:cxn>
              <a:cxn ang="f30">
                <a:pos x="f40" y="f41"/>
              </a:cxn>
              <a:cxn ang="f30">
                <a:pos x="f38" y="f42"/>
              </a:cxn>
              <a:cxn ang="f30">
                <a:pos x="f43" y="f41"/>
              </a:cxn>
            </a:cxnLst>
            <a:rect l="f46" t="f47" r="f48" b="f49"/>
            <a:pathLst>
              <a:path w="21600" h="21600">
                <a:moveTo>
                  <a:pt x="f20" y="f6"/>
                </a:moveTo>
                <a:lnTo>
                  <a:pt x="f25" y="f6"/>
                </a:lnTo>
                <a:lnTo>
                  <a:pt x="f7" y="f8"/>
                </a:lnTo>
                <a:lnTo>
                  <a:pt x="f25" y="f7"/>
                </a:lnTo>
                <a:lnTo>
                  <a:pt x="f20" y="f7"/>
                </a:lnTo>
                <a:lnTo>
                  <a:pt x="f6" y="f8"/>
                </a:lnTo>
                <a:close/>
              </a:path>
            </a:pathLst>
          </a:custGeom>
          <a:solidFill>
            <a:srgbClr val="FFFFFF"/>
          </a:solidFill>
          <a:ln w="25557">
            <a:solidFill>
              <a:srgbClr val="4F81BD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   </a:t>
            </a:r>
            <a:r>
              <a:rPr lang="hi-IN" sz="28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খুলনার মাদুর এবং </a:t>
            </a:r>
            <a:r>
              <a:rPr lang="en-US" sz="28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28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সিলেটের শীতলপাটি শুধু শিল্প নয় গ্রীষ্মকালে ব্যবহারে আরামদায়ক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69D016-3C0C-44B0-8C45-63EB414ADDC3}" type="slidenum">
              <a:t>13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52884" y="2819515"/>
            <a:ext cx="1904759" cy="2819159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38557" y="228600"/>
            <a:ext cx="2590559" cy="2133359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</a:ln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219355" y="670675"/>
            <a:ext cx="2590559" cy="2057043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</a:ln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905115" y="2771637"/>
            <a:ext cx="2142722" cy="2828522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sp>
        <p:nvSpPr>
          <p:cNvPr id="7" name="Hexagon 15"/>
          <p:cNvSpPr/>
          <p:nvPr/>
        </p:nvSpPr>
        <p:spPr>
          <a:xfrm>
            <a:off x="457200" y="5638684"/>
            <a:ext cx="8152918" cy="761759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val f6"/>
              <a:gd name="f15" fmla="val f7"/>
              <a:gd name="f16" fmla="+- f7 0 f6"/>
              <a:gd name="f17" fmla="pin 0 f0 10800"/>
              <a:gd name="f18" fmla="*/ f11 f1 1"/>
              <a:gd name="f19" fmla="+- f15 0 f14"/>
              <a:gd name="f20" fmla="val f17"/>
              <a:gd name="f21" fmla="*/ f16 1 21600"/>
              <a:gd name="f22" fmla="*/ f17 f12 1"/>
              <a:gd name="f23" fmla="*/ f18 1 f3"/>
              <a:gd name="f24" fmla="*/ f19 1 21600"/>
              <a:gd name="f25" fmla="+- 21600 0 f20"/>
              <a:gd name="f26" fmla="*/ f20 100 1"/>
              <a:gd name="f27" fmla="*/ 10800 f21 1"/>
              <a:gd name="f28" fmla="*/ 0 f21 1"/>
              <a:gd name="f29" fmla="*/ 21600 f21 1"/>
              <a:gd name="f30" fmla="+- f23 0 f2"/>
              <a:gd name="f31" fmla="*/ 0 f24 1"/>
              <a:gd name="f32" fmla="*/ f26 1 234"/>
              <a:gd name="f33" fmla="*/ f27 1 f21"/>
              <a:gd name="f34" fmla="*/ f28 1 f21"/>
              <a:gd name="f35" fmla="*/ f29 1 f21"/>
              <a:gd name="f36" fmla="+- f32 1700 0"/>
              <a:gd name="f37" fmla="*/ f31 1 f24"/>
              <a:gd name="f38" fmla="*/ f33 f12 1"/>
              <a:gd name="f39" fmla="*/ f34 f13 1"/>
              <a:gd name="f40" fmla="*/ f34 f12 1"/>
              <a:gd name="f41" fmla="*/ f33 f13 1"/>
              <a:gd name="f42" fmla="*/ f35 f13 1"/>
              <a:gd name="f43" fmla="*/ f35 f12 1"/>
              <a:gd name="f44" fmla="+- 21600 0 f36"/>
              <a:gd name="f45" fmla="*/ f37 f13 1"/>
              <a:gd name="f46" fmla="*/ f36 f12 1"/>
              <a:gd name="f47" fmla="*/ f36 f13 1"/>
              <a:gd name="f48" fmla="*/ f44 f12 1"/>
              <a:gd name="f49" fmla="*/ f44 f13 1"/>
            </a:gdLst>
            <a:ahLst>
              <a:ahXY gdRefX="f0" minX="f6" maxX="f8">
                <a:pos x="f22" y="f4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8" y="f39"/>
              </a:cxn>
              <a:cxn ang="f30">
                <a:pos x="f40" y="f41"/>
              </a:cxn>
              <a:cxn ang="f30">
                <a:pos x="f38" y="f42"/>
              </a:cxn>
              <a:cxn ang="f30">
                <a:pos x="f43" y="f41"/>
              </a:cxn>
            </a:cxnLst>
            <a:rect l="f46" t="f47" r="f48" b="f49"/>
            <a:pathLst>
              <a:path w="21600" h="21600">
                <a:moveTo>
                  <a:pt x="f20" y="f6"/>
                </a:moveTo>
                <a:lnTo>
                  <a:pt x="f25" y="f6"/>
                </a:lnTo>
                <a:lnTo>
                  <a:pt x="f7" y="f8"/>
                </a:lnTo>
                <a:lnTo>
                  <a:pt x="f25" y="f7"/>
                </a:lnTo>
                <a:lnTo>
                  <a:pt x="f20" y="f7"/>
                </a:lnTo>
                <a:lnTo>
                  <a:pt x="f6" y="f8"/>
                </a:lnTo>
                <a:close/>
              </a:path>
            </a:pathLst>
          </a:custGeom>
          <a:solidFill>
            <a:srgbClr val="FFFFFF"/>
          </a:solidFill>
          <a:ln w="25557">
            <a:solidFill>
              <a:srgbClr val="4F81BD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গ্রাম বাংলার ঘরে ঘরে তৈরি শিকা ও হাত পাখা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24080" y="752395"/>
            <a:ext cx="2466722" cy="1847517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AEE676-997B-4524-9EA4-D2D8EC9EEE25}" type="slidenum">
              <a:t>14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457200" y="5638684"/>
            <a:ext cx="8152918" cy="685443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val f6"/>
              <a:gd name="f15" fmla="val f7"/>
              <a:gd name="f16" fmla="+- f7 0 f6"/>
              <a:gd name="f17" fmla="pin 0 f0 10800"/>
              <a:gd name="f18" fmla="*/ f11 f1 1"/>
              <a:gd name="f19" fmla="+- f15 0 f14"/>
              <a:gd name="f20" fmla="val f17"/>
              <a:gd name="f21" fmla="*/ f16 1 21600"/>
              <a:gd name="f22" fmla="*/ f17 f12 1"/>
              <a:gd name="f23" fmla="*/ f18 1 f3"/>
              <a:gd name="f24" fmla="*/ f19 1 21600"/>
              <a:gd name="f25" fmla="+- 21600 0 f20"/>
              <a:gd name="f26" fmla="*/ f20 100 1"/>
              <a:gd name="f27" fmla="*/ 10800 f21 1"/>
              <a:gd name="f28" fmla="*/ 0 f21 1"/>
              <a:gd name="f29" fmla="*/ 21600 f21 1"/>
              <a:gd name="f30" fmla="+- f23 0 f2"/>
              <a:gd name="f31" fmla="*/ 0 f24 1"/>
              <a:gd name="f32" fmla="*/ f26 1 234"/>
              <a:gd name="f33" fmla="*/ f27 1 f21"/>
              <a:gd name="f34" fmla="*/ f28 1 f21"/>
              <a:gd name="f35" fmla="*/ f29 1 f21"/>
              <a:gd name="f36" fmla="+- f32 1700 0"/>
              <a:gd name="f37" fmla="*/ f31 1 f24"/>
              <a:gd name="f38" fmla="*/ f33 f12 1"/>
              <a:gd name="f39" fmla="*/ f34 f13 1"/>
              <a:gd name="f40" fmla="*/ f34 f12 1"/>
              <a:gd name="f41" fmla="*/ f33 f13 1"/>
              <a:gd name="f42" fmla="*/ f35 f13 1"/>
              <a:gd name="f43" fmla="*/ f35 f12 1"/>
              <a:gd name="f44" fmla="+- 21600 0 f36"/>
              <a:gd name="f45" fmla="*/ f37 f13 1"/>
              <a:gd name="f46" fmla="*/ f36 f12 1"/>
              <a:gd name="f47" fmla="*/ f36 f13 1"/>
              <a:gd name="f48" fmla="*/ f44 f12 1"/>
              <a:gd name="f49" fmla="*/ f44 f13 1"/>
            </a:gdLst>
            <a:ahLst>
              <a:ahXY gdRefX="f0" minX="f6" maxX="f8">
                <a:pos x="f22" y="f4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8" y="f39"/>
              </a:cxn>
              <a:cxn ang="f30">
                <a:pos x="f40" y="f41"/>
              </a:cxn>
              <a:cxn ang="f30">
                <a:pos x="f38" y="f42"/>
              </a:cxn>
              <a:cxn ang="f30">
                <a:pos x="f43" y="f41"/>
              </a:cxn>
            </a:cxnLst>
            <a:rect l="f46" t="f47" r="f48" b="f49"/>
            <a:pathLst>
              <a:path w="21600" h="21600">
                <a:moveTo>
                  <a:pt x="f20" y="f6"/>
                </a:moveTo>
                <a:lnTo>
                  <a:pt x="f25" y="f6"/>
                </a:lnTo>
                <a:lnTo>
                  <a:pt x="f7" y="f8"/>
                </a:lnTo>
                <a:lnTo>
                  <a:pt x="f25" y="f7"/>
                </a:lnTo>
                <a:lnTo>
                  <a:pt x="f20" y="f7"/>
                </a:lnTo>
                <a:lnTo>
                  <a:pt x="f6" y="f8"/>
                </a:lnTo>
                <a:close/>
              </a:path>
            </a:pathLst>
          </a:custGeom>
          <a:solidFill>
            <a:srgbClr val="FFFFFF"/>
          </a:solidFill>
          <a:ln w="25557">
            <a:solidFill>
              <a:srgbClr val="4F81BD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   </a:t>
            </a:r>
            <a:r>
              <a:rPr lang="hi-IN" sz="28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ফুল পিঠা </a:t>
            </a:r>
            <a:r>
              <a:rPr lang="en-US" sz="28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28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শুধু প্রয়োজনই মেটায় না </a:t>
            </a:r>
            <a:r>
              <a:rPr lang="en-US" sz="28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28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এটা শিল্পও বটে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15000" y="3257641"/>
            <a:ext cx="2371322" cy="2152442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90155" y="3290395"/>
            <a:ext cx="2390762" cy="2195638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857920" y="228600"/>
            <a:ext cx="2371322" cy="2371322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90715" y="314279"/>
            <a:ext cx="2285643" cy="2285643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452756" y="1676515"/>
            <a:ext cx="2161797" cy="1980718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CDB9E1-1BEA-42BA-A938-A20BCB9DD55C}" type="slidenum">
              <a:t>15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67275" y="3276715"/>
            <a:ext cx="2666518" cy="2057043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71800" y="3276715"/>
            <a:ext cx="2742843" cy="2057043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048115" y="1143000"/>
            <a:ext cx="2666518" cy="164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57200" y="3295799"/>
            <a:ext cx="2437918" cy="203795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943600" y="838084"/>
            <a:ext cx="2514243" cy="203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57200" y="1066684"/>
            <a:ext cx="2666518" cy="18284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Hexagon 10"/>
          <p:cNvSpPr/>
          <p:nvPr/>
        </p:nvSpPr>
        <p:spPr>
          <a:xfrm>
            <a:off x="533515" y="5486400"/>
            <a:ext cx="8076959" cy="914043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val f6"/>
              <a:gd name="f15" fmla="val f7"/>
              <a:gd name="f16" fmla="+- f7 0 f6"/>
              <a:gd name="f17" fmla="pin 0 f0 10800"/>
              <a:gd name="f18" fmla="*/ f11 f1 1"/>
              <a:gd name="f19" fmla="+- f15 0 f14"/>
              <a:gd name="f20" fmla="val f17"/>
              <a:gd name="f21" fmla="*/ f16 1 21600"/>
              <a:gd name="f22" fmla="*/ f17 f12 1"/>
              <a:gd name="f23" fmla="*/ f18 1 f3"/>
              <a:gd name="f24" fmla="*/ f19 1 21600"/>
              <a:gd name="f25" fmla="+- 21600 0 f20"/>
              <a:gd name="f26" fmla="*/ f20 100 1"/>
              <a:gd name="f27" fmla="*/ 10800 f21 1"/>
              <a:gd name="f28" fmla="*/ 0 f21 1"/>
              <a:gd name="f29" fmla="*/ 21600 f21 1"/>
              <a:gd name="f30" fmla="+- f23 0 f2"/>
              <a:gd name="f31" fmla="*/ 0 f24 1"/>
              <a:gd name="f32" fmla="*/ f26 1 234"/>
              <a:gd name="f33" fmla="*/ f27 1 f21"/>
              <a:gd name="f34" fmla="*/ f28 1 f21"/>
              <a:gd name="f35" fmla="*/ f29 1 f21"/>
              <a:gd name="f36" fmla="+- f32 1700 0"/>
              <a:gd name="f37" fmla="*/ f31 1 f24"/>
              <a:gd name="f38" fmla="*/ f33 f12 1"/>
              <a:gd name="f39" fmla="*/ f34 f13 1"/>
              <a:gd name="f40" fmla="*/ f34 f12 1"/>
              <a:gd name="f41" fmla="*/ f33 f13 1"/>
              <a:gd name="f42" fmla="*/ f35 f13 1"/>
              <a:gd name="f43" fmla="*/ f35 f12 1"/>
              <a:gd name="f44" fmla="+- 21600 0 f36"/>
              <a:gd name="f45" fmla="*/ f37 f13 1"/>
              <a:gd name="f46" fmla="*/ f36 f12 1"/>
              <a:gd name="f47" fmla="*/ f36 f13 1"/>
              <a:gd name="f48" fmla="*/ f44 f12 1"/>
              <a:gd name="f49" fmla="*/ f44 f13 1"/>
            </a:gdLst>
            <a:ahLst>
              <a:ahXY gdRefX="f0" minX="f6" maxX="f8">
                <a:pos x="f22" y="f4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8" y="f39"/>
              </a:cxn>
              <a:cxn ang="f30">
                <a:pos x="f40" y="f41"/>
              </a:cxn>
              <a:cxn ang="f30">
                <a:pos x="f38" y="f42"/>
              </a:cxn>
              <a:cxn ang="f30">
                <a:pos x="f43" y="f41"/>
              </a:cxn>
            </a:cxnLst>
            <a:rect l="f46" t="f47" r="f48" b="f49"/>
            <a:pathLst>
              <a:path w="21600" h="21600">
                <a:moveTo>
                  <a:pt x="f20" y="f6"/>
                </a:moveTo>
                <a:lnTo>
                  <a:pt x="f25" y="f6"/>
                </a:lnTo>
                <a:lnTo>
                  <a:pt x="f7" y="f8"/>
                </a:lnTo>
                <a:lnTo>
                  <a:pt x="f25" y="f7"/>
                </a:lnTo>
                <a:lnTo>
                  <a:pt x="f20" y="f7"/>
                </a:lnTo>
                <a:lnTo>
                  <a:pt x="f6" y="f8"/>
                </a:lnTo>
                <a:close/>
              </a:path>
            </a:pathLst>
          </a:custGeom>
          <a:solidFill>
            <a:srgbClr val="FFFFFF"/>
          </a:solidFill>
          <a:ln w="25557">
            <a:solidFill>
              <a:srgbClr val="4F81BD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বাঁশ ও বেত শিল্পের আধুনিক রুচির ব্যবহার সামগ্রী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AE1683-9242-4FEB-B97C-4EAB0AB2C1FB}" type="slidenum">
              <a:t>16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99477" y="2895475"/>
            <a:ext cx="2435760" cy="1964881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10075" y="3027962"/>
            <a:ext cx="2279516" cy="1920962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14236" y="633596"/>
            <a:ext cx="2421358" cy="1859039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410075" y="633596"/>
            <a:ext cx="2260442" cy="1934998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sp>
        <p:nvSpPr>
          <p:cNvPr id="7" name="Hexagon 11"/>
          <p:cNvSpPr/>
          <p:nvPr/>
        </p:nvSpPr>
        <p:spPr>
          <a:xfrm>
            <a:off x="457200" y="5334115"/>
            <a:ext cx="8152918" cy="1066318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val f6"/>
              <a:gd name="f15" fmla="val f7"/>
              <a:gd name="f16" fmla="+- f7 0 f6"/>
              <a:gd name="f17" fmla="pin 0 f0 10800"/>
              <a:gd name="f18" fmla="*/ f11 f1 1"/>
              <a:gd name="f19" fmla="+- f15 0 f14"/>
              <a:gd name="f20" fmla="val f17"/>
              <a:gd name="f21" fmla="*/ f16 1 21600"/>
              <a:gd name="f22" fmla="*/ f17 f12 1"/>
              <a:gd name="f23" fmla="*/ f18 1 f3"/>
              <a:gd name="f24" fmla="*/ f19 1 21600"/>
              <a:gd name="f25" fmla="+- 21600 0 f20"/>
              <a:gd name="f26" fmla="*/ f20 100 1"/>
              <a:gd name="f27" fmla="*/ 10800 f21 1"/>
              <a:gd name="f28" fmla="*/ 0 f21 1"/>
              <a:gd name="f29" fmla="*/ 21600 f21 1"/>
              <a:gd name="f30" fmla="+- f23 0 f2"/>
              <a:gd name="f31" fmla="*/ 0 f24 1"/>
              <a:gd name="f32" fmla="*/ f26 1 234"/>
              <a:gd name="f33" fmla="*/ f27 1 f21"/>
              <a:gd name="f34" fmla="*/ f28 1 f21"/>
              <a:gd name="f35" fmla="*/ f29 1 f21"/>
              <a:gd name="f36" fmla="+- f32 1700 0"/>
              <a:gd name="f37" fmla="*/ f31 1 f24"/>
              <a:gd name="f38" fmla="*/ f33 f12 1"/>
              <a:gd name="f39" fmla="*/ f34 f13 1"/>
              <a:gd name="f40" fmla="*/ f34 f12 1"/>
              <a:gd name="f41" fmla="*/ f33 f13 1"/>
              <a:gd name="f42" fmla="*/ f35 f13 1"/>
              <a:gd name="f43" fmla="*/ f35 f12 1"/>
              <a:gd name="f44" fmla="+- 21600 0 f36"/>
              <a:gd name="f45" fmla="*/ f37 f13 1"/>
              <a:gd name="f46" fmla="*/ f36 f12 1"/>
              <a:gd name="f47" fmla="*/ f36 f13 1"/>
              <a:gd name="f48" fmla="*/ f44 f12 1"/>
              <a:gd name="f49" fmla="*/ f44 f13 1"/>
            </a:gdLst>
            <a:ahLst>
              <a:ahXY gdRefX="f0" minX="f6" maxX="f8">
                <a:pos x="f22" y="f4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8" y="f39"/>
              </a:cxn>
              <a:cxn ang="f30">
                <a:pos x="f40" y="f41"/>
              </a:cxn>
              <a:cxn ang="f30">
                <a:pos x="f38" y="f42"/>
              </a:cxn>
              <a:cxn ang="f30">
                <a:pos x="f43" y="f41"/>
              </a:cxn>
            </a:cxnLst>
            <a:rect l="f46" t="f47" r="f48" b="f49"/>
            <a:pathLst>
              <a:path w="21600" h="21600">
                <a:moveTo>
                  <a:pt x="f20" y="f6"/>
                </a:moveTo>
                <a:lnTo>
                  <a:pt x="f25" y="f6"/>
                </a:lnTo>
                <a:lnTo>
                  <a:pt x="f7" y="f8"/>
                </a:lnTo>
                <a:lnTo>
                  <a:pt x="f25" y="f7"/>
                </a:lnTo>
                <a:lnTo>
                  <a:pt x="f20" y="f7"/>
                </a:lnTo>
                <a:lnTo>
                  <a:pt x="f6" y="f8"/>
                </a:lnTo>
                <a:close/>
              </a:path>
            </a:pathLst>
          </a:custGeom>
          <a:noFill/>
          <a:ln w="25557">
            <a:solidFill>
              <a:srgbClr val="4F81BD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  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সোলাশিল্পের উৎকৃষ্ট সৃজনশীলতার নমুনা </a:t>
            </a:r>
            <a:r>
              <a:rPr lang="en-US" sz="32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32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টোপর</a:t>
            </a:r>
            <a:r>
              <a:rPr lang="en-US" sz="32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, </a:t>
            </a:r>
            <a:r>
              <a:rPr lang="hi-IN" sz="32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পুতুল ও ফুল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i="0" u="none" strike="noStrike" kern="1200" cap="none" spc="0" baseline="0">
              <a:solidFill>
                <a:srgbClr val="0070C0"/>
              </a:solidFill>
              <a:uFillTx/>
              <a:latin typeface="Calibri" pitchFamily="18"/>
              <a:ea typeface="SimSun" pitchFamily="2"/>
              <a:cs typeface="NikoshBAN" pitchFamily="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D27CC7-C2A2-4167-92B6-BAA635786AB6}" type="slidenum">
              <a:t>17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2115" y="685800"/>
            <a:ext cx="3617274" cy="3047759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65322" y="1676515"/>
            <a:ext cx="3485875" cy="2920319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sp>
        <p:nvSpPr>
          <p:cNvPr id="5" name="Hexagon 8"/>
          <p:cNvSpPr/>
          <p:nvPr/>
        </p:nvSpPr>
        <p:spPr>
          <a:xfrm>
            <a:off x="457200" y="5105515"/>
            <a:ext cx="8152918" cy="1371243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val f6"/>
              <a:gd name="f15" fmla="val f7"/>
              <a:gd name="f16" fmla="+- f7 0 f6"/>
              <a:gd name="f17" fmla="pin 0 f0 10800"/>
              <a:gd name="f18" fmla="*/ f11 f1 1"/>
              <a:gd name="f19" fmla="+- f15 0 f14"/>
              <a:gd name="f20" fmla="val f17"/>
              <a:gd name="f21" fmla="*/ f16 1 21600"/>
              <a:gd name="f22" fmla="*/ f17 f12 1"/>
              <a:gd name="f23" fmla="*/ f18 1 f3"/>
              <a:gd name="f24" fmla="*/ f19 1 21600"/>
              <a:gd name="f25" fmla="+- 21600 0 f20"/>
              <a:gd name="f26" fmla="*/ f20 100 1"/>
              <a:gd name="f27" fmla="*/ 10800 f21 1"/>
              <a:gd name="f28" fmla="*/ 0 f21 1"/>
              <a:gd name="f29" fmla="*/ 21600 f21 1"/>
              <a:gd name="f30" fmla="+- f23 0 f2"/>
              <a:gd name="f31" fmla="*/ 0 f24 1"/>
              <a:gd name="f32" fmla="*/ f26 1 234"/>
              <a:gd name="f33" fmla="*/ f27 1 f21"/>
              <a:gd name="f34" fmla="*/ f28 1 f21"/>
              <a:gd name="f35" fmla="*/ f29 1 f21"/>
              <a:gd name="f36" fmla="+- f32 1700 0"/>
              <a:gd name="f37" fmla="*/ f31 1 f24"/>
              <a:gd name="f38" fmla="*/ f33 f12 1"/>
              <a:gd name="f39" fmla="*/ f34 f13 1"/>
              <a:gd name="f40" fmla="*/ f34 f12 1"/>
              <a:gd name="f41" fmla="*/ f33 f13 1"/>
              <a:gd name="f42" fmla="*/ f35 f13 1"/>
              <a:gd name="f43" fmla="*/ f35 f12 1"/>
              <a:gd name="f44" fmla="+- 21600 0 f36"/>
              <a:gd name="f45" fmla="*/ f37 f13 1"/>
              <a:gd name="f46" fmla="*/ f36 f12 1"/>
              <a:gd name="f47" fmla="*/ f36 f13 1"/>
              <a:gd name="f48" fmla="*/ f44 f12 1"/>
              <a:gd name="f49" fmla="*/ f44 f13 1"/>
            </a:gdLst>
            <a:ahLst>
              <a:ahXY gdRefX="f0" minX="f6" maxX="f8">
                <a:pos x="f22" y="f4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8" y="f39"/>
              </a:cxn>
              <a:cxn ang="f30">
                <a:pos x="f40" y="f41"/>
              </a:cxn>
              <a:cxn ang="f30">
                <a:pos x="f38" y="f42"/>
              </a:cxn>
              <a:cxn ang="f30">
                <a:pos x="f43" y="f41"/>
              </a:cxn>
            </a:cxnLst>
            <a:rect l="f46" t="f47" r="f48" b="f49"/>
            <a:pathLst>
              <a:path w="21600" h="21600">
                <a:moveTo>
                  <a:pt x="f20" y="f6"/>
                </a:moveTo>
                <a:lnTo>
                  <a:pt x="f25" y="f6"/>
                </a:lnTo>
                <a:lnTo>
                  <a:pt x="f7" y="f8"/>
                </a:lnTo>
                <a:lnTo>
                  <a:pt x="f25" y="f7"/>
                </a:lnTo>
                <a:lnTo>
                  <a:pt x="f20" y="f7"/>
                </a:lnTo>
                <a:lnTo>
                  <a:pt x="f6" y="f8"/>
                </a:lnTo>
                <a:close/>
              </a:path>
            </a:pathLst>
          </a:custGeom>
          <a:solidFill>
            <a:srgbClr val="FFFFFF"/>
          </a:solidFill>
          <a:ln w="25557">
            <a:solidFill>
              <a:srgbClr val="4F81BD"/>
            </a:solidFill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কাপড়ের পুতুল </a:t>
            </a:r>
            <a:r>
              <a:rPr lang="en-US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কখনও প্রতীকধর্মী</a:t>
            </a:r>
            <a:r>
              <a:rPr lang="en-US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, </a:t>
            </a:r>
            <a:r>
              <a:rPr lang="hi-IN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কখনও বাস্তবধর্মী দেশের ঐতিহ্যের প্রতিনিধিত্ব করে বিদেশি পয়সা উপার্জনে সহায়তা করে</a:t>
            </a:r>
          </a:p>
        </p:txBody>
      </p:sp>
      <p:sp>
        <p:nvSpPr>
          <p:cNvPr id="6" name="Date Placeholder 10"/>
          <p:cNvSpPr txBox="1"/>
          <p:nvPr/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609484" y="1278002"/>
            <a:ext cx="7009918" cy="8377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১। সোলাশিল্পের উৎকৃষ্ট উদাহরণ কোনটি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?</a:t>
            </a:r>
          </a:p>
        </p:txBody>
      </p:sp>
      <p:sp>
        <p:nvSpPr>
          <p:cNvPr id="3" name="Rectangle 28"/>
          <p:cNvSpPr/>
          <p:nvPr/>
        </p:nvSpPr>
        <p:spPr>
          <a:xfrm>
            <a:off x="1331997" y="2116442"/>
            <a:ext cx="2645276" cy="61452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D2BC"/>
              </a:gs>
              <a:gs pos="100000">
                <a:srgbClr val="FFF1EC"/>
              </a:gs>
            </a:gsLst>
            <a:lin ang="16200000"/>
          </a:gradFill>
          <a:ln w="9363">
            <a:solidFill>
              <a:srgbClr val="F59240"/>
            </a:solidFill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   (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ক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পুরাকীর্তি</a:t>
            </a:r>
          </a:p>
        </p:txBody>
      </p:sp>
      <p:sp>
        <p:nvSpPr>
          <p:cNvPr id="4" name="Rectangle 29"/>
          <p:cNvSpPr/>
          <p:nvPr/>
        </p:nvSpPr>
        <p:spPr>
          <a:xfrm>
            <a:off x="5076355" y="2130478"/>
            <a:ext cx="2660757" cy="61452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/>
          </a:gradFill>
          <a:ln w="9363">
            <a:solidFill>
              <a:srgbClr val="46AAC4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খ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পুতুল</a:t>
            </a:r>
          </a:p>
        </p:txBody>
      </p:sp>
      <p:sp>
        <p:nvSpPr>
          <p:cNvPr id="5" name="Rectangle 30"/>
          <p:cNvSpPr/>
          <p:nvPr/>
        </p:nvSpPr>
        <p:spPr>
          <a:xfrm>
            <a:off x="1331997" y="3070802"/>
            <a:ext cx="2657520" cy="5864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3">
            <a:solidFill>
              <a:srgbClr val="4A7EBB"/>
            </a:solidFill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   (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গ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পাখা</a:t>
            </a:r>
          </a:p>
        </p:txBody>
      </p:sp>
      <p:sp>
        <p:nvSpPr>
          <p:cNvPr id="6" name="Rectangle 31"/>
          <p:cNvSpPr/>
          <p:nvPr/>
        </p:nvSpPr>
        <p:spPr>
          <a:xfrm>
            <a:off x="5072762" y="3136675"/>
            <a:ext cx="2646355" cy="5864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/>
          </a:gradFill>
          <a:ln w="9363">
            <a:solidFill>
              <a:srgbClr val="000000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(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ঘ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টোপর</a:t>
            </a:r>
          </a:p>
        </p:txBody>
      </p:sp>
      <p:sp>
        <p:nvSpPr>
          <p:cNvPr id="7" name="Rectangle 37"/>
          <p:cNvSpPr/>
          <p:nvPr/>
        </p:nvSpPr>
        <p:spPr>
          <a:xfrm>
            <a:off x="2125083" y="820802"/>
            <a:ext cx="3200043" cy="4568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B7DEE8"/>
          </a:solidFill>
          <a:ln>
            <a:noFill/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বহুনির্বাচনী প্রশ্ন</a:t>
            </a:r>
          </a:p>
        </p:txBody>
      </p:sp>
      <p:sp>
        <p:nvSpPr>
          <p:cNvPr id="8" name="Rectangle 17"/>
          <p:cNvSpPr/>
          <p:nvPr/>
        </p:nvSpPr>
        <p:spPr>
          <a:xfrm>
            <a:off x="709199" y="4267084"/>
            <a:ext cx="7009918" cy="8377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২। ‘প্রতীকধর্মী’ শব্দের অর্থ 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কী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?</a:t>
            </a:r>
          </a:p>
        </p:txBody>
      </p:sp>
      <p:sp>
        <p:nvSpPr>
          <p:cNvPr id="9" name="Rectangle 20"/>
          <p:cNvSpPr/>
          <p:nvPr/>
        </p:nvSpPr>
        <p:spPr>
          <a:xfrm>
            <a:off x="1388516" y="4999317"/>
            <a:ext cx="2697123" cy="5864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C8B3E9"/>
              </a:gs>
              <a:gs pos="100000">
                <a:srgbClr val="F1EAF8"/>
              </a:gs>
            </a:gsLst>
            <a:lin ang="16200000"/>
          </a:gradFill>
          <a:ln w="9363">
            <a:solidFill>
              <a:srgbClr val="7D5FA0"/>
            </a:solidFill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  (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ক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উদ্দীপনা</a:t>
            </a:r>
          </a:p>
        </p:txBody>
      </p:sp>
      <p:sp>
        <p:nvSpPr>
          <p:cNvPr id="10" name="Rectangle 21"/>
          <p:cNvSpPr/>
          <p:nvPr/>
        </p:nvSpPr>
        <p:spPr>
          <a:xfrm>
            <a:off x="5058360" y="5056558"/>
            <a:ext cx="2697123" cy="6789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/>
          </a:gradFill>
          <a:ln w="9363">
            <a:solidFill>
              <a:srgbClr val="46AAC4"/>
            </a:solidFill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(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ঘ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মজবুত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SimSun" pitchFamily="2"/>
              <a:cs typeface="NikoshBAN" pitchFamily="2"/>
            </a:endParaRPr>
          </a:p>
        </p:txBody>
      </p:sp>
      <p:sp>
        <p:nvSpPr>
          <p:cNvPr id="11" name="Rectangle 23"/>
          <p:cNvSpPr/>
          <p:nvPr/>
        </p:nvSpPr>
        <p:spPr>
          <a:xfrm>
            <a:off x="1362958" y="5929198"/>
            <a:ext cx="2722324" cy="5864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D2BC"/>
              </a:gs>
              <a:gs pos="100000">
                <a:srgbClr val="FFF1EC"/>
              </a:gs>
            </a:gsLst>
            <a:lin ang="16200000"/>
          </a:gradFill>
          <a:ln w="9363">
            <a:solidFill>
              <a:srgbClr val="F59240"/>
            </a:solidFill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  (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গ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নির্দেশনজ্ঞাপক</a:t>
            </a:r>
          </a:p>
        </p:txBody>
      </p:sp>
      <p:sp>
        <p:nvSpPr>
          <p:cNvPr id="12" name="Rectangle 25"/>
          <p:cNvSpPr/>
          <p:nvPr/>
        </p:nvSpPr>
        <p:spPr>
          <a:xfrm>
            <a:off x="5072762" y="5992922"/>
            <a:ext cx="2697123" cy="6159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D9FDA6"/>
              </a:gs>
              <a:gs pos="100000">
                <a:srgbClr val="F4FFE6"/>
              </a:gs>
            </a:gsLst>
            <a:lin ang="16200000"/>
          </a:gradFill>
          <a:ln w="9363">
            <a:solidFill>
              <a:srgbClr val="98B855"/>
            </a:solidFill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(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খ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নিপুণতা</a:t>
            </a:r>
          </a:p>
        </p:txBody>
      </p:sp>
      <p:sp>
        <p:nvSpPr>
          <p:cNvPr id="13" name="Rectangle 32"/>
          <p:cNvSpPr/>
          <p:nvPr/>
        </p:nvSpPr>
        <p:spPr>
          <a:xfrm>
            <a:off x="1418042" y="190442"/>
            <a:ext cx="3039118" cy="4568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DEADA"/>
          </a:solidFill>
          <a:ln>
            <a:noFill/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মূল্যায়ন</a:t>
            </a:r>
          </a:p>
        </p:txBody>
      </p:sp>
      <p:sp>
        <p:nvSpPr>
          <p:cNvPr id="14" name="TextBox 2"/>
          <p:cNvSpPr/>
          <p:nvPr/>
        </p:nvSpPr>
        <p:spPr>
          <a:xfrm>
            <a:off x="5334115" y="3048115"/>
            <a:ext cx="533159" cy="8078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SimSun" pitchFamily="2"/>
                <a:cs typeface="Times New Roman" pitchFamily="18"/>
              </a:rPr>
              <a:t>√</a:t>
            </a:r>
          </a:p>
        </p:txBody>
      </p:sp>
      <p:sp>
        <p:nvSpPr>
          <p:cNvPr id="15" name="Oval 1"/>
          <p:cNvSpPr/>
          <p:nvPr/>
        </p:nvSpPr>
        <p:spPr>
          <a:xfrm>
            <a:off x="7191719" y="315358"/>
            <a:ext cx="1523518" cy="14680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gradFill>
            <a:gsLst>
              <a:gs pos="0">
                <a:srgbClr val="CC6D20"/>
              </a:gs>
              <a:gs pos="100000">
                <a:srgbClr val="FF9135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1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সঠিক উত্তরের জন্য এখানে ক্লিক করুন</a:t>
            </a:r>
          </a:p>
        </p:txBody>
      </p:sp>
      <p:sp>
        <p:nvSpPr>
          <p:cNvPr id="16" name="TextBox 18"/>
          <p:cNvSpPr/>
          <p:nvPr/>
        </p:nvSpPr>
        <p:spPr>
          <a:xfrm>
            <a:off x="1362958" y="5839559"/>
            <a:ext cx="761759" cy="8078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SimSun" pitchFamily="2"/>
                <a:cs typeface="Times New Roman" pitchFamily="18"/>
              </a:rPr>
              <a:t>√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843835" y="1143000"/>
            <a:ext cx="7156798" cy="27428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৩। গ্রামের ঘরে ঘরে তৈরি কোন জিনিস অবহেলার নয়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-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i. 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হাতপাখা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ii.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ফুলপিঠা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,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শিকা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iii.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শীতল পাটি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নিচের কোনটি সঠিক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?</a:t>
            </a:r>
          </a:p>
        </p:txBody>
      </p:sp>
      <p:sp>
        <p:nvSpPr>
          <p:cNvPr id="3" name="Rectangle 28"/>
          <p:cNvSpPr/>
          <p:nvPr/>
        </p:nvSpPr>
        <p:spPr>
          <a:xfrm>
            <a:off x="1295284" y="4454636"/>
            <a:ext cx="2209318" cy="6091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/>
          </a:gradFill>
          <a:ln w="9363">
            <a:solidFill>
              <a:srgbClr val="46AAC4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(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ক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i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ও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ii</a:t>
            </a:r>
          </a:p>
        </p:txBody>
      </p:sp>
      <p:sp>
        <p:nvSpPr>
          <p:cNvPr id="4" name="Rectangle 29"/>
          <p:cNvSpPr/>
          <p:nvPr/>
        </p:nvSpPr>
        <p:spPr>
          <a:xfrm>
            <a:off x="5029200" y="4444560"/>
            <a:ext cx="2209318" cy="6091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3">
            <a:solidFill>
              <a:srgbClr val="BE4B48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(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খ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ii 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ও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iii.</a:t>
            </a:r>
          </a:p>
        </p:txBody>
      </p:sp>
      <p:sp>
        <p:nvSpPr>
          <p:cNvPr id="5" name="Rectangle 30"/>
          <p:cNvSpPr/>
          <p:nvPr/>
        </p:nvSpPr>
        <p:spPr>
          <a:xfrm>
            <a:off x="1302480" y="5552282"/>
            <a:ext cx="2209318" cy="5331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C8B3E9"/>
              </a:gs>
              <a:gs pos="100000">
                <a:srgbClr val="F1EAF8"/>
              </a:gs>
            </a:gsLst>
            <a:lin ang="16200000"/>
          </a:gradFill>
          <a:ln w="9363">
            <a:solidFill>
              <a:srgbClr val="7D5FA0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(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গ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i 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ও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iii</a:t>
            </a:r>
          </a:p>
        </p:txBody>
      </p:sp>
      <p:sp>
        <p:nvSpPr>
          <p:cNvPr id="6" name="Rectangle 31"/>
          <p:cNvSpPr/>
          <p:nvPr/>
        </p:nvSpPr>
        <p:spPr>
          <a:xfrm>
            <a:off x="5029200" y="5552282"/>
            <a:ext cx="2209318" cy="5331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D2BC"/>
              </a:gs>
              <a:gs pos="100000">
                <a:srgbClr val="FFF1EC"/>
              </a:gs>
            </a:gsLst>
            <a:lin ang="16200000"/>
          </a:gradFill>
          <a:ln w="9363">
            <a:solidFill>
              <a:srgbClr val="F59240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(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ঘ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i, ii 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ও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iii.</a:t>
            </a:r>
          </a:p>
        </p:txBody>
      </p:sp>
      <p:sp>
        <p:nvSpPr>
          <p:cNvPr id="7" name="Rectangle 37"/>
          <p:cNvSpPr/>
          <p:nvPr/>
        </p:nvSpPr>
        <p:spPr>
          <a:xfrm>
            <a:off x="1143000" y="366116"/>
            <a:ext cx="3885843" cy="6091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D9FDA6"/>
              </a:gs>
              <a:gs pos="100000">
                <a:srgbClr val="F4FFE6"/>
              </a:gs>
            </a:gsLst>
            <a:lin ang="16200000"/>
          </a:gradFill>
          <a:ln w="9363">
            <a:solidFill>
              <a:srgbClr val="98B855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বহুনির্বাচনী প্রশ্ন</a:t>
            </a:r>
          </a:p>
        </p:txBody>
      </p:sp>
      <p:sp>
        <p:nvSpPr>
          <p:cNvPr id="8" name="Oval 9"/>
          <p:cNvSpPr/>
          <p:nvPr/>
        </p:nvSpPr>
        <p:spPr>
          <a:xfrm>
            <a:off x="7315200" y="76315"/>
            <a:ext cx="1523518" cy="14680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gradFill>
            <a:gsLst>
              <a:gs pos="0">
                <a:srgbClr val="2988A1"/>
              </a:gs>
              <a:gs pos="100000">
                <a:srgbClr val="34B3D5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1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সঠিক উত্তরের জন্য এখানে ক্লিক করুন</a:t>
            </a:r>
          </a:p>
        </p:txBody>
      </p:sp>
      <p:sp>
        <p:nvSpPr>
          <p:cNvPr id="9" name="TextBox 10"/>
          <p:cNvSpPr/>
          <p:nvPr/>
        </p:nvSpPr>
        <p:spPr>
          <a:xfrm>
            <a:off x="1447915" y="4454636"/>
            <a:ext cx="533159" cy="8078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SimSun" pitchFamily="2"/>
                <a:cs typeface="Times New Roman" pitchFamily="18"/>
              </a:rPr>
              <a:t>√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3754CA-1060-4F2C-8E72-27C1BAA99116}" type="slidenum">
              <a:t>2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TextBox 11"/>
          <p:cNvSpPr/>
          <p:nvPr/>
        </p:nvSpPr>
        <p:spPr>
          <a:xfrm>
            <a:off x="4859240" y="2385002"/>
            <a:ext cx="4154128" cy="25330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শ্রেণি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: </a:t>
            </a:r>
            <a:r>
              <a:rPr lang="hi-IN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অষ্টম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বিষয়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: </a:t>
            </a:r>
            <a:r>
              <a:rPr lang="hi-IN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বাংলা প্রথম পত্র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সময়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: </a:t>
            </a:r>
            <a:r>
              <a:rPr lang="hi-IN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৪০ মিনিট</a:t>
            </a:r>
            <a:endParaRPr lang="en-US" sz="3200" b="1" i="0" u="none" strike="noStrike" kern="1200" cap="none" spc="0" baseline="0">
              <a:solidFill>
                <a:srgbClr val="000000"/>
              </a:solidFill>
              <a:uFillTx/>
              <a:latin typeface="NikoshBAN" pitchFamily="18"/>
              <a:ea typeface="SimSu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1" i="0" u="none" strike="noStrike" kern="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তারিখঃ২২/০১ ২০২০ইং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1" i="0" u="none" strike="noStrike" kern="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শিক্ষার্থীর সংখাঃ৪০জন</a:t>
            </a:r>
            <a:endParaRPr lang="hi-IN" sz="3200" b="1" i="0" u="none" strike="noStrike" kern="1200" cap="none" spc="0" baseline="0">
              <a:solidFill>
                <a:srgbClr val="000000"/>
              </a:solidFill>
              <a:uFillTx/>
              <a:latin typeface="NikoshBAN" pitchFamily="18"/>
              <a:ea typeface="SimSun" pitchFamily="2"/>
              <a:cs typeface="NikoshBAN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284" y="152284"/>
            <a:ext cx="8762759" cy="65527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38157">
            <a:solidFill>
              <a:srgbClr val="3A5F8B"/>
            </a:solidFill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115464"/>
            <a:ext cx="4876796" cy="388824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400" b="1" i="0" u="none" strike="noStrike" kern="1200" cap="none" spc="0" baseline="-2500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মলিনা বেগম</a:t>
            </a:r>
            <a:r>
              <a:rPr lang="bn-BD" sz="4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</a:t>
            </a:r>
            <a:r>
              <a:rPr lang="bn-BD" sz="4400" b="1" i="0" u="none" strike="noStrike" kern="1200" cap="none" spc="0" baseline="-2500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endParaRPr lang="bn-IN" sz="4400" b="1" i="0" u="none" strike="noStrike" kern="1200" cap="none" spc="0" baseline="-2500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1" i="0" u="none" strike="noStrike" kern="1200" cap="none" spc="0" baseline="-2500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সহকারী শিক্ষক (সামাজিক বিজ্ঞান)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800" b="1" i="0" u="none" strike="noStrike" kern="1200" cap="none" spc="0" baseline="-2500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মানুল্লারচর হাজী বাড়ি হাই স্কুল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800" b="1" i="0" u="none" strike="noStrike" kern="1200" cap="none" spc="0" baseline="-2500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পাকুন্দিয়া কিশোরগঞ্জ।</a:t>
            </a:r>
            <a:endParaRPr lang="en-US" sz="4800" b="1" i="0" u="none" strike="noStrike" kern="1200" cap="none" spc="0" baseline="-2500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-2500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Molenaparvin@gamil.com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   </a:t>
            </a:r>
            <a:endParaRPr lang="en-US" sz="4800" b="1" i="0" u="none" strike="noStrike" kern="1200" cap="none" spc="0" baseline="-2500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2435" y="442450"/>
            <a:ext cx="2422455" cy="11079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6600" b="1" i="0" u="none" strike="noStrike" kern="1200" cap="none" spc="0" baseline="0">
                <a:solidFill>
                  <a:srgbClr val="000000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পরিচিতি</a:t>
            </a:r>
            <a:endParaRPr lang="en-US" sz="6600" b="1" i="0" u="none" strike="noStrike" kern="1200" cap="none" spc="0" baseline="0">
              <a:solidFill>
                <a:srgbClr val="000000"/>
              </a:solidFill>
              <a:effectLst>
                <a:outerShdw dist="38996" dir="5459597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9879" t="11200" r="19853" b="38136"/>
          <a:stretch>
            <a:fillRect/>
          </a:stretch>
        </p:blipFill>
        <p:spPr>
          <a:xfrm>
            <a:off x="1297853" y="340147"/>
            <a:ext cx="1597740" cy="131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843835" y="1143000"/>
            <a:ext cx="7156798" cy="27428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৪। 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কাপড়ের পুতুলের বৈশিষ্ট্য হলো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-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i. 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এসব পুতুল প্রতীকধর্মী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ii.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তুলা থেকে 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তৈরি হয়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iii.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বৈদেশিক মুদ্রা অর্জনে সহায়তা করে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নিচের কোনটি সঠিক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?</a:t>
            </a:r>
          </a:p>
        </p:txBody>
      </p:sp>
      <p:sp>
        <p:nvSpPr>
          <p:cNvPr id="3" name="Rectangle 28"/>
          <p:cNvSpPr/>
          <p:nvPr/>
        </p:nvSpPr>
        <p:spPr>
          <a:xfrm>
            <a:off x="869402" y="4267084"/>
            <a:ext cx="2482916" cy="6091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/>
          </a:gradFill>
          <a:ln w="9363">
            <a:solidFill>
              <a:srgbClr val="46AAC4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(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ক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i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ও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ii</a:t>
            </a:r>
          </a:p>
        </p:txBody>
      </p:sp>
      <p:sp>
        <p:nvSpPr>
          <p:cNvPr id="4" name="Rectangle 29"/>
          <p:cNvSpPr/>
          <p:nvPr/>
        </p:nvSpPr>
        <p:spPr>
          <a:xfrm>
            <a:off x="4860721" y="5287682"/>
            <a:ext cx="2508482" cy="6091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3">
            <a:solidFill>
              <a:srgbClr val="BE4B48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(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খ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ii 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ও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iii.</a:t>
            </a:r>
          </a:p>
        </p:txBody>
      </p:sp>
      <p:sp>
        <p:nvSpPr>
          <p:cNvPr id="5" name="Rectangle 30"/>
          <p:cNvSpPr/>
          <p:nvPr/>
        </p:nvSpPr>
        <p:spPr>
          <a:xfrm>
            <a:off x="843835" y="5401799"/>
            <a:ext cx="2508482" cy="5713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C8B3E9"/>
              </a:gs>
              <a:gs pos="100000">
                <a:srgbClr val="F1EAF8"/>
              </a:gs>
            </a:gsLst>
            <a:lin ang="16200000"/>
          </a:gradFill>
          <a:ln w="9363">
            <a:solidFill>
              <a:srgbClr val="7D5FA0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(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গ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i 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ও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iii</a:t>
            </a:r>
          </a:p>
        </p:txBody>
      </p:sp>
      <p:sp>
        <p:nvSpPr>
          <p:cNvPr id="6" name="Rectangle 31"/>
          <p:cNvSpPr/>
          <p:nvPr/>
        </p:nvSpPr>
        <p:spPr>
          <a:xfrm>
            <a:off x="4860721" y="4267084"/>
            <a:ext cx="2508482" cy="5331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D2BC"/>
              </a:gs>
              <a:gs pos="100000">
                <a:srgbClr val="FFF1EC"/>
              </a:gs>
            </a:gsLst>
            <a:lin ang="16200000"/>
          </a:gradFill>
          <a:ln w="9363">
            <a:solidFill>
              <a:srgbClr val="F59240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(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ঘ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i, ii </a:t>
            </a:r>
            <a:r>
              <a:rPr lang="hi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ও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iii.</a:t>
            </a:r>
          </a:p>
        </p:txBody>
      </p:sp>
      <p:sp>
        <p:nvSpPr>
          <p:cNvPr id="7" name="Rectangle 37"/>
          <p:cNvSpPr/>
          <p:nvPr/>
        </p:nvSpPr>
        <p:spPr>
          <a:xfrm>
            <a:off x="891000" y="289800"/>
            <a:ext cx="3885843" cy="6091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D9FDA6"/>
              </a:gs>
              <a:gs pos="100000">
                <a:srgbClr val="F4FFE6"/>
              </a:gs>
            </a:gsLst>
            <a:lin ang="16200000"/>
          </a:gradFill>
          <a:ln w="9363">
            <a:solidFill>
              <a:srgbClr val="98B855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বহুনির্বাচনী প্রশ্ন</a:t>
            </a:r>
          </a:p>
        </p:txBody>
      </p:sp>
      <p:sp>
        <p:nvSpPr>
          <p:cNvPr id="8" name="Oval 9"/>
          <p:cNvSpPr/>
          <p:nvPr/>
        </p:nvSpPr>
        <p:spPr>
          <a:xfrm>
            <a:off x="7086600" y="165241"/>
            <a:ext cx="1523518" cy="14680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gradFill>
            <a:gsLst>
              <a:gs pos="0">
                <a:srgbClr val="779637"/>
              </a:gs>
              <a:gs pos="100000">
                <a:srgbClr val="9CC745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1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সঠিক উত্তরের জন্য এখানে ক্লিক করুন</a:t>
            </a:r>
          </a:p>
        </p:txBody>
      </p:sp>
      <p:sp>
        <p:nvSpPr>
          <p:cNvPr id="9" name="TextBox 10"/>
          <p:cNvSpPr/>
          <p:nvPr/>
        </p:nvSpPr>
        <p:spPr>
          <a:xfrm>
            <a:off x="990715" y="5324039"/>
            <a:ext cx="533159" cy="8078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SimSun" pitchFamily="2"/>
                <a:cs typeface="Times New Roman" pitchFamily="18"/>
              </a:rPr>
              <a:t>√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668" y="4724403"/>
            <a:ext cx="9144000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তোমার এলাকায় কি কি লোকশিল্পের কাজ করে তার একটা তালিকা তৈরী করে নিয়ে আসবে।</a:t>
            </a:r>
            <a:endParaRPr lang="en-US" sz="4000" b="1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696" y="1972598"/>
            <a:ext cx="3276596" cy="23621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963195" y="381003"/>
            <a:ext cx="3090909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6000" b="1" i="0" u="none" strike="noStrike" kern="1200" cap="none" spc="0" baseline="0">
                <a:solidFill>
                  <a:srgbClr val="050403"/>
                </a:solidFill>
                <a:uFillTx/>
                <a:latin typeface="NikoshBAN" pitchFamily="2"/>
                <a:cs typeface="NikoshBAN" pitchFamily="2"/>
              </a:rPr>
              <a:t>বাড়ির কাজ </a:t>
            </a:r>
            <a:endParaRPr lang="en-US" sz="6000" b="1" i="0" u="none" strike="noStrike" kern="1200" cap="none" spc="0" baseline="0">
              <a:solidFill>
                <a:srgbClr val="050403"/>
              </a:solidFill>
              <a:uFillTx/>
              <a:latin typeface="NikoshBAN" pitchFamily="2"/>
              <a:cs typeface="NikoshBA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65556" y="3660836"/>
            <a:ext cx="2969998" cy="2130122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3" name="Picture 1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70481" y="3737161"/>
            <a:ext cx="2983321" cy="2130122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4" name="Picture 1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19479" y="843479"/>
            <a:ext cx="2979718" cy="1986122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5" name="Rounded Rectangle 8"/>
          <p:cNvSpPr/>
          <p:nvPr/>
        </p:nvSpPr>
        <p:spPr>
          <a:xfrm>
            <a:off x="2971800" y="38157"/>
            <a:ext cx="2742843" cy="5331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3">
            <a:solidFill>
              <a:srgbClr val="000000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ছবিগুলো কিসের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?</a:t>
            </a:r>
          </a:p>
        </p:txBody>
      </p:sp>
      <p:sp>
        <p:nvSpPr>
          <p:cNvPr id="6" name="Slide Number Placeholder 9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E69360-5C4F-49E4-960E-C48AAF7FDE5E}" type="slidenum">
              <a:t>3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Rounded Rectangle 15"/>
          <p:cNvSpPr/>
          <p:nvPr/>
        </p:nvSpPr>
        <p:spPr>
          <a:xfrm>
            <a:off x="2362315" y="38157"/>
            <a:ext cx="4266718" cy="5331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3">
            <a:solidFill>
              <a:srgbClr val="000000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এগুলো কোন ধরনের শিল্প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?</a:t>
            </a:r>
          </a:p>
        </p:txBody>
      </p:sp>
      <p:sp>
        <p:nvSpPr>
          <p:cNvPr id="8" name="TextBox 18"/>
          <p:cNvSpPr/>
          <p:nvPr/>
        </p:nvSpPr>
        <p:spPr>
          <a:xfrm>
            <a:off x="5334115" y="5791315"/>
            <a:ext cx="2895118" cy="6249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মাটির তৈরি কাপ</a:t>
            </a:r>
          </a:p>
        </p:txBody>
      </p:sp>
      <p:sp>
        <p:nvSpPr>
          <p:cNvPr id="9" name="TextBox 19"/>
          <p:cNvSpPr/>
          <p:nvPr/>
        </p:nvSpPr>
        <p:spPr>
          <a:xfrm>
            <a:off x="838084" y="5867275"/>
            <a:ext cx="2971443" cy="6249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বেতের তৈরি জিনিস</a:t>
            </a:r>
          </a:p>
        </p:txBody>
      </p:sp>
      <p:sp>
        <p:nvSpPr>
          <p:cNvPr id="10" name="TextBox 21"/>
          <p:cNvSpPr/>
          <p:nvPr/>
        </p:nvSpPr>
        <p:spPr>
          <a:xfrm>
            <a:off x="5867275" y="2837520"/>
            <a:ext cx="1828443" cy="6249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হাত পাখা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081799" y="888842"/>
            <a:ext cx="2882517" cy="1941115"/>
          </a:xfrm>
          <a:prstGeom prst="rect">
            <a:avLst/>
          </a:prstGeom>
          <a:noFill/>
          <a:ln w="88916">
            <a:solidFill>
              <a:srgbClr val="FFFFFF"/>
            </a:solidFill>
            <a:prstDash val="solid"/>
            <a:miter/>
          </a:ln>
        </p:spPr>
      </p:pic>
      <p:sp>
        <p:nvSpPr>
          <p:cNvPr id="12" name="TextBox 20"/>
          <p:cNvSpPr/>
          <p:nvPr/>
        </p:nvSpPr>
        <p:spPr>
          <a:xfrm>
            <a:off x="1380241" y="2837520"/>
            <a:ext cx="2285643" cy="6249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ফুল পিঠা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76396"/>
            <a:ext cx="4716996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54717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60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আমাদের লোকশিল্প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765685"/>
            <a:ext cx="2257991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54717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কামরুল হাসান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4"/>
          <p:cNvSpPr/>
          <p:nvPr/>
        </p:nvSpPr>
        <p:spPr>
          <a:xfrm>
            <a:off x="457200" y="1295284"/>
            <a:ext cx="8076959" cy="51051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noFill/>
          <a:ln w="25557">
            <a:solidFill>
              <a:srgbClr val="77933C"/>
            </a:solidFill>
            <a:prstDash val="solid"/>
          </a:ln>
        </p:spPr>
        <p:txBody>
          <a:bodyPr vert="horz" wrap="square" lIns="91440" tIns="91440" rIns="91440" bIns="45720" anchor="ctr" anchorCtr="0" compatLnSpc="0"/>
          <a:lstStyle/>
          <a:p>
            <a:pPr marL="623876" marR="0" lvl="0" indent="-62352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	</a:t>
            </a:r>
            <a:r>
              <a:rPr lang="hi-IN" sz="36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এই পাঠ শেষে শিক্ষার্থীরা</a:t>
            </a:r>
            <a:r>
              <a:rPr lang="en-US" sz="3600" b="1" i="0" u="none" strike="noStrike" kern="1200" cap="none" spc="0" baseline="0">
                <a:solidFill>
                  <a:srgbClr val="0070C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-</a:t>
            </a:r>
          </a:p>
          <a:p>
            <a:pPr marL="623876" marR="0" lvl="0" indent="-62352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১।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নির্বাচিত অংশটুকু শুদ্ধ উচ্চারণে পড়তে পারবে।</a:t>
            </a:r>
          </a:p>
          <a:p>
            <a:pPr marL="628558" marR="0" lvl="0" indent="-62820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2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। নতুন শব্দগুলোর অর্থসহ বাক্য ও অনুচ্ছেদ গঠন করতে পারবে।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 </a:t>
            </a:r>
          </a:p>
          <a:p>
            <a:pPr marL="628558" marR="0" lvl="0" indent="-62820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3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। বাংলাদেশের লোকশিল্পের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( 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কাঁসা পিতল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, 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বেত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, 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বাঁশ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,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কাঠ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,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পোড়ামাটি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, 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মাদুর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,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শিকা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,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হাতপাখা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, 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ফুল পিঠা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, 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কাপড়ের পুতুল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) </a:t>
            </a: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বর্ণনা দিতে পারবে।</a:t>
            </a:r>
          </a:p>
          <a:p>
            <a:pPr marL="628558" marR="0" lvl="0" indent="-62820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৪। আমাদের লোকশিল্প সংরক্ষণ ও সম্প্রসারণ এর গুরুত্ব বিশ্লেষণ করতে পারবে।</a:t>
            </a:r>
          </a:p>
        </p:txBody>
      </p:sp>
      <p:sp>
        <p:nvSpPr>
          <p:cNvPr id="3" name="Slide Number Placeholder 5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D3577C-23A4-4579-BE01-C15C5B2F30CB}" type="slidenum">
              <a:t>5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149376" y="152403"/>
            <a:ext cx="2129107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5400" b="1" i="0" u="none" strike="noStrike" kern="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শিখনফল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9"/>
          <p:cNvSpPr/>
          <p:nvPr/>
        </p:nvSpPr>
        <p:spPr>
          <a:xfrm>
            <a:off x="5181484" y="3657600"/>
            <a:ext cx="3276359" cy="2666518"/>
          </a:xfrm>
          <a:custGeom>
            <a:avLst>
              <a:gd name="f0" fmla="val 7200"/>
              <a:gd name="f1" fmla="val 5400"/>
              <a:gd name="f2" fmla="val 36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*/ f4 1 21600"/>
              <a:gd name="f12" fmla="*/ f5 1 21600"/>
              <a:gd name="f13" fmla="val f6"/>
              <a:gd name="f14" fmla="val f7"/>
              <a:gd name="f15" fmla="+- f7 0 f6"/>
              <a:gd name="f16" fmla="pin 0 f0 21600"/>
              <a:gd name="f17" fmla="pin 0 f3 10800"/>
              <a:gd name="f18" fmla="+- f14 0 f13"/>
              <a:gd name="f19" fmla="val f16"/>
              <a:gd name="f20" fmla="val f17"/>
              <a:gd name="f21" fmla="*/ f15 1 21600"/>
              <a:gd name="f22" fmla="*/ f16 f12 1"/>
              <a:gd name="f23" fmla="*/ f17 f11 1"/>
              <a:gd name="f24" fmla="*/ f18 1 21600"/>
              <a:gd name="f25" fmla="+- 21600 0 f20"/>
              <a:gd name="f26" fmla="*/ 0 f21 1"/>
              <a:gd name="f27" fmla="*/ 21600 f21 1"/>
              <a:gd name="f28" fmla="pin 0 f2 f19"/>
              <a:gd name="f29" fmla="pin 0 f1 f20"/>
              <a:gd name="f30" fmla="*/ f19 f12 1"/>
              <a:gd name="f31" fmla="*/ 0 f24 1"/>
              <a:gd name="f32" fmla="val f28"/>
              <a:gd name="f33" fmla="val f29"/>
              <a:gd name="f34" fmla="*/ f26 1 f21"/>
              <a:gd name="f35" fmla="*/ f27 1 f21"/>
              <a:gd name="f36" fmla="*/ f28 f12 1"/>
              <a:gd name="f37" fmla="*/ f29 f11 1"/>
              <a:gd name="f38" fmla="+- 21600 0 f33"/>
              <a:gd name="f39" fmla="*/ f31 1 f24"/>
              <a:gd name="f40" fmla="*/ f34 f11 1"/>
              <a:gd name="f41" fmla="*/ f35 f11 1"/>
              <a:gd name="f42" fmla="*/ f35 f12 1"/>
              <a:gd name="f43" fmla="*/ f39 f11 1"/>
              <a:gd name="f44" fmla="*/ f39 f12 1"/>
            </a:gdLst>
            <a:ahLst>
              <a:ahXY gdRefY="f0" minY="f6" maxY="f7">
                <a:pos x="f43" y="f22"/>
              </a:ahXY>
              <a:ahXY gdRefX="f3" minX="f6" maxX="f8" gdRefY="f2" minY="f6" maxY="f19">
                <a:pos x="f23" y="f36"/>
              </a:ahXY>
              <a:ahXY gdRefX="f1" minX="f6" maxX="f20">
                <a:pos x="f37" y="f4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30" r="f41" b="f42"/>
            <a:pathLst>
              <a:path w="21600" h="21600">
                <a:moveTo>
                  <a:pt x="f7" y="f19"/>
                </a:moveTo>
                <a:lnTo>
                  <a:pt x="f7" y="f7"/>
                </a:lnTo>
                <a:lnTo>
                  <a:pt x="f6" y="f7"/>
                </a:lnTo>
                <a:lnTo>
                  <a:pt x="f6" y="f19"/>
                </a:lnTo>
                <a:lnTo>
                  <a:pt x="f20" y="f19"/>
                </a:lnTo>
                <a:lnTo>
                  <a:pt x="f20" y="f32"/>
                </a:lnTo>
                <a:lnTo>
                  <a:pt x="f33" y="f32"/>
                </a:lnTo>
                <a:lnTo>
                  <a:pt x="f8" y="f6"/>
                </a:lnTo>
                <a:lnTo>
                  <a:pt x="f38" y="f32"/>
                </a:lnTo>
                <a:lnTo>
                  <a:pt x="f25" y="f32"/>
                </a:lnTo>
                <a:lnTo>
                  <a:pt x="f25" y="f19"/>
                </a:lnTo>
                <a:close/>
              </a:path>
            </a:pathLst>
          </a:custGeom>
          <a:solidFill>
            <a:srgbClr val="E6B9B8"/>
          </a:solidFill>
          <a:ln w="25557">
            <a:solidFill>
              <a:srgbClr val="3A5F8B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4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আদর্শ পাঠ</a:t>
            </a:r>
          </a:p>
        </p:txBody>
      </p:sp>
      <p:sp>
        <p:nvSpPr>
          <p:cNvPr id="3" name="Down Arrow 5"/>
          <p:cNvSpPr/>
          <p:nvPr/>
        </p:nvSpPr>
        <p:spPr>
          <a:xfrm>
            <a:off x="609484" y="533515"/>
            <a:ext cx="3200043" cy="251424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CCC1DA"/>
          </a:solidFill>
          <a:ln w="25557">
            <a:solidFill>
              <a:srgbClr val="3A5F8B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4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সরব পাঠ</a:t>
            </a:r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3515" y="3124075"/>
            <a:ext cx="3809518" cy="312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00600" y="533515"/>
            <a:ext cx="3733559" cy="28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6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0C7754-0812-4F9F-9976-8A4C213600AD}" type="slidenum">
              <a:t>6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B844BE-1092-48DC-85DE-0B87156C3F69}" type="slidenum">
              <a:t>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2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1800" y="1026002"/>
            <a:ext cx="5785920" cy="4109761"/>
          </a:xfrm>
          <a:prstGeom prst="rect">
            <a:avLst/>
          </a:prstGeom>
          <a:solidFill>
            <a:srgbClr val="EDEDED"/>
          </a:solidFill>
          <a:ln w="88916">
            <a:solidFill>
              <a:srgbClr val="FFFFFF"/>
            </a:solidFill>
            <a:prstDash val="solid"/>
            <a:miter/>
          </a:ln>
        </p:spPr>
      </p:pic>
      <p:sp>
        <p:nvSpPr>
          <p:cNvPr id="4" name="Rounded Rectangle 24"/>
          <p:cNvSpPr/>
          <p:nvPr/>
        </p:nvSpPr>
        <p:spPr>
          <a:xfrm>
            <a:off x="2751841" y="5447163"/>
            <a:ext cx="5785920" cy="9806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/>
          </a:gradFill>
          <a:ln w="9363">
            <a:solidFill>
              <a:srgbClr val="46AAC4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নির্দেশনজ্ঞাপক</a:t>
            </a:r>
          </a:p>
        </p:txBody>
      </p:sp>
      <p:sp>
        <p:nvSpPr>
          <p:cNvPr id="5" name="Rounded Rectangle 29"/>
          <p:cNvSpPr/>
          <p:nvPr/>
        </p:nvSpPr>
        <p:spPr>
          <a:xfrm>
            <a:off x="1295284" y="35277"/>
            <a:ext cx="6476759" cy="70704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D2BC"/>
              </a:gs>
              <a:gs pos="100000">
                <a:srgbClr val="FFF1EC"/>
              </a:gs>
            </a:gsLst>
            <a:lin ang="16200000"/>
          </a:gradFill>
          <a:ln w="9363">
            <a:solidFill>
              <a:srgbClr val="F59240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4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এসো </a:t>
            </a:r>
            <a:r>
              <a:rPr lang="en-US" sz="4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4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শব্দার্থসমূহ শিখে নিই</a:t>
            </a:r>
          </a:p>
        </p:txBody>
      </p:sp>
      <p:sp>
        <p:nvSpPr>
          <p:cNvPr id="6" name="Rounded Rectangle 27"/>
          <p:cNvSpPr/>
          <p:nvPr/>
        </p:nvSpPr>
        <p:spPr>
          <a:xfrm>
            <a:off x="2775240" y="5465524"/>
            <a:ext cx="5762521" cy="9806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/>
          </a:gradFill>
          <a:ln w="9363">
            <a:solidFill>
              <a:srgbClr val="46AAC4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600" b="0" i="0" u="none" strike="noStrike" kern="1200" cap="none" spc="0" baseline="0">
                <a:solidFill>
                  <a:srgbClr val="7030A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অতীতের গর্ব ও গৌরবের বস্তু</a:t>
            </a:r>
          </a:p>
        </p:txBody>
      </p:sp>
      <p:pic>
        <p:nvPicPr>
          <p:cNvPr id="7" name="Picture 3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48115" y="1021320"/>
            <a:ext cx="5676476" cy="4114443"/>
          </a:xfrm>
          <a:prstGeom prst="rect">
            <a:avLst/>
          </a:prstGeom>
          <a:solidFill>
            <a:srgbClr val="EDEDED"/>
          </a:solidFill>
          <a:ln w="88916">
            <a:solidFill>
              <a:srgbClr val="FFFFFF"/>
            </a:solidFill>
            <a:prstDash val="solid"/>
            <a:miter/>
          </a:ln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95475" y="1090796"/>
            <a:ext cx="5785920" cy="4106515"/>
          </a:xfrm>
          <a:prstGeom prst="rect">
            <a:avLst/>
          </a:prstGeom>
          <a:solidFill>
            <a:srgbClr val="EDEDED"/>
          </a:solidFill>
          <a:ln w="88916">
            <a:solidFill>
              <a:srgbClr val="FFFFFF"/>
            </a:solidFill>
            <a:prstDash val="solid"/>
            <a:miter/>
          </a:ln>
        </p:spPr>
      </p:pic>
      <p:sp>
        <p:nvSpPr>
          <p:cNvPr id="9" name="Rounded Rectangle 28"/>
          <p:cNvSpPr/>
          <p:nvPr/>
        </p:nvSpPr>
        <p:spPr>
          <a:xfrm>
            <a:off x="2748238" y="5363998"/>
            <a:ext cx="5726521" cy="113075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/>
          </a:gradFill>
          <a:ln w="9363">
            <a:solidFill>
              <a:srgbClr val="46AAC4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40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বিশেষভাবে রক্ষা করা</a:t>
            </a:r>
          </a:p>
        </p:txBody>
      </p:sp>
      <p:sp>
        <p:nvSpPr>
          <p:cNvPr id="10" name="Rounded Rectangle 3"/>
          <p:cNvSpPr/>
          <p:nvPr/>
        </p:nvSpPr>
        <p:spPr>
          <a:xfrm>
            <a:off x="380884" y="2369155"/>
            <a:ext cx="2057043" cy="9831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D2BC"/>
              </a:gs>
              <a:gs pos="100000">
                <a:srgbClr val="FFF1EC"/>
              </a:gs>
            </a:gsLst>
            <a:lin ang="16200000"/>
          </a:gradFill>
          <a:ln w="9363">
            <a:solidFill>
              <a:srgbClr val="F59240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4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প্রতীকধর্মী</a:t>
            </a:r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824197" y="1136160"/>
            <a:ext cx="5857564" cy="4045314"/>
          </a:xfrm>
          <a:prstGeom prst="rect">
            <a:avLst/>
          </a:prstGeom>
          <a:solidFill>
            <a:srgbClr val="EDEDED"/>
          </a:solidFill>
          <a:ln w="88916">
            <a:solidFill>
              <a:srgbClr val="FFFFFF"/>
            </a:solidFill>
            <a:prstDash val="solid"/>
            <a:miter/>
          </a:ln>
        </p:spPr>
      </p:pic>
      <p:sp>
        <p:nvSpPr>
          <p:cNvPr id="12" name="Rounded Rectangle 26"/>
          <p:cNvSpPr/>
          <p:nvPr/>
        </p:nvSpPr>
        <p:spPr>
          <a:xfrm>
            <a:off x="2824197" y="5421962"/>
            <a:ext cx="5752801" cy="11739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6E6FF"/>
              </a:gs>
              <a:gs pos="100000">
                <a:srgbClr val="E6F7FF"/>
              </a:gs>
            </a:gsLst>
            <a:lin ang="16200000"/>
          </a:gradFill>
          <a:ln w="9363">
            <a:solidFill>
              <a:srgbClr val="46AAC4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4000" b="0" i="0" u="none" strike="noStrike" kern="1200" cap="none" spc="0" baseline="0">
                <a:solidFill>
                  <a:srgbClr val="7030A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হিন্দু সম্প্রদায়ের বরের মাথায় মুকুট</a:t>
            </a:r>
          </a:p>
        </p:txBody>
      </p:sp>
      <p:sp>
        <p:nvSpPr>
          <p:cNvPr id="13" name="Rounded Rectangle 1"/>
          <p:cNvSpPr/>
          <p:nvPr/>
        </p:nvSpPr>
        <p:spPr>
          <a:xfrm>
            <a:off x="388437" y="2392564"/>
            <a:ext cx="2076840" cy="9597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9FDA6"/>
              </a:gs>
              <a:gs pos="100000">
                <a:srgbClr val="F4FFE6"/>
              </a:gs>
            </a:gsLst>
            <a:lin ang="16200000"/>
          </a:gradFill>
          <a:ln w="9363">
            <a:solidFill>
              <a:srgbClr val="98B855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40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টোপর</a:t>
            </a:r>
          </a:p>
        </p:txBody>
      </p:sp>
      <p:sp>
        <p:nvSpPr>
          <p:cNvPr id="14" name="Rounded Rectangle 19"/>
          <p:cNvSpPr/>
          <p:nvPr/>
        </p:nvSpPr>
        <p:spPr>
          <a:xfrm>
            <a:off x="343082" y="2369155"/>
            <a:ext cx="2113196" cy="9831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9FDA6"/>
              </a:gs>
              <a:gs pos="100000">
                <a:srgbClr val="F4FFE6"/>
              </a:gs>
            </a:gsLst>
            <a:lin ang="16200000"/>
          </a:gradFill>
          <a:ln w="9363">
            <a:solidFill>
              <a:srgbClr val="98B855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4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সংরক্ষণ</a:t>
            </a:r>
          </a:p>
        </p:txBody>
      </p:sp>
      <p:sp>
        <p:nvSpPr>
          <p:cNvPr id="15" name="Rounded Rectangle 21"/>
          <p:cNvSpPr/>
          <p:nvPr/>
        </p:nvSpPr>
        <p:spPr>
          <a:xfrm>
            <a:off x="352437" y="2369155"/>
            <a:ext cx="2095201" cy="9831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D9FDA6"/>
              </a:gs>
              <a:gs pos="100000">
                <a:srgbClr val="F4FFE6"/>
              </a:gs>
            </a:gsLst>
            <a:lin ang="16200000"/>
          </a:gradFill>
          <a:ln w="9363">
            <a:solidFill>
              <a:srgbClr val="98B855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4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ঐতিহ্য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C09792-51D5-4E4D-8A94-87B07BFFDFA2}" type="slidenum">
              <a:t>8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48083" y="2057400"/>
            <a:ext cx="1809359" cy="2285643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86400" y="2895475"/>
            <a:ext cx="1809359" cy="2285643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371600" y="1271875"/>
            <a:ext cx="1809359" cy="2506681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sp>
        <p:nvSpPr>
          <p:cNvPr id="6" name="Rectangle 6"/>
          <p:cNvSpPr/>
          <p:nvPr/>
        </p:nvSpPr>
        <p:spPr>
          <a:xfrm>
            <a:off x="685800" y="5543641"/>
            <a:ext cx="8152918" cy="7617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CCC1DA"/>
          </a:solidFill>
          <a:ln w="25557">
            <a:solidFill>
              <a:srgbClr val="3A5F8B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D7E4BD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2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শত শত গ্রাম্য কারিগরের তৈরি বিচিত্র সব কাঁসা বা পিতলের তৈজসপত্র</a:t>
            </a:r>
          </a:p>
        </p:txBody>
      </p:sp>
      <p:sp>
        <p:nvSpPr>
          <p:cNvPr id="7" name="TextBox 7"/>
          <p:cNvSpPr/>
          <p:nvPr/>
        </p:nvSpPr>
        <p:spPr>
          <a:xfrm>
            <a:off x="2581195" y="152284"/>
            <a:ext cx="4266718" cy="10821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4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বিষয়বস্তু উপস্থাপন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SimSun" pitchFamily="2"/>
              <a:cs typeface="NikoshBAN" pitchFamily="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2FE3A8-464F-4626-9B17-69CBFC696657}" type="slidenum">
              <a:t>9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09961" y="624242"/>
            <a:ext cx="2514243" cy="2133359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33842" y="624242"/>
            <a:ext cx="2514243" cy="2209318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21117" y="3180603"/>
            <a:ext cx="2514243" cy="2209318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533842" y="3214801"/>
            <a:ext cx="2514243" cy="2209318"/>
          </a:xfrm>
          <a:prstGeom prst="rect">
            <a:avLst/>
          </a:prstGeom>
          <a:noFill/>
          <a:ln w="190442">
            <a:solidFill>
              <a:srgbClr val="C8C6BD"/>
            </a:solidFill>
            <a:prstDash val="solid"/>
            <a:miter/>
          </a:ln>
        </p:spPr>
      </p:pic>
      <p:sp>
        <p:nvSpPr>
          <p:cNvPr id="7" name="Hexagon 8"/>
          <p:cNvSpPr/>
          <p:nvPr/>
        </p:nvSpPr>
        <p:spPr>
          <a:xfrm>
            <a:off x="609484" y="5943600"/>
            <a:ext cx="7086243" cy="456843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val f6"/>
              <a:gd name="f15" fmla="val f7"/>
              <a:gd name="f16" fmla="+- f7 0 f6"/>
              <a:gd name="f17" fmla="pin 0 f0 10800"/>
              <a:gd name="f18" fmla="*/ f11 f1 1"/>
              <a:gd name="f19" fmla="+- f15 0 f14"/>
              <a:gd name="f20" fmla="val f17"/>
              <a:gd name="f21" fmla="*/ f16 1 21600"/>
              <a:gd name="f22" fmla="*/ f17 f12 1"/>
              <a:gd name="f23" fmla="*/ f18 1 f3"/>
              <a:gd name="f24" fmla="*/ f19 1 21600"/>
              <a:gd name="f25" fmla="+- 21600 0 f20"/>
              <a:gd name="f26" fmla="*/ f20 100 1"/>
              <a:gd name="f27" fmla="*/ 10800 f21 1"/>
              <a:gd name="f28" fmla="*/ 0 f21 1"/>
              <a:gd name="f29" fmla="*/ 21600 f21 1"/>
              <a:gd name="f30" fmla="+- f23 0 f2"/>
              <a:gd name="f31" fmla="*/ 0 f24 1"/>
              <a:gd name="f32" fmla="*/ f26 1 234"/>
              <a:gd name="f33" fmla="*/ f27 1 f21"/>
              <a:gd name="f34" fmla="*/ f28 1 f21"/>
              <a:gd name="f35" fmla="*/ f29 1 f21"/>
              <a:gd name="f36" fmla="+- f32 1700 0"/>
              <a:gd name="f37" fmla="*/ f31 1 f24"/>
              <a:gd name="f38" fmla="*/ f33 f12 1"/>
              <a:gd name="f39" fmla="*/ f34 f13 1"/>
              <a:gd name="f40" fmla="*/ f34 f12 1"/>
              <a:gd name="f41" fmla="*/ f33 f13 1"/>
              <a:gd name="f42" fmla="*/ f35 f13 1"/>
              <a:gd name="f43" fmla="*/ f35 f12 1"/>
              <a:gd name="f44" fmla="+- 21600 0 f36"/>
              <a:gd name="f45" fmla="*/ f37 f13 1"/>
              <a:gd name="f46" fmla="*/ f36 f12 1"/>
              <a:gd name="f47" fmla="*/ f36 f13 1"/>
              <a:gd name="f48" fmla="*/ f44 f12 1"/>
              <a:gd name="f49" fmla="*/ f44 f13 1"/>
            </a:gdLst>
            <a:ahLst>
              <a:ahXY gdRefX="f0" minX="f6" maxX="f8">
                <a:pos x="f22" y="f4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8" y="f39"/>
              </a:cxn>
              <a:cxn ang="f30">
                <a:pos x="f40" y="f41"/>
              </a:cxn>
              <a:cxn ang="f30">
                <a:pos x="f38" y="f42"/>
              </a:cxn>
              <a:cxn ang="f30">
                <a:pos x="f43" y="f41"/>
              </a:cxn>
            </a:cxnLst>
            <a:rect l="f46" t="f47" r="f48" b="f49"/>
            <a:pathLst>
              <a:path w="21600" h="21600">
                <a:moveTo>
                  <a:pt x="f20" y="f6"/>
                </a:moveTo>
                <a:lnTo>
                  <a:pt x="f25" y="f6"/>
                </a:lnTo>
                <a:lnTo>
                  <a:pt x="f7" y="f8"/>
                </a:lnTo>
                <a:lnTo>
                  <a:pt x="f25" y="f7"/>
                </a:lnTo>
                <a:lnTo>
                  <a:pt x="f20" y="f7"/>
                </a:lnTo>
                <a:lnTo>
                  <a:pt x="f6" y="f8"/>
                </a:lnTo>
                <a:close/>
              </a:path>
            </a:pathLst>
          </a:custGeom>
          <a:solidFill>
            <a:srgbClr val="FFFFFF"/>
          </a:solidFill>
          <a:ln w="25557">
            <a:solidFill>
              <a:srgbClr val="4F81BD"/>
            </a:solidFill>
            <a:prstDash val="solid"/>
          </a:ln>
        </p:spPr>
        <p:txBody>
          <a:bodyPr vert="horz" wrap="square" lIns="91440" tIns="9144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 </a:t>
            </a:r>
            <a:r>
              <a:rPr lang="hi-IN" sz="36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লোকশিল্পের </a:t>
            </a:r>
            <a:r>
              <a:rPr lang="en-US" sz="36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 </a:t>
            </a:r>
            <a:r>
              <a:rPr lang="hi-IN" sz="3600" b="1" i="0" u="none" strike="noStrike" kern="1200" cap="none" spc="0" baseline="0">
                <a:solidFill>
                  <a:srgbClr val="002060"/>
                </a:solidFill>
                <a:uFillTx/>
                <a:latin typeface="NikoshBAN" pitchFamily="18"/>
                <a:ea typeface="SimSun" pitchFamily="2"/>
                <a:cs typeface="NikoshBAN" pitchFamily="2"/>
              </a:rPr>
              <a:t>অতুলনীয় নিদর্শন মৃৎশিল্প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442</Words>
  <Application>Microsoft Office PowerPoint</Application>
  <PresentationFormat>On-screen Show (4:3)</PresentationFormat>
  <Paragraphs>131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sharif</dc:creator>
  <cp:lastModifiedBy>sharif</cp:lastModifiedBy>
  <cp:revision>3</cp:revision>
  <dcterms:created xsi:type="dcterms:W3CDTF">2020-01-29T15:24:19Z</dcterms:created>
  <dcterms:modified xsi:type="dcterms:W3CDTF">2020-01-30T16:59:58Z</dcterms:modified>
</cp:coreProperties>
</file>