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84" r:id="rId12"/>
    <p:sldId id="291" r:id="rId13"/>
    <p:sldId id="292" r:id="rId14"/>
    <p:sldId id="294" r:id="rId15"/>
    <p:sldId id="293" r:id="rId16"/>
    <p:sldId id="280" r:id="rId17"/>
    <p:sldId id="286" r:id="rId18"/>
    <p:sldId id="285" r:id="rId19"/>
    <p:sldId id="288" r:id="rId20"/>
    <p:sldId id="271" r:id="rId21"/>
    <p:sldId id="289" r:id="rId22"/>
    <p:sldId id="270" r:id="rId23"/>
    <p:sldId id="276" r:id="rId24"/>
    <p:sldId id="263" r:id="rId25"/>
    <p:sldId id="264" r:id="rId26"/>
    <p:sldId id="261" r:id="rId27"/>
    <p:sldId id="281" r:id="rId28"/>
    <p:sldId id="275" r:id="rId29"/>
    <p:sldId id="283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184D0-041C-4998-AAA9-74A175A17A26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44B1-A95A-42DF-90D9-2C2082FB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4B1-A95A-42DF-90D9-2C2082FB9E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344B1-A95A-42DF-90D9-2C2082FB9E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0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344B1-A95A-42DF-90D9-2C2082FB9E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4B1-A95A-42DF-90D9-2C2082FB9E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5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8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2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5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82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8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3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9387-FB69-4EE1-BDF1-9FDF4D872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DA7A4-8AB5-4874-8E54-4E5FCB58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DEA71-71E9-4F49-B4D7-D45218C1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8022A-970C-482F-B4C7-1640E98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6F3CC-AEF1-4AC3-83FF-F9C93512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C28-9EA4-4677-A887-CE07B315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940-32F7-45D9-991F-EBA58FF2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D660-ACBD-4BFC-884D-C372E177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8326-2A8F-47FE-AE5B-3F609119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98CDE-1EEE-498A-A9DF-AD729A13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4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03BC-BEC9-4D3C-95FF-295C408C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3AA1-B3CA-4B1E-AF34-FEA2DE50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76B2-6EEC-4385-B652-735D9F22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A7A03-61B4-4F28-B687-45C69DB5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523F-46DD-419E-92E3-2ED86CB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7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D4F5-6468-478E-931C-5CBE81A6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23C1-E893-4BD3-B1DE-65F3E2DA4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4B49A-B78C-48BE-B464-70D78E956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897DA-3B64-4960-9613-610F1910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6A79A-83DA-4021-A683-E157BB57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F1592-B087-4062-9E06-F5920234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381B-0F02-41F3-9783-DB0713A5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56D15-FAAE-487A-BFF1-7023FBE2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0A1BE-1425-45F4-A5A7-6171E4685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E61AC-65AC-4287-B12F-76D08C005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1AE7A-6B26-49B3-91FC-E45B7DD3F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73F62-C41E-4104-A4EA-874A9CC8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9DA98-6152-4A2A-942E-8D09D5F1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DAFA9-21BF-4DC3-8075-0B4A8931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4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DC7-4180-43A5-9F9C-93ABADD3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CBB1C-34FD-4A60-A415-69426C27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94C2A-FE7D-485B-A272-8F621F97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FA138-79FE-4FD3-9322-817F2C64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4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30CB5-684D-482C-836B-A13F85A4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C63F6-51DD-4454-ABA7-322F1913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81363-4428-45FB-96F7-55B03E96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069B-1E59-4DE2-A029-3443C29C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2C56-8090-49F5-98E5-59D1323F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CA3B5-BEF3-4B1B-AFB8-8C74D6B5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366D-DE70-4C5C-A4F4-E8B274BF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959C0-980A-41E7-B29B-281B5F7C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A28EE-13A2-4553-BE6B-083C4418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9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C448-05C1-45E3-9F6F-9044DB69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95FF4-29D5-4348-8F26-ED27A6988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090DE-637C-4284-BE7B-7AFB2D911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86E4F-EB42-426C-9447-521125AD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F77E7-5145-4992-851C-A47F5ACF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5AB39-A28F-4D92-81B3-BBA410C8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3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5FC8-E35C-4DF7-9C28-6432441B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765E7-40FE-4C9F-9CCA-8917295C7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8BCCA-6EFF-474D-A1C5-7784D875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D62E-F0F9-4DC9-B70C-DCFB8B5D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43C7-8999-4638-A66B-E9664B98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4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E77A9-92CF-4946-890F-953396416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3FF84-94C6-4A4E-979C-5BC7CD96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2BFE-6516-4163-9133-A08060F6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E77E-0CFD-4CDB-8DDE-054DD912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F935-8DBE-49C9-A666-478DF3CE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CC3-C340-4C08-8AAD-47BE484B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317A3-02E5-4285-B333-78C941BA7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6C0E-CDD9-4F7F-82EC-9E953FBCF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F2B6-0998-461E-A0C9-A653C295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2B2C-BE8E-4D65-8651-ED8A7B189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399"/>
            <a:ext cx="7315200" cy="498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381000"/>
            <a:ext cx="62484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7924800" y="474728"/>
            <a:ext cx="990600" cy="6858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52400" y="474728"/>
            <a:ext cx="990600" cy="6858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284C-1C8E-48DA-897A-7C305BD3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AB390-A1E6-47D7-8A50-99D957A6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56F24-54E1-433D-9FC1-E957B4F17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E2F74-EEB8-47AA-BA05-CE836233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1504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F14C8-5F41-4768-BCF4-97198391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865B0-DB56-4631-A2CA-46DE8A2F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3B301-D7FE-4C64-BB1E-6F41235D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10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2EA40-8AC1-48F9-BB32-B29D053BF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0A9B72-2709-4387-8144-101925F11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766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3C40C-C1B5-4158-88B0-FC1B8B80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76600"/>
            <a:ext cx="1590897" cy="20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310146-C6F9-41BB-ADDA-D14D720A7DE4}"/>
              </a:ext>
            </a:extLst>
          </p:cNvPr>
          <p:cNvSpPr txBox="1"/>
          <p:nvPr/>
        </p:nvSpPr>
        <p:spPr>
          <a:xfrm>
            <a:off x="381000" y="56388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কাছ থেকে ১০ টি বই নিয়ে টেবিলে ক্রমবাচক ভাবে সাজিয়ে ক্রমের ধারনা দেবো।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C407C5E-02C9-4673-A94D-2FAC9DD21EFC}"/>
              </a:ext>
            </a:extLst>
          </p:cNvPr>
          <p:cNvSpPr/>
          <p:nvPr/>
        </p:nvSpPr>
        <p:spPr>
          <a:xfrm>
            <a:off x="7282543" y="5715000"/>
            <a:ext cx="1556657" cy="100028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অর্ধ-বাস্তব পর্যায়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0" y="385310"/>
            <a:ext cx="1912599" cy="18322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Up Arrow Callout 2"/>
          <p:cNvSpPr/>
          <p:nvPr/>
        </p:nvSpPr>
        <p:spPr>
          <a:xfrm>
            <a:off x="559161" y="2061761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64" y="385310"/>
            <a:ext cx="1816207" cy="17399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7" y="385310"/>
            <a:ext cx="1863100" cy="1784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96" y="343898"/>
            <a:ext cx="1927733" cy="1784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29" y="291142"/>
            <a:ext cx="1752600" cy="1834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Up Arrow Callout 7"/>
          <p:cNvSpPr/>
          <p:nvPr/>
        </p:nvSpPr>
        <p:spPr>
          <a:xfrm>
            <a:off x="2364954" y="2049872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848164" y="2049872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665042" y="2012479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7229929" y="2061761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1" y="3062029"/>
            <a:ext cx="1912599" cy="18322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Up Arrow Callout 14"/>
          <p:cNvSpPr/>
          <p:nvPr/>
        </p:nvSpPr>
        <p:spPr>
          <a:xfrm>
            <a:off x="559161" y="4885577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95" y="3085174"/>
            <a:ext cx="1816207" cy="17399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93" y="3054200"/>
            <a:ext cx="1863100" cy="1784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75" y="2982325"/>
            <a:ext cx="1927733" cy="17848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29" y="3060205"/>
            <a:ext cx="1752600" cy="1834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Up Arrow Callout 19"/>
          <p:cNvSpPr/>
          <p:nvPr/>
        </p:nvSpPr>
        <p:spPr>
          <a:xfrm>
            <a:off x="2235154" y="4879801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3848164" y="4900091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5665042" y="4900091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7321250" y="4876428"/>
            <a:ext cx="894208" cy="614362"/>
          </a:xfrm>
          <a:prstGeom prst="upArrowCallout">
            <a:avLst>
              <a:gd name="adj1" fmla="val 610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51D1E-BC32-4C4A-A935-6F56202DB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2332703" cy="2015917"/>
          </a:xfrm>
          <a:prstGeom prst="rect">
            <a:avLst/>
          </a:prstGeom>
        </p:spPr>
      </p:pic>
      <p:sp>
        <p:nvSpPr>
          <p:cNvPr id="4" name="Up Arrow Callout 2">
            <a:extLst>
              <a:ext uri="{FF2B5EF4-FFF2-40B4-BE49-F238E27FC236}">
                <a16:creationId xmlns:a16="http://schemas.microsoft.com/office/drawing/2014/main" id="{0EEC7258-6397-4D24-8E41-900B17FA9202}"/>
              </a:ext>
            </a:extLst>
          </p:cNvPr>
          <p:cNvSpPr/>
          <p:nvPr/>
        </p:nvSpPr>
        <p:spPr>
          <a:xfrm>
            <a:off x="762000" y="25908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6741A-BC7F-469E-BA1F-6D15B7996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2332703" cy="2015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19606-1429-4E0C-A8CE-4B838CFAE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2332703" cy="201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1959E-D39C-4457-A9AD-99EBDE161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2332703" cy="2015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37667-BD79-4D54-96F1-D86FBFEB0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4800"/>
            <a:ext cx="2332703" cy="2015917"/>
          </a:xfrm>
          <a:prstGeom prst="rect">
            <a:avLst/>
          </a:prstGeom>
        </p:spPr>
      </p:pic>
      <p:sp>
        <p:nvSpPr>
          <p:cNvPr id="9" name="Up Arrow Callout 2">
            <a:extLst>
              <a:ext uri="{FF2B5EF4-FFF2-40B4-BE49-F238E27FC236}">
                <a16:creationId xmlns:a16="http://schemas.microsoft.com/office/drawing/2014/main" id="{06E06769-CC9F-4574-B5AD-FC2370E0DE19}"/>
              </a:ext>
            </a:extLst>
          </p:cNvPr>
          <p:cNvSpPr/>
          <p:nvPr/>
        </p:nvSpPr>
        <p:spPr>
          <a:xfrm>
            <a:off x="2438400" y="25908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10" name="Up Arrow Callout 2">
            <a:extLst>
              <a:ext uri="{FF2B5EF4-FFF2-40B4-BE49-F238E27FC236}">
                <a16:creationId xmlns:a16="http://schemas.microsoft.com/office/drawing/2014/main" id="{760A7409-44D2-4FE4-8CDF-E7BCEBB69A09}"/>
              </a:ext>
            </a:extLst>
          </p:cNvPr>
          <p:cNvSpPr/>
          <p:nvPr/>
        </p:nvSpPr>
        <p:spPr>
          <a:xfrm>
            <a:off x="4267200" y="25908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</a:p>
        </p:txBody>
      </p:sp>
      <p:sp>
        <p:nvSpPr>
          <p:cNvPr id="11" name="Up Arrow Callout 2">
            <a:extLst>
              <a:ext uri="{FF2B5EF4-FFF2-40B4-BE49-F238E27FC236}">
                <a16:creationId xmlns:a16="http://schemas.microsoft.com/office/drawing/2014/main" id="{0E312E2C-AB92-46FD-8C6B-106B5E525091}"/>
              </a:ext>
            </a:extLst>
          </p:cNvPr>
          <p:cNvSpPr/>
          <p:nvPr/>
        </p:nvSpPr>
        <p:spPr>
          <a:xfrm>
            <a:off x="5943600" y="25908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</a:p>
        </p:txBody>
      </p:sp>
      <p:sp>
        <p:nvSpPr>
          <p:cNvPr id="12" name="Up Arrow Callout 2">
            <a:extLst>
              <a:ext uri="{FF2B5EF4-FFF2-40B4-BE49-F238E27FC236}">
                <a16:creationId xmlns:a16="http://schemas.microsoft.com/office/drawing/2014/main" id="{C8A3E9EA-8900-4FD7-BD2F-0618D7CF6F59}"/>
              </a:ext>
            </a:extLst>
          </p:cNvPr>
          <p:cNvSpPr/>
          <p:nvPr/>
        </p:nvSpPr>
        <p:spPr>
          <a:xfrm>
            <a:off x="7772400" y="25908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C82008-065C-403C-AA92-96B5D412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332703" cy="2015917"/>
          </a:xfrm>
          <a:prstGeom prst="rect">
            <a:avLst/>
          </a:prstGeom>
        </p:spPr>
      </p:pic>
      <p:sp>
        <p:nvSpPr>
          <p:cNvPr id="14" name="Up Arrow Callout 2">
            <a:extLst>
              <a:ext uri="{FF2B5EF4-FFF2-40B4-BE49-F238E27FC236}">
                <a16:creationId xmlns:a16="http://schemas.microsoft.com/office/drawing/2014/main" id="{AF3E18ED-FBE7-4C7E-8336-6D5F69232F98}"/>
              </a:ext>
            </a:extLst>
          </p:cNvPr>
          <p:cNvSpPr/>
          <p:nvPr/>
        </p:nvSpPr>
        <p:spPr>
          <a:xfrm>
            <a:off x="762000" y="57150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E3BCA4-39AC-4C42-8820-462DB0B64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2332703" cy="2015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0272F3-EC54-49FE-A55E-6893C3BB1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2332703" cy="2015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89896-B8D3-4013-A357-07557198A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2332703" cy="20159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426BFF-F484-4332-9E96-8FB93D1F4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05200"/>
            <a:ext cx="2332703" cy="2015917"/>
          </a:xfrm>
          <a:prstGeom prst="rect">
            <a:avLst/>
          </a:prstGeom>
        </p:spPr>
      </p:pic>
      <p:sp>
        <p:nvSpPr>
          <p:cNvPr id="19" name="Up Arrow Callout 2">
            <a:extLst>
              <a:ext uri="{FF2B5EF4-FFF2-40B4-BE49-F238E27FC236}">
                <a16:creationId xmlns:a16="http://schemas.microsoft.com/office/drawing/2014/main" id="{735FB21A-11C1-4955-A6C8-2C026A03A363}"/>
              </a:ext>
            </a:extLst>
          </p:cNvPr>
          <p:cNvSpPr/>
          <p:nvPr/>
        </p:nvSpPr>
        <p:spPr>
          <a:xfrm>
            <a:off x="2438400" y="57150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Up Arrow Callout 2">
            <a:extLst>
              <a:ext uri="{FF2B5EF4-FFF2-40B4-BE49-F238E27FC236}">
                <a16:creationId xmlns:a16="http://schemas.microsoft.com/office/drawing/2014/main" id="{CF17346F-7F2D-4EF7-AD62-18DEB7A52D94}"/>
              </a:ext>
            </a:extLst>
          </p:cNvPr>
          <p:cNvSpPr/>
          <p:nvPr/>
        </p:nvSpPr>
        <p:spPr>
          <a:xfrm>
            <a:off x="4267200" y="57150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Callout 2">
            <a:extLst>
              <a:ext uri="{FF2B5EF4-FFF2-40B4-BE49-F238E27FC236}">
                <a16:creationId xmlns:a16="http://schemas.microsoft.com/office/drawing/2014/main" id="{F6971C33-4332-418C-8285-C0F5270841BC}"/>
              </a:ext>
            </a:extLst>
          </p:cNvPr>
          <p:cNvSpPr/>
          <p:nvPr/>
        </p:nvSpPr>
        <p:spPr>
          <a:xfrm>
            <a:off x="5943600" y="57150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Callout 2">
            <a:extLst>
              <a:ext uri="{FF2B5EF4-FFF2-40B4-BE49-F238E27FC236}">
                <a16:creationId xmlns:a16="http://schemas.microsoft.com/office/drawing/2014/main" id="{1A1EB1DC-9621-4A2B-9532-882E425B92E5}"/>
              </a:ext>
            </a:extLst>
          </p:cNvPr>
          <p:cNvSpPr/>
          <p:nvPr/>
        </p:nvSpPr>
        <p:spPr>
          <a:xfrm>
            <a:off x="7696200" y="5715000"/>
            <a:ext cx="894208" cy="614362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16266" r="3114" b="14080"/>
          <a:stretch/>
        </p:blipFill>
        <p:spPr>
          <a:xfrm>
            <a:off x="404734" y="533400"/>
            <a:ext cx="8454453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61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70D7C-03BF-41CE-B537-C714AB24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27312" r="6451" b="3073"/>
          <a:stretch/>
        </p:blipFill>
        <p:spPr>
          <a:xfrm>
            <a:off x="228600" y="228600"/>
            <a:ext cx="8766213" cy="6349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19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5839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F996B-0E39-4CC9-98EE-CC6E33D3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071785" cy="6314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2D05A-24CE-48CD-B32D-2FD754EAD636}"/>
              </a:ext>
            </a:extLst>
          </p:cNvPr>
          <p:cNvSpPr txBox="1"/>
          <p:nvPr/>
        </p:nvSpPr>
        <p:spPr>
          <a:xfrm>
            <a:off x="5257800" y="457200"/>
            <a:ext cx="106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DC3BE-1331-4DC4-901D-F268690BC9B0}"/>
              </a:ext>
            </a:extLst>
          </p:cNvPr>
          <p:cNvSpPr txBox="1"/>
          <p:nvPr/>
        </p:nvSpPr>
        <p:spPr>
          <a:xfrm>
            <a:off x="5334000" y="5943600"/>
            <a:ext cx="1066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E02FC-C883-4260-844E-536F4B1E6782}"/>
              </a:ext>
            </a:extLst>
          </p:cNvPr>
          <p:cNvSpPr txBox="1"/>
          <p:nvPr/>
        </p:nvSpPr>
        <p:spPr>
          <a:xfrm>
            <a:off x="2458" y="1371600"/>
            <a:ext cx="6096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সামনে থেকে কে ষষ্ঠ?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পিছন থেকে কে সপ্তম?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সামনে থেকে কে নবম?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আলেয়া কোথায়?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সামনে থেকে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পিছন থেকে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CDF47-F290-4473-9DA7-6E404AA19F4C}"/>
              </a:ext>
            </a:extLst>
          </p:cNvPr>
          <p:cNvSpPr/>
          <p:nvPr/>
        </p:nvSpPr>
        <p:spPr>
          <a:xfrm>
            <a:off x="4419600" y="2819400"/>
            <a:ext cx="12954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0B253F-6926-4B13-8921-4C600F0C4B01}"/>
              </a:ext>
            </a:extLst>
          </p:cNvPr>
          <p:cNvSpPr/>
          <p:nvPr/>
        </p:nvSpPr>
        <p:spPr>
          <a:xfrm>
            <a:off x="4419600" y="2133600"/>
            <a:ext cx="12954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FBC-BF7D-4B6C-A549-8796625A9AD9}"/>
              </a:ext>
            </a:extLst>
          </p:cNvPr>
          <p:cNvSpPr/>
          <p:nvPr/>
        </p:nvSpPr>
        <p:spPr>
          <a:xfrm>
            <a:off x="4419600" y="4572000"/>
            <a:ext cx="12954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0E7E76-AE2F-435F-8628-CF51E57B0668}"/>
              </a:ext>
            </a:extLst>
          </p:cNvPr>
          <p:cNvSpPr/>
          <p:nvPr/>
        </p:nvSpPr>
        <p:spPr>
          <a:xfrm>
            <a:off x="4419600" y="3886200"/>
            <a:ext cx="1295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B5EF7-0D4D-45BE-8500-20234E1318CA}"/>
              </a:ext>
            </a:extLst>
          </p:cNvPr>
          <p:cNvSpPr/>
          <p:nvPr/>
        </p:nvSpPr>
        <p:spPr>
          <a:xfrm>
            <a:off x="4419600" y="1524000"/>
            <a:ext cx="12954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AFC81A-D10E-4D2B-8407-5748BE1E0B56}"/>
              </a:ext>
            </a:extLst>
          </p:cNvPr>
          <p:cNvSpPr/>
          <p:nvPr/>
        </p:nvSpPr>
        <p:spPr>
          <a:xfrm>
            <a:off x="228600" y="0"/>
            <a:ext cx="2133600" cy="1066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বস্তু নিরপেক্ষ পর্যায়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748"/>
            <a:ext cx="8763000" cy="6092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21512" r="17541" b="24281"/>
          <a:stretch/>
        </p:blipFill>
        <p:spPr>
          <a:xfrm>
            <a:off x="152400" y="1371600"/>
            <a:ext cx="8839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চল নিচের ছকটি পূরণ করি: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265305"/>
            <a:ext cx="2151529" cy="1396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300CBE9F-AE7D-4C83-A39E-7B6C9BEDF4FD}"/>
              </a:ext>
            </a:extLst>
          </p:cNvPr>
          <p:cNvSpPr/>
          <p:nvPr/>
        </p:nvSpPr>
        <p:spPr>
          <a:xfrm>
            <a:off x="838201" y="228914"/>
            <a:ext cx="3352800" cy="1752286"/>
          </a:xfrm>
          <a:prstGeom prst="cloudCallout">
            <a:avLst>
              <a:gd name="adj1" fmla="val -42401"/>
              <a:gd name="adj2" fmla="val 766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9600" y="2514600"/>
            <a:ext cx="3581401" cy="3505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দল: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থেকে ১০ম পর্যন্ত নিজেদেরেক ক্রমবাচকভাবে সাজানো অনুশীলন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05400" y="2548328"/>
            <a:ext cx="3581401" cy="347147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দল: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থেকে ১০ম পর্যন্ত নিজেদেরেক ক্রমবাচকভাবে সাজানো অনুশীলন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685800"/>
            <a:ext cx="42164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49530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নাম: মো: নূরুল করিম (সবুজ)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সলিয়া সরকারি প্রা: বিদ্যালয়,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পরশুরাম, ফেনী।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25945"/>
            <a:ext cx="2514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4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3124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জোড়ায়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3443"/>
            <a:ext cx="2133600" cy="16002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isplay 3"/>
          <p:cNvSpPr/>
          <p:nvPr/>
        </p:nvSpPr>
        <p:spPr>
          <a:xfrm>
            <a:off x="914400" y="2209800"/>
            <a:ext cx="7010400" cy="4191000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৬ষ্ঠ থেকে ১০ম পর্যন্ত ক্রমবাচক সংখ্যাগুলো পড়া অনুশীলন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15033"/>
            <a:ext cx="2286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7961"/>
            <a:ext cx="1640477" cy="1640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6" y="152400"/>
            <a:ext cx="1640477" cy="164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7"/>
          <a:stretch/>
        </p:blipFill>
        <p:spPr>
          <a:xfrm>
            <a:off x="173634" y="4953000"/>
            <a:ext cx="2036166" cy="1787184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1524000" y="1447800"/>
            <a:ext cx="7010400" cy="4648200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থেকে ১০ম পর্যন্ত ক্রমবাচক সংখ্যাগুলো খাতায় লেখ</a:t>
            </a:r>
            <a:r>
              <a:rPr lang="bn-IN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61" y="1670662"/>
            <a:ext cx="1282700" cy="185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79" y="1566022"/>
            <a:ext cx="1282700" cy="185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6" y="1587793"/>
            <a:ext cx="1282700" cy="1853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32" y="1670661"/>
            <a:ext cx="1282700" cy="1853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74" y="1670662"/>
            <a:ext cx="1282700" cy="1853613"/>
          </a:xfrm>
          <a:prstGeom prst="rect">
            <a:avLst/>
          </a:prstGeom>
        </p:spPr>
      </p:pic>
      <p:sp>
        <p:nvSpPr>
          <p:cNvPr id="16" name="Up Arrow Callout 15"/>
          <p:cNvSpPr/>
          <p:nvPr/>
        </p:nvSpPr>
        <p:spPr>
          <a:xfrm>
            <a:off x="5612156" y="352427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3836962" y="3524274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2096525" y="352427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354141" y="352427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7346151" y="352427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1935" y="478021"/>
            <a:ext cx="27273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16-Point Star 14"/>
          <p:cNvSpPr/>
          <p:nvPr/>
        </p:nvSpPr>
        <p:spPr>
          <a:xfrm>
            <a:off x="801246" y="214727"/>
            <a:ext cx="1295280" cy="1094292"/>
          </a:xfrm>
          <a:prstGeom prst="star16">
            <a:avLst>
              <a:gd name="adj" fmla="val 110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16-Point Star 21"/>
          <p:cNvSpPr/>
          <p:nvPr/>
        </p:nvSpPr>
        <p:spPr>
          <a:xfrm>
            <a:off x="7067114" y="188498"/>
            <a:ext cx="1249863" cy="1120520"/>
          </a:xfrm>
          <a:prstGeom prst="star16">
            <a:avLst>
              <a:gd name="adj" fmla="val 110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57" y="4381206"/>
            <a:ext cx="1282700" cy="18536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25" y="4167968"/>
            <a:ext cx="1282700" cy="18536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1" y="4291037"/>
            <a:ext cx="1282700" cy="18536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16" y="4284125"/>
            <a:ext cx="1282700" cy="18536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74" y="4167967"/>
            <a:ext cx="1282700" cy="1853613"/>
          </a:xfrm>
          <a:prstGeom prst="rect">
            <a:avLst/>
          </a:prstGeom>
        </p:spPr>
      </p:pic>
      <p:sp>
        <p:nvSpPr>
          <p:cNvPr id="28" name="Up Arrow Callout 27"/>
          <p:cNvSpPr/>
          <p:nvPr/>
        </p:nvSpPr>
        <p:spPr>
          <a:xfrm>
            <a:off x="5764556" y="614714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3913706" y="6147145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Up Arrow Callout 29"/>
          <p:cNvSpPr/>
          <p:nvPr/>
        </p:nvSpPr>
        <p:spPr>
          <a:xfrm>
            <a:off x="2290771" y="6144650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Up Arrow Callout 30"/>
          <p:cNvSpPr/>
          <p:nvPr/>
        </p:nvSpPr>
        <p:spPr>
          <a:xfrm>
            <a:off x="506541" y="6144650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ষষ্ঠ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Up Arrow Callout 31"/>
          <p:cNvSpPr/>
          <p:nvPr/>
        </p:nvSpPr>
        <p:spPr>
          <a:xfrm>
            <a:off x="7422769" y="6137738"/>
            <a:ext cx="894208" cy="614362"/>
          </a:xfrm>
          <a:prstGeom prst="up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37866"/>
            <a:ext cx="7924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কখন ক্রমবাচক সংখ্যা ব্যবহার করি?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69620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উত্তর: আমরা যখন কোনো জিনিসের অবস্থান বলি, তখন আমরা ক্রমবাচক সংখ্যা ব্যবহার করি।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55442" r="17541" b="24281"/>
          <a:stretch/>
        </p:blipFill>
        <p:spPr>
          <a:xfrm>
            <a:off x="190500" y="1752600"/>
            <a:ext cx="868679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" y="381000"/>
            <a:ext cx="55245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(6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ষ্ঠ-১০ম):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16468"/>
            <a:ext cx="2286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2300597" cy="2464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4495800"/>
            <a:ext cx="3119717" cy="19495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3505200" y="1295400"/>
            <a:ext cx="4724400" cy="2845827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থেকে ১০ম পর্যন্ত পড়া ও লেখা অনুশীলন করবে।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4" y="1012687"/>
            <a:ext cx="7282071" cy="4854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0"/>
            <a:ext cx="3048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989048"/>
            <a:ext cx="3352800" cy="38021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219200"/>
            <a:ext cx="2758257" cy="20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0023 C 0.00677 -0.00092 0.01367 -0.00162 0.0207 -0.00301 C 0.02422 -0.0037 0.02747 -0.00486 0.03112 -0.00579 C 0.03529 -0.00694 0.03945 -0.00787 0.04362 -0.0088 C 0.09922 -0.00579 0.12747 -0.00671 0.17318 -1.11111E-6 C 0.17865 0.0007 0.18438 0.00208 0.18997 0.00278 C 0.20807 0.00509 0.24414 0.00857 0.24414 0.0088 C 0.25117 0.01065 0.25807 0.01296 0.2651 0.01435 C 0.27135 0.01574 0.2776 0.0162 0.28398 0.01736 C 0.2888 0.01829 0.29362 0.01921 0.29844 0.02014 C 0.30195 0.02107 0.3056 0.02222 0.30898 0.02315 C 0.31315 0.02431 0.31732 0.025 0.32148 0.02616 C 0.3474 0.025 0.37292 0.025 0.3987 0.02315 C 0.4056 0.02269 0.40716 0.01898 0.41341 0.01736 C 0.41823 0.01597 0.42305 0.01458 0.42813 0.01435 C 0.46563 0.01273 0.50326 0.0125 0.54076 0.01158 C 0.54297 0.01065 0.54479 0.0088 0.54714 0.00857 C 0.57422 0.00695 0.60169 0.01134 0.62865 0.00579 C 0.63203 0.00509 0.62826 -0.00532 0.63086 -0.0088 C 0.63333 -0.01227 0.63776 -0.01042 0.64102 -0.01157 C 0.64544 -0.01319 0.64948 -0.01551 0.65365 -0.01736 L 0.66003 -0.02037 C 0.66198 -0.02315 0.6638 -0.02662 0.66615 -0.02893 C 0.68307 -0.0456 0.67279 -0.01782 0.69961 -0.05509 C 0.70443 -0.0618 0.7099 -0.06805 0.71432 -0.07546 C 0.71745 -0.08079 0.71901 -0.08796 0.72279 -0.09282 C 0.73516 -0.11042 0.73763 -0.10949 0.75182 -0.11597 C 0.75391 -0.11805 0.75573 -0.12153 0.7582 -0.12176 C 0.7651 -0.12245 0.77227 -0.12199 0.77917 -0.11898 C 0.78151 -0.11782 0.78203 -0.11342 0.7832 -0.11018 C 0.78802 -0.09699 0.7888 -0.09282 0.79154 -0.08125 C 0.79284 -0.07083 0.79297 -0.06412 0.7957 -0.05509 C 0.79701 -0.05116 0.79883 -0.04745 0.79987 -0.04352 C 0.80156 -0.03796 0.80286 -0.03194 0.80404 -0.02616 C 0.80508 -0.0213 0.80469 -0.0162 0.80625 -0.01157 C 0.80964 -0.00116 0.81523 0.00926 0.82305 0.01435 C 0.82552 0.0162 0.82839 0.01644 0.83125 0.01736 C 0.83841 0.01644 0.84557 0.01783 0.85208 0.01435 C 0.85586 0.0125 0.85742 0.00648 0.86055 0.00278 C 0.87148 -0.01018 0.87617 -0.01643 0.88763 -0.02315 C 0.88958 -0.02454 0.8918 -0.02523 0.89401 -0.02616 L 0.91068 -0.02315 C 0.91484 -0.02245 0.91888 -0.02037 0.92331 -0.02037 C 0.93229 -0.02037 0.94128 -0.02222 0.95039 -0.02315 C 0.95234 -0.02523 0.95443 -0.02755 0.95664 -0.02893 C 0.96393 -0.03403 0.96862 -0.03194 0.97773 -0.03194 L 0.97552 -0.02893 " pathEditMode="relative" rAng="0" ptsTypes="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8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3581400" cy="83099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457200" y="1676400"/>
            <a:ext cx="2270234" cy="40832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1981200"/>
            <a:ext cx="5029200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শ্রেণি: দ্বিতীয়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পাঠ্যাংশ: ১.৬ ক্রমবাচক সংখ্যা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পৃষ্ঠা নং: ১৩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তারিখ: 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.০১.২০২০ খ্রি: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3039930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7" y="456450"/>
            <a:ext cx="1126986" cy="112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6250"/>
            <a:ext cx="1126986" cy="1126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ame Side Corner Rectangle 4"/>
          <p:cNvSpPr/>
          <p:nvPr/>
        </p:nvSpPr>
        <p:spPr>
          <a:xfrm>
            <a:off x="1143000" y="1981200"/>
            <a:ext cx="7239000" cy="41148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৮.১.১ ষষ্ঠ থেকে দশম পর্যন্ত ক্রমবাচক সংখ্যা বলতে পারবে।</a:t>
            </a:r>
          </a:p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 থেকে দশম পর্যন্ত ক্রমবাচক সংখ্যা পড়তে পারবে।</a:t>
            </a:r>
          </a:p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 থেকে দশম পর্যন্ত ক্রমবাচক সংখ্যা লিখ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136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922" y="188997"/>
            <a:ext cx="4381624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ছড়া আবৃত্তি করি।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20" y="990600"/>
            <a:ext cx="4677428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886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1752600"/>
            <a:ext cx="5410200" cy="3429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</a:p>
        </p:txBody>
      </p:sp>
    </p:spTree>
    <p:extLst>
      <p:ext uri="{BB962C8B-B14F-4D97-AF65-F5344CB8AC3E}">
        <p14:creationId xmlns:p14="http://schemas.microsoft.com/office/powerpoint/2010/main" val="12690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9E83D-D208-480C-8107-0171A6F3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581"/>
            <a:ext cx="779698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BCC05-09BE-4AA6-83BF-7B29B188BF74}"/>
              </a:ext>
            </a:extLst>
          </p:cNvPr>
          <p:cNvSpPr txBox="1"/>
          <p:nvPr/>
        </p:nvSpPr>
        <p:spPr>
          <a:xfrm>
            <a:off x="838200" y="4495800"/>
            <a:ext cx="114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8B8BE-D3CE-49FF-B097-377C51F1776C}"/>
              </a:ext>
            </a:extLst>
          </p:cNvPr>
          <p:cNvSpPr txBox="1"/>
          <p:nvPr/>
        </p:nvSpPr>
        <p:spPr>
          <a:xfrm>
            <a:off x="2362200" y="4495800"/>
            <a:ext cx="1143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আতিফ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F6700-6025-4201-939E-36EB2BABD401}"/>
              </a:ext>
            </a:extLst>
          </p:cNvPr>
          <p:cNvSpPr txBox="1"/>
          <p:nvPr/>
        </p:nvSpPr>
        <p:spPr>
          <a:xfrm>
            <a:off x="3962400" y="4495800"/>
            <a:ext cx="114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সুকন্যা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2E3FA-FEC6-4483-B8AE-DDDFE491A27E}"/>
              </a:ext>
            </a:extLst>
          </p:cNvPr>
          <p:cNvSpPr txBox="1"/>
          <p:nvPr/>
        </p:nvSpPr>
        <p:spPr>
          <a:xfrm>
            <a:off x="5486400" y="4495800"/>
            <a:ext cx="114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ফাহিম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A723A-6CBB-43E4-B7D5-1275F444FE9C}"/>
              </a:ext>
            </a:extLst>
          </p:cNvPr>
          <p:cNvSpPr txBox="1"/>
          <p:nvPr/>
        </p:nvSpPr>
        <p:spPr>
          <a:xfrm>
            <a:off x="7086600" y="4495800"/>
            <a:ext cx="1143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EB948-83D5-4CB1-BA1A-7BFF8B7391C1}"/>
              </a:ext>
            </a:extLst>
          </p:cNvPr>
          <p:cNvSpPr txBox="1"/>
          <p:nvPr/>
        </p:nvSpPr>
        <p:spPr>
          <a:xfrm>
            <a:off x="838200" y="5486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ডানদিক থেকে ২য় কে?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বামদিক থেকে ৩য় কে?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ডানদিক থেকে ধারাবাহিকভাবে অবস্থানগুলি বল?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9827F6-062B-4C1C-BB9E-D8BF01D9A2AC}"/>
              </a:ext>
            </a:extLst>
          </p:cNvPr>
          <p:cNvSpPr/>
          <p:nvPr/>
        </p:nvSpPr>
        <p:spPr>
          <a:xfrm>
            <a:off x="6705600" y="5715000"/>
            <a:ext cx="22860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অভিজ্ঞতা যাচাই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33057-03D2-429D-8A81-4BE1D10A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1"/>
            <a:ext cx="7772400" cy="457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6A8D4D-1412-42F1-AFAC-3AAACFAE1432}"/>
              </a:ext>
            </a:extLst>
          </p:cNvPr>
          <p:cNvSpPr txBox="1"/>
          <p:nvPr/>
        </p:nvSpPr>
        <p:spPr>
          <a:xfrm>
            <a:off x="914400" y="5029200"/>
            <a:ext cx="7391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১০ জন শিক্ষার্থীকে শ্রেণীকক্ষের সামনে এনে ১ম থেকে ৫ম এর পরে কিভাবে ৬ষ্ঠ থেকে ১০ম পর্যন্ত সাজানো যায় তা প্রদর্শন করবো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DC1D76-4776-410B-87E4-C827BF1E5324}"/>
              </a:ext>
            </a:extLst>
          </p:cNvPr>
          <p:cNvSpPr/>
          <p:nvPr/>
        </p:nvSpPr>
        <p:spPr>
          <a:xfrm>
            <a:off x="6934200" y="6096000"/>
            <a:ext cx="1981200" cy="66367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1C98D-A4A4-4708-A8F8-B4FD3083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36871"/>
            <a:ext cx="1875503" cy="1875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0A0CB-D2E4-4ACF-9F56-2856E202E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26" y="71284"/>
            <a:ext cx="1875503" cy="1875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197C6-08D1-4E38-99E3-2F46AAC92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26" y="51619"/>
            <a:ext cx="1875503" cy="1875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47CFDD-159D-46CB-B7D6-1E71A830B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6" y="189271"/>
            <a:ext cx="1875503" cy="1875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59C4AA-32F6-4A45-85A6-414B31DE2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65471"/>
            <a:ext cx="1875503" cy="1875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52F525-E1C2-4D27-836C-AF2DCE706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2322871"/>
            <a:ext cx="1875503" cy="1875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12891-5C7F-4D69-995F-81626ED07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26" y="2357284"/>
            <a:ext cx="1875503" cy="1875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D67511-846B-46C1-B958-5BCF29AE7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26" y="2337619"/>
            <a:ext cx="1875503" cy="1875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3C756B-6EE8-4992-8D76-2EAF561E0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6" y="2475271"/>
            <a:ext cx="1875503" cy="1875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A79273-7BCF-464F-AAD9-EF46A200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51471"/>
            <a:ext cx="1875503" cy="18755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3BCF09-7F46-470F-B9C6-3D6F0226AE7E}"/>
              </a:ext>
            </a:extLst>
          </p:cNvPr>
          <p:cNvSpPr txBox="1"/>
          <p:nvPr/>
        </p:nvSpPr>
        <p:spPr>
          <a:xfrm>
            <a:off x="533400" y="4876800"/>
            <a:ext cx="8001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১০ টি টেবিল ব্যবহার করে ১ম থেকে ১০ম পর্যন্ত ক্রমবাচক সংখ্যা ব্যাখ্যা করবো।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883</TotalTime>
  <Words>364</Words>
  <Application>Microsoft Office PowerPoint</Application>
  <PresentationFormat>On-screen Show (4:3)</PresentationFormat>
  <Paragraphs>99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Cambria</vt:lpstr>
      <vt:lpstr>Century Gothic</vt:lpstr>
      <vt:lpstr>Courier New</vt:lpstr>
      <vt:lpstr>Franklin Gothic Book</vt:lpstr>
      <vt:lpstr>Franklin Gothic Medium</vt:lpstr>
      <vt:lpstr>Gill Sans MT</vt:lpstr>
      <vt:lpstr>NikoshBAN</vt:lpstr>
      <vt:lpstr>Palatino Linotype</vt:lpstr>
      <vt:lpstr>Wingdings</vt:lpstr>
      <vt:lpstr>Wingdings 3</vt:lpstr>
      <vt:lpstr>Angles</vt:lpstr>
      <vt:lpstr>Executive</vt:lpstr>
      <vt:lpstr>Origin</vt:lpstr>
      <vt:lpstr>Office Theme</vt:lpstr>
      <vt:lpstr>Adjacency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PCi</dc:creator>
  <cp:lastModifiedBy>DPE</cp:lastModifiedBy>
  <cp:revision>197</cp:revision>
  <dcterms:created xsi:type="dcterms:W3CDTF">2006-08-16T00:00:00Z</dcterms:created>
  <dcterms:modified xsi:type="dcterms:W3CDTF">2020-01-30T04:14:56Z</dcterms:modified>
</cp:coreProperties>
</file>