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3" r:id="rId12"/>
    <p:sldId id="265" r:id="rId13"/>
    <p:sldId id="267" r:id="rId14"/>
    <p:sldId id="275" r:id="rId15"/>
    <p:sldId id="268" r:id="rId16"/>
    <p:sldId id="270" r:id="rId17"/>
    <p:sldId id="27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namu.moe/w/%EC%A7%80%EC%A7%84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AA%E0%A7%8D%E0%A6%B0%E0%A6%AC%E0%A7%87%E0%A6%B6%E0%A6%A6%E0%A7%8D%E0%A6%AC%E0%A6%BE%E0%A6%B0:%E0%A6%A6%E0%A7%82%E0%A6%B0%E0%A7%8D%E0%A6%AF%E0%A7%8B%E0%A6%97/%E0%A6%A8%E0%A6%BF%E0%A6%B0%E0%A7%8D%E0%A6%AC%E0%A6%BE%E0%A6%9A%E0%A6%BF%E0%A6%A4_%E0%A6%9A%E0%A6%BF%E0%A6%A4%E0%A7%8D%E0%A6%B0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s.wikipedia.org/wiki/%E0%A7%A8%E0%A7%A6%E0%A7%A7%E0%A7%AB_%E0%A6%A8%E0%A7%87%E0%A6%AA%E0%A6%BE%E0%A6%B2_%E0%A6%AD%E0%A7%82%E0%A6%AE%E0%A6%BF%E0%A6%95%E0%A6%AE%E0%A7%8D%E0%A6%AA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bn.wikipedia.org/wiki/%E0%A6%AA%E0%A7%8D%E0%A6%B0%E0%A6%AC%E0%A7%87%E0%A6%B6%E0%A6%A6%E0%A7%8D%E0%A6%AC%E0%A6%BE%E0%A6%B0:%E0%A6%A6%E0%A7%82%E0%A6%B0%E0%A7%8D%E0%A6%AF%E0%A7%8B%E0%A6%97/%E0%A6%A8%E0%A6%BF%E0%A6%B0%E0%A7%8D%E0%A6%AC%E0%A6%BE%E0%A6%9A%E0%A6%BF%E0%A6%A4_%E0%A6%9A%E0%A6%BF%E0%A6%A4%E0%A7%8D%E0%A6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t="2500" r="13031" b="2500"/>
          <a:stretch/>
        </p:blipFill>
        <p:spPr>
          <a:xfrm rot="16200000">
            <a:off x="2617872" y="-2588377"/>
            <a:ext cx="6803855" cy="1203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838201"/>
            <a:ext cx="3810000" cy="1015663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" pitchFamily="2" charset="0"/>
                <a:cs typeface="Nikosh" pitchFamily="2" charset="0"/>
              </a:rPr>
              <a:t>একক</a:t>
            </a:r>
            <a:r>
              <a:rPr lang="bn-BD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>
                <a:latin typeface="Nikosh" pitchFamily="2" charset="0"/>
                <a:cs typeface="Nikosh" pitchFamily="2" charset="0"/>
              </a:rPr>
              <a:t>কাজ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590800"/>
            <a:ext cx="7924800" cy="99060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ভূমিকম্প</a:t>
            </a:r>
            <a:r>
              <a:rPr lang="en-US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3886200"/>
            <a:ext cx="3492500" cy="2378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t="2500" r="13031" b="2500"/>
          <a:stretch/>
        </p:blipFill>
        <p:spPr>
          <a:xfrm rot="16200000">
            <a:off x="2770273" y="-2740780"/>
            <a:ext cx="6803855" cy="12344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0" y="1180269"/>
            <a:ext cx="3726541" cy="2476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86" y="1047916"/>
            <a:ext cx="3752850" cy="2476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447800" y="279062"/>
            <a:ext cx="6559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ক্ষয়ক্ষতি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B25F9-09FC-4118-83B8-4337D1DF6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91573" y="3810000"/>
            <a:ext cx="3636131" cy="2463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4115EF-6D44-4980-A092-DCABC5A5FB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46232" y="3720076"/>
            <a:ext cx="3636131" cy="2423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5100" y="-2628901"/>
            <a:ext cx="6781802" cy="121919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3467097"/>
            <a:ext cx="10668000" cy="243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ভূমিকম্পের ধারনাঃ বিজ্ঞানীদের মতে ভূ-ত্বকের নিচের অংশে তেজস্ক্রিয় পদার্থগুলো থেকে তাপ বিচ্ছুরিত হয়। এই তাপ সঞ্চিত হয়ে পৃথিবীর অভ্যন্তরে প্রবল শক্তি উৎপন্ন হয়ে ভূ-ত্বকের বিভিন্ন অংশে আলো</a:t>
            </a:r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ড়</a:t>
            </a:r>
            <a:r>
              <a:rPr lang="bn-BD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 ও পরিবর্তন সাধিত হয়। এই পরিবর্তনকারী শক্তির মধ্যে ভূমিকম্প ও আগ্নেয়গিরি প্রধান।</a:t>
            </a:r>
            <a:endParaRPr lang="en-US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ভূমিকম্প-১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768647"/>
            <a:ext cx="3390900" cy="2191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71" y="712363"/>
            <a:ext cx="33909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5101" y="-2628904"/>
            <a:ext cx="6781802" cy="121920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8824" y="656987"/>
            <a:ext cx="4343400" cy="1015663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" pitchFamily="2" charset="0"/>
                <a:cs typeface="Nikosh" pitchFamily="2" charset="0"/>
              </a:rPr>
              <a:t>দলগত কাজ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1828800"/>
            <a:ext cx="7924800" cy="99060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ভূমিকম্পের প্রভাবের একটি তালিকা প্রস্তুত কর।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3175337"/>
            <a:ext cx="3114249" cy="2179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5101" y="-2628904"/>
            <a:ext cx="6781802" cy="121920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512531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071412"/>
            <a:ext cx="7086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  </a:t>
            </a:r>
            <a:r>
              <a:rPr lang="bn-BD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ভূমিকম্পের সময় আশ্রয় নিতে হয়?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1220" y="3424085"/>
            <a:ext cx="3962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019" y="3446086"/>
            <a:ext cx="375838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অসতর্ক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338485"/>
            <a:ext cx="358139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bn-BD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খোলা যায়গায়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1220" y="4311446"/>
            <a:ext cx="3962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ক্ষয়ক্ষতি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1061886"/>
            <a:ext cx="2819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625300"/>
            <a:ext cx="3429000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8575"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খোলা যায়গায়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14802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0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t="2500" r="13031" b="2500"/>
          <a:stretch/>
        </p:blipFill>
        <p:spPr>
          <a:xfrm rot="16200000">
            <a:off x="2617873" y="-2588378"/>
            <a:ext cx="6803855" cy="12039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554713"/>
            <a:ext cx="3048000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7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4945" y="2015225"/>
            <a:ext cx="8522110" cy="282754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BD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অধিক</a:t>
            </a:r>
            <a:r>
              <a:rPr lang="en-US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ভূমিকম্প</a:t>
            </a:r>
            <a:r>
              <a:rPr lang="en-US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প্রবণ</a:t>
            </a:r>
            <a:r>
              <a:rPr lang="en-US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অঞ্চলের</a:t>
            </a:r>
            <a:r>
              <a:rPr lang="en-US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</a:t>
            </a:r>
            <a:r>
              <a:rPr lang="en-US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4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</a:t>
            </a:r>
            <a:r>
              <a:rPr lang="bn-BD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ভূমিকম্পের স্থায়িত্বকাল কত?</a:t>
            </a:r>
          </a:p>
          <a:p>
            <a:pPr algn="just"/>
            <a:r>
              <a:rPr lang="en-US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৩</a:t>
            </a:r>
            <a:r>
              <a:rPr lang="bn-BD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ভূমিকম্পের উৎপত্তিস্থলকে কী বলে?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5101" y="-2628903"/>
            <a:ext cx="6781802" cy="1219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2149" r="7476" b="15577"/>
          <a:stretch/>
        </p:blipFill>
        <p:spPr>
          <a:xfrm>
            <a:off x="3886200" y="1777663"/>
            <a:ext cx="3886200" cy="2895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1500" y="781665"/>
            <a:ext cx="2895600" cy="1015663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4673262"/>
            <a:ext cx="10629900" cy="152400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বাংলাদেশের ভূমিকম্পপ্রবণ এলাকাসমূহ চিহ্নিত করে আনবে।</a:t>
            </a:r>
            <a:endPara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r="4187" b="6248"/>
          <a:stretch/>
        </p:blipFill>
        <p:spPr>
          <a:xfrm>
            <a:off x="97094" y="1771650"/>
            <a:ext cx="12094906" cy="510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04" y="609600"/>
            <a:ext cx="7239000" cy="4152169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-79157" y="-1302988"/>
            <a:ext cx="410596" cy="353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136304" y="-1308294"/>
            <a:ext cx="410596" cy="353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351764" y="-1313600"/>
            <a:ext cx="410596" cy="353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567225" y="-1318906"/>
            <a:ext cx="410596" cy="353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782686" y="-1324212"/>
            <a:ext cx="410596" cy="353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998147" y="-1329518"/>
            <a:ext cx="410596" cy="353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1213608" y="-1334825"/>
            <a:ext cx="410596" cy="353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1429068" y="-1340131"/>
            <a:ext cx="410596" cy="353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1644529" y="-1345437"/>
            <a:ext cx="410596" cy="353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1859990" y="-1350743"/>
            <a:ext cx="410596" cy="353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2075451" y="-1356049"/>
            <a:ext cx="410596" cy="353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2290912" y="-1361355"/>
            <a:ext cx="410596" cy="3539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2506373" y="-1366661"/>
            <a:ext cx="410596" cy="3539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2721833" y="-1371967"/>
            <a:ext cx="410596" cy="3539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2937294" y="-1377273"/>
            <a:ext cx="410596" cy="3539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3152755" y="-1382579"/>
            <a:ext cx="410596" cy="3539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3368216" y="-1387885"/>
            <a:ext cx="410596" cy="3539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3583677" y="-1393191"/>
            <a:ext cx="410596" cy="3539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3799138" y="-1398497"/>
            <a:ext cx="410596" cy="3539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4014598" y="-1403803"/>
            <a:ext cx="410596" cy="3539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4230059" y="-1409110"/>
            <a:ext cx="410596" cy="3539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4445520" y="-1414416"/>
            <a:ext cx="410596" cy="3539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4660981" y="-1419722"/>
            <a:ext cx="410596" cy="3539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4876442" y="-1425028"/>
            <a:ext cx="410596" cy="3539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5091902" y="-1430334"/>
            <a:ext cx="410596" cy="3539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6668" r="20833" b="34313"/>
          <a:stretch/>
        </p:blipFill>
        <p:spPr>
          <a:xfrm rot="18815357">
            <a:off x="5307363" y="-1435640"/>
            <a:ext cx="410596" cy="353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30846 1.4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72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4.81481E-6 L 1.0073 1.298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65" y="649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indefinite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125E-6 -7.40741E-7 L 0.3418 1.38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693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25E-6 -4.81481E-6 L 0.89297 1.333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48" y="666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-3.7037E-7 L 0.46276 1.389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694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08333E-6 -4.44444E-6 L 0.37005 1.379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689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11497 0.03542 L 0.52122 1.64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80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repeatCount="indefinite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4.375E-6 4.44444E-6 L 0.47852 1.380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690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indefinite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2.70833E-6 3.7037E-7 L 0.64206 1.337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96" y="6685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repeatCount="indefinite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1.04167E-6 4.81481E-6 L 0.6431 1.771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48" y="885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repeatCount="indefinite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8.33333E-7 -7.40741E-7 L 0.50677 1.3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9" y="6692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repeatCount="indefinite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2.5E-6 -4.81481E-6 L -0.04857 1.606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8030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repeatCount="indefinite" accel="50000" decel="5000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4.16667E-6 -3.7037E-7 L 0.32135 1.57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786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indefinite" accel="50000" decel="5000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Motion origin="layout" path="M -4.16667E-6 4.07407E-6 L 0.6224 1.374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6870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repeatCount="indefinite" accel="50000" decel="5000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0.01628 0.01551 L 0.21654 1.63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8074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6.25E-7 4.44444E-6 L -0.04857 1.642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821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9" presetClass="path" presetSubtype="0" repeatCount="indefinite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1.04167E-6 -1.11111E-6 L 0.03086 1.5652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7826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repeatCount="indefinite" accel="50000" decel="5000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2.91667E-6 4.81481E-6 L 0.06627 1.610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8053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repeatCount="indefinite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4.58333E-6 -7.40741E-7 L -0.04857 1.678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838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repeatCount="indefinite" accel="50000" decel="5000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animMotion origin="layout" path="M -3.75E-6 3.7037E-6 L -0.27825 1.445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9" y="722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-3.7037E-7 L -0.16354 1.524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7620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7 4.07407E-6 L -0.15456 1.4025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70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-1.48148E-6 L -0.27826 1.425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9" y="7127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4.44444E-6 L 0.61849 1.6152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4" y="8076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1.11111E-6 L -0.4461 1.3270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6634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9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3.33333E-6 L 0.37292 1.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8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78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48"/>
            <a:ext cx="12191999" cy="6901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943491"/>
            <a:ext cx="9578584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01101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t="2500" r="13031" b="2500"/>
          <a:stretch/>
        </p:blipFill>
        <p:spPr>
          <a:xfrm rot="16200000">
            <a:off x="2694073" y="-2664578"/>
            <a:ext cx="6803855" cy="12192002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447801" y="381000"/>
            <a:ext cx="4038600" cy="5632042"/>
            <a:chOff x="1447801" y="381000"/>
            <a:chExt cx="4038600" cy="5632042"/>
          </a:xfrm>
        </p:grpSpPr>
        <p:grpSp>
          <p:nvGrpSpPr>
            <p:cNvPr id="41" name="Group 40"/>
            <p:cNvGrpSpPr/>
            <p:nvPr/>
          </p:nvGrpSpPr>
          <p:grpSpPr>
            <a:xfrm>
              <a:off x="1447801" y="381000"/>
              <a:ext cx="4038600" cy="5632042"/>
              <a:chOff x="1416425" y="626812"/>
              <a:chExt cx="4870076" cy="5767232"/>
            </a:xfrm>
          </p:grpSpPr>
          <p:grpSp>
            <p:nvGrpSpPr>
              <p:cNvPr id="37" name="Group 36"/>
              <p:cNvGrpSpPr/>
              <p:nvPr/>
            </p:nvGrpSpPr>
            <p:grpSpPr>
              <a:xfrm rot="10800000">
                <a:off x="1777048" y="1988584"/>
                <a:ext cx="4509452" cy="4297924"/>
                <a:chOff x="4274259" y="1826340"/>
                <a:chExt cx="4509452" cy="4297924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274259" y="1841702"/>
                  <a:ext cx="4343400" cy="42672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357285" y="1857064"/>
                  <a:ext cx="4343400" cy="42672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40311" y="1826340"/>
                  <a:ext cx="4343400" cy="42672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1628334" y="1988584"/>
                <a:ext cx="4658165" cy="4405460"/>
                <a:chOff x="1885949" y="1830025"/>
                <a:chExt cx="4658165" cy="461010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1885949" y="2172930"/>
                  <a:ext cx="4658165" cy="42672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943100" y="2111481"/>
                  <a:ext cx="4343400" cy="42672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032205" y="2050031"/>
                  <a:ext cx="4428884" cy="432864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944263" y="1921585"/>
                  <a:ext cx="4428884" cy="432864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032204" y="1830025"/>
                  <a:ext cx="4254296" cy="432865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1416425" y="626812"/>
                <a:ext cx="4870076" cy="1236336"/>
                <a:chOff x="1676861" y="1021331"/>
                <a:chExt cx="4870076" cy="1236336"/>
              </a:xfrm>
            </p:grpSpPr>
            <p:sp>
              <p:nvSpPr>
                <p:cNvPr id="3" name="Rounded Rectangle 2"/>
                <p:cNvSpPr/>
                <p:nvPr/>
              </p:nvSpPr>
              <p:spPr>
                <a:xfrm>
                  <a:off x="2245527" y="1021331"/>
                  <a:ext cx="3865367" cy="11430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Rounded Rectangle 1"/>
                <p:cNvSpPr/>
                <p:nvPr/>
              </p:nvSpPr>
              <p:spPr>
                <a:xfrm>
                  <a:off x="1676861" y="1762367"/>
                  <a:ext cx="4870076" cy="495300"/>
                </a:xfrm>
                <a:prstGeom prst="round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5400" dirty="0">
                      <a:solidFill>
                        <a:schemeClr val="tx1"/>
                      </a:solidFill>
                      <a:latin typeface="Nikosh" pitchFamily="2" charset="0"/>
                      <a:cs typeface="Nikosh" pitchFamily="2" charset="0"/>
                    </a:rPr>
                    <a:t>শ</a:t>
                  </a:r>
                  <a:r>
                    <a:rPr lang="as-IN" sz="5400" dirty="0">
                      <a:solidFill>
                        <a:schemeClr val="tx1"/>
                      </a:solidFill>
                      <a:latin typeface="Nikosh" pitchFamily="2" charset="0"/>
                      <a:cs typeface="Nikosh" pitchFamily="2" charset="0"/>
                    </a:rPr>
                    <a:t>ি</a:t>
                  </a:r>
                  <a:r>
                    <a:rPr lang="en-US" sz="5400" dirty="0">
                      <a:solidFill>
                        <a:schemeClr val="tx1"/>
                      </a:solidFill>
                      <a:latin typeface="Nikosh" pitchFamily="2" charset="0"/>
                      <a:cs typeface="Nikosh" pitchFamily="2" charset="0"/>
                    </a:rPr>
                    <a:t>ক</a:t>
                  </a:r>
                  <a:r>
                    <a:rPr lang="as-IN" sz="5400" dirty="0">
                      <a:solidFill>
                        <a:schemeClr val="tx1"/>
                      </a:solidFill>
                      <a:latin typeface="Nikosh" pitchFamily="2" charset="0"/>
                      <a:cs typeface="Nikosh" pitchFamily="2" charset="0"/>
                    </a:rPr>
                    <a:t>্</a:t>
                  </a:r>
                  <a:r>
                    <a:rPr lang="en-US" sz="5400" dirty="0">
                      <a:solidFill>
                        <a:schemeClr val="tx1"/>
                      </a:solidFill>
                      <a:latin typeface="Nikosh" pitchFamily="2" charset="0"/>
                      <a:cs typeface="Nikosh" pitchFamily="2" charset="0"/>
                    </a:rPr>
                    <a:t>ষ</a:t>
                  </a:r>
                  <a:r>
                    <a:rPr lang="as-IN" sz="5400" dirty="0">
                      <a:solidFill>
                        <a:schemeClr val="tx1"/>
                      </a:solidFill>
                      <a:latin typeface="Nikosh" pitchFamily="2" charset="0"/>
                      <a:cs typeface="Nikosh" pitchFamily="2" charset="0"/>
                    </a:rPr>
                    <a:t>ক</a:t>
                  </a:r>
                  <a:r>
                    <a:rPr lang="bn-BD" sz="5400" dirty="0">
                      <a:solidFill>
                        <a:schemeClr val="tx1"/>
                      </a:solidFill>
                      <a:latin typeface="Nikosh" pitchFamily="2" charset="0"/>
                      <a:cs typeface="Nikosh" pitchFamily="2" charset="0"/>
                    </a:rPr>
                    <a:t> পরিচিতি</a:t>
                  </a:r>
                </a:p>
                <a:p>
                  <a:pPr algn="ctr"/>
                  <a:endParaRPr lang="en-US" sz="5400" dirty="0">
                    <a:latin typeface="Nikosh" pitchFamily="2" charset="0"/>
                    <a:cs typeface="Nikosh" pitchFamily="2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600200" y="2667000"/>
                <a:ext cx="685800" cy="3216380"/>
                <a:chOff x="1600200" y="2667000"/>
                <a:chExt cx="685800" cy="3216380"/>
              </a:xfrm>
            </p:grpSpPr>
            <p:sp>
              <p:nvSpPr>
                <p:cNvPr id="7" name="Can 6"/>
                <p:cNvSpPr/>
                <p:nvPr/>
              </p:nvSpPr>
              <p:spPr>
                <a:xfrm>
                  <a:off x="1600200" y="2667000"/>
                  <a:ext cx="685800" cy="228600"/>
                </a:xfrm>
                <a:prstGeom prst="can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Can 7"/>
                <p:cNvSpPr/>
                <p:nvPr/>
              </p:nvSpPr>
              <p:spPr>
                <a:xfrm>
                  <a:off x="1600200" y="3043085"/>
                  <a:ext cx="685800" cy="228600"/>
                </a:xfrm>
                <a:prstGeom prst="can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Can 8"/>
                <p:cNvSpPr/>
                <p:nvPr/>
              </p:nvSpPr>
              <p:spPr>
                <a:xfrm>
                  <a:off x="1600200" y="3431459"/>
                  <a:ext cx="685800" cy="228600"/>
                </a:xfrm>
                <a:prstGeom prst="can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Can 9"/>
                <p:cNvSpPr/>
                <p:nvPr/>
              </p:nvSpPr>
              <p:spPr>
                <a:xfrm>
                  <a:off x="1600200" y="3801398"/>
                  <a:ext cx="685800" cy="228600"/>
                </a:xfrm>
                <a:prstGeom prst="can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Can 10"/>
                <p:cNvSpPr/>
                <p:nvPr/>
              </p:nvSpPr>
              <p:spPr>
                <a:xfrm>
                  <a:off x="1600200" y="4192230"/>
                  <a:ext cx="685800" cy="228600"/>
                </a:xfrm>
                <a:prstGeom prst="can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Can 11"/>
                <p:cNvSpPr/>
                <p:nvPr/>
              </p:nvSpPr>
              <p:spPr>
                <a:xfrm>
                  <a:off x="1600200" y="4580604"/>
                  <a:ext cx="685800" cy="228600"/>
                </a:xfrm>
                <a:prstGeom prst="can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Can 12"/>
                <p:cNvSpPr/>
                <p:nvPr/>
              </p:nvSpPr>
              <p:spPr>
                <a:xfrm>
                  <a:off x="1600200" y="4909984"/>
                  <a:ext cx="685800" cy="228600"/>
                </a:xfrm>
                <a:prstGeom prst="can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Can 13"/>
                <p:cNvSpPr/>
                <p:nvPr/>
              </p:nvSpPr>
              <p:spPr>
                <a:xfrm>
                  <a:off x="1600200" y="5282382"/>
                  <a:ext cx="685800" cy="228600"/>
                </a:xfrm>
                <a:prstGeom prst="can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an 14"/>
                <p:cNvSpPr/>
                <p:nvPr/>
              </p:nvSpPr>
              <p:spPr>
                <a:xfrm>
                  <a:off x="1600200" y="5654780"/>
                  <a:ext cx="685800" cy="228600"/>
                </a:xfrm>
                <a:prstGeom prst="can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3" name="Rectangle 42"/>
            <p:cNvSpPr/>
            <p:nvPr/>
          </p:nvSpPr>
          <p:spPr>
            <a:xfrm>
              <a:off x="2206474" y="2631570"/>
              <a:ext cx="3080526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 err="1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শাহানাজ</a:t>
              </a:r>
              <a:r>
                <a:rPr lang="en-US" sz="4000" dirty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পারভীন</a:t>
              </a:r>
              <a:endParaRPr lang="bn-BD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solidFill>
                    <a:srgbClr val="F7155B"/>
                  </a:solidFill>
                  <a:latin typeface="NikoshBAN" pitchFamily="2" charset="0"/>
                  <a:cs typeface="NikoshBAN" pitchFamily="2" charset="0"/>
                </a:rPr>
                <a:t>প্রধান শিক্ষক</a:t>
              </a:r>
              <a:endParaRPr lang="en-US" sz="28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solidFill>
                    <a:srgbClr val="F7155B"/>
                  </a:solidFill>
                  <a:latin typeface="NikoshBAN" pitchFamily="2" charset="0"/>
                  <a:cs typeface="NikoshBAN" pitchFamily="2" charset="0"/>
                </a:rPr>
                <a:t>পৌর মডেল </a:t>
              </a:r>
              <a:r>
                <a:rPr lang="en-US" sz="2800" dirty="0" err="1">
                  <a:solidFill>
                    <a:srgbClr val="F7155B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800" dirty="0">
                  <a:solidFill>
                    <a:srgbClr val="F7155B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F7155B"/>
                  </a:solidFill>
                  <a:latin typeface="NikoshBAN" pitchFamily="2" charset="0"/>
                  <a:cs typeface="NikoshBAN" pitchFamily="2" charset="0"/>
                </a:rPr>
                <a:t>এ্যান্ড</a:t>
              </a:r>
              <a:r>
                <a:rPr lang="en-US" sz="2800" dirty="0">
                  <a:solidFill>
                    <a:srgbClr val="F7155B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F7155B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ঝিনাইদহ</a:t>
              </a:r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Email:shahanajpa69@gmail.com</a:t>
              </a:r>
            </a:p>
          </p:txBody>
        </p:sp>
      </p:grpSp>
      <p:pic>
        <p:nvPicPr>
          <p:cNvPr id="45" name="Picture 4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303" y="1796296"/>
            <a:ext cx="2971800" cy="3554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" name="Down Arrow 47"/>
          <p:cNvSpPr/>
          <p:nvPr/>
        </p:nvSpPr>
        <p:spPr>
          <a:xfrm rot="15038157">
            <a:off x="5956528" y="2557885"/>
            <a:ext cx="944566" cy="140057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7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t="2500" r="13031" b="2500"/>
          <a:stretch/>
        </p:blipFill>
        <p:spPr>
          <a:xfrm rot="16200000">
            <a:off x="2694072" y="-2664577"/>
            <a:ext cx="6803855" cy="12192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124200" y="724203"/>
            <a:ext cx="4953000" cy="990600"/>
          </a:xfrm>
          <a:prstGeom prst="round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  <a:endParaRPr lang="bn-BD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133601"/>
            <a:ext cx="9982200" cy="3785652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" pitchFamily="2" charset="0"/>
                <a:cs typeface="Nikosh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6000" dirty="0">
                <a:latin typeface="Nikosh" pitchFamily="2" charset="0"/>
                <a:cs typeface="Nikosh" pitchFamily="2" charset="0"/>
              </a:rPr>
              <a:t>শ্রেণীঃ নবম/দশম </a:t>
            </a:r>
          </a:p>
          <a:p>
            <a:pPr algn="ctr"/>
            <a:r>
              <a:rPr lang="bn-BD" sz="6000" dirty="0">
                <a:latin typeface="Nikosh" pitchFamily="2" charset="0"/>
                <a:cs typeface="Nikosh" pitchFamily="2" charset="0"/>
              </a:rPr>
              <a:t>অধ্যায়ঃ ০৪ (চার) </a:t>
            </a:r>
          </a:p>
          <a:p>
            <a:pPr algn="ctr"/>
            <a:r>
              <a:rPr lang="bn-BD" sz="6000" dirty="0">
                <a:latin typeface="Nikosh" pitchFamily="2" charset="0"/>
                <a:cs typeface="Nikosh" pitchFamily="2" charset="0"/>
              </a:rPr>
              <a:t>পরিচ্ছেদঃ ৪.২  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5100" y="-2476504"/>
            <a:ext cx="6781802" cy="11887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838200"/>
            <a:ext cx="4110038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" pitchFamily="2" charset="0"/>
                <a:cs typeface="Nikosh" pitchFamily="2" charset="0"/>
              </a:rPr>
              <a:t>ছবিগুলো লক্ষ কর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ভূমিকম্প-১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860755"/>
            <a:ext cx="3429453" cy="2131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ভূমিকম্প-১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1860755"/>
            <a:ext cx="3505201" cy="2131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72" y="4225806"/>
            <a:ext cx="3362728" cy="212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60" y="4225805"/>
            <a:ext cx="3450450" cy="2142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t="2500" r="13031" b="2500"/>
          <a:stretch/>
        </p:blipFill>
        <p:spPr>
          <a:xfrm rot="16200000">
            <a:off x="2694072" y="-2664577"/>
            <a:ext cx="6803855" cy="1219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914401"/>
            <a:ext cx="6629400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" pitchFamily="2" charset="0"/>
                <a:cs typeface="Nikosh" pitchFamily="2" charset="0"/>
              </a:rPr>
              <a:t>আজকের পাঠ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…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0800" y="2667000"/>
            <a:ext cx="7239000" cy="3124200"/>
            <a:chOff x="2590800" y="2667000"/>
            <a:chExt cx="7239000" cy="3124200"/>
          </a:xfrm>
        </p:grpSpPr>
        <p:sp>
          <p:nvSpPr>
            <p:cNvPr id="5" name="Oval 4"/>
            <p:cNvSpPr/>
            <p:nvPr/>
          </p:nvSpPr>
          <p:spPr>
            <a:xfrm>
              <a:off x="2590800" y="2667000"/>
              <a:ext cx="7239000" cy="31242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038601" y="3341204"/>
              <a:ext cx="386836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9600" b="1" dirty="0">
                  <a:latin typeface="Nikosh" pitchFamily="2" charset="0"/>
                  <a:cs typeface="Nikosh" pitchFamily="2" charset="0"/>
                </a:rPr>
                <a:t> ভূমিকম্প</a:t>
              </a:r>
              <a:endParaRPr 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1301" y="-2552703"/>
            <a:ext cx="6781802" cy="12039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990601"/>
            <a:ext cx="33528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latin typeface="Nikosh" pitchFamily="2" charset="0"/>
                <a:cs typeface="Nikosh" pitchFamily="2" charset="0"/>
              </a:rPr>
              <a:t>শিক্ষ</a:t>
            </a:r>
            <a:r>
              <a:rPr lang="en-US" sz="7200" dirty="0">
                <a:latin typeface="Nikosh" pitchFamily="2" charset="0"/>
                <a:cs typeface="Nikosh" pitchFamily="2" charset="0"/>
              </a:rPr>
              <a:t>ন</a:t>
            </a:r>
            <a:r>
              <a:rPr lang="bn-BD" sz="7200" dirty="0">
                <a:latin typeface="Nikosh" pitchFamily="2" charset="0"/>
                <a:cs typeface="Nikosh" pitchFamily="2" charset="0"/>
              </a:rPr>
              <a:t>ফল </a:t>
            </a:r>
            <a:endParaRPr lang="en-US" sz="7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10744200" cy="32932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>
                <a:latin typeface="Nikosh" pitchFamily="2" charset="0"/>
                <a:cs typeface="Nikosh" pitchFamily="2" charset="0"/>
              </a:rPr>
              <a:t>এই পাঠ শেষে শিক্ষার্থীরা-</a:t>
            </a:r>
          </a:p>
          <a:p>
            <a:pPr algn="just">
              <a:buFont typeface="Wingdings" pitchFamily="2" charset="2"/>
              <a:buChar char="Ø"/>
            </a:pPr>
            <a:r>
              <a:rPr lang="bn-BD" sz="4400" dirty="0">
                <a:latin typeface="Nikosh" pitchFamily="2" charset="0"/>
                <a:cs typeface="Nikosh" pitchFamily="2" charset="0"/>
              </a:rPr>
              <a:t> ভূমিকম্প কী বলতে পারবে। </a:t>
            </a:r>
          </a:p>
          <a:p>
            <a:pPr algn="just">
              <a:buFont typeface="Wingdings" pitchFamily="2" charset="2"/>
              <a:buChar char="Ø"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 ভূমিকম্পপ্রবণ কয়েকটি দেশের পরিস্থিতি বর্ণনা করতে পারবে।  </a:t>
            </a:r>
          </a:p>
          <a:p>
            <a:pPr algn="just">
              <a:buFont typeface="Wingdings" pitchFamily="2" charset="2"/>
              <a:buChar char="Ø"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 ভূমিকম্পে বাংলাদেশের প্রস্তুতি ও প্রয়োজনীয় পদক্ষেপ বর্ণনা করতে পারবে।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2143" y="-2895601"/>
            <a:ext cx="7239000" cy="12268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936226" y="989548"/>
            <a:ext cx="5651373" cy="2773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661219" y="989548"/>
            <a:ext cx="5131352" cy="2851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643057" y="165251"/>
            <a:ext cx="22990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" pitchFamily="2" charset="0"/>
                <a:cs typeface="Nikosh" pitchFamily="2" charset="0"/>
              </a:rPr>
              <a:t>ভূমিকম্প</a:t>
            </a:r>
            <a:endParaRPr lang="en-US" sz="6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7528A4-89BC-4E8B-9938-947115F0C1D2}"/>
              </a:ext>
            </a:extLst>
          </p:cNvPr>
          <p:cNvSpPr txBox="1"/>
          <p:nvPr/>
        </p:nvSpPr>
        <p:spPr>
          <a:xfrm>
            <a:off x="679516" y="3986990"/>
            <a:ext cx="109091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ভূপৃষ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কেঁপে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ে, 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ণস্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t="2500" r="13031" b="2500"/>
          <a:stretch/>
        </p:blipFill>
        <p:spPr>
          <a:xfrm rot="16200000">
            <a:off x="2694072" y="-2664577"/>
            <a:ext cx="6803855" cy="1219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4936" y="222705"/>
            <a:ext cx="4943168" cy="92333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" pitchFamily="2" charset="0"/>
                <a:cs typeface="Nikosh" pitchFamily="2" charset="0"/>
              </a:rPr>
              <a:t>ছবিগুলো লক্ষ কর</a:t>
            </a:r>
            <a:r>
              <a:rPr lang="en-US" sz="5400" dirty="0"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4113" y="5282109"/>
            <a:ext cx="9110817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itchFamily="2" charset="0"/>
                <a:cs typeface="Nikosh" pitchFamily="2" charset="0"/>
              </a:rPr>
              <a:t>ভূমিকম্প অধিকপ্রবণ অঞ্চল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মাঝারি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প্রবণ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ও অল্পপ্রবণ অঞ্চল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ভূমিকম্প-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06" y="1234890"/>
            <a:ext cx="6073893" cy="402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6039521" y="2044080"/>
            <a:ext cx="1656678" cy="4456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387357" y="3043835"/>
            <a:ext cx="2220861" cy="827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5062385" y="3747452"/>
            <a:ext cx="2568677" cy="54701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758830" y="1746481"/>
            <a:ext cx="400301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>
                <a:latin typeface="Nikosh" pitchFamily="2" charset="0"/>
                <a:cs typeface="Nikosh" pitchFamily="2" charset="0"/>
              </a:rPr>
              <a:t>ভূমিকম্প অধিক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প্রবণ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-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বান্দরবন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চট্টগ্রাম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</a:p>
          <a:p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সিলেট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ময়মনসিংহ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রংপুর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।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7841331" y="3971619"/>
            <a:ext cx="364715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>
                <a:latin typeface="Nikosh" pitchFamily="2" charset="0"/>
                <a:cs typeface="Nikosh" pitchFamily="2" charset="0"/>
              </a:rPr>
              <a:t>ভূমিকম্প অল্প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প্রবণ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-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বাকী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অঞ্চলগুলো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2400" dirty="0" err="1">
                <a:latin typeface="Nikosh" pitchFamily="2" charset="0"/>
                <a:cs typeface="Nikosh" pitchFamily="2" charset="0"/>
              </a:rPr>
              <a:t>অল্পপ্রবণ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অঞ্চল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7812370" y="2752407"/>
            <a:ext cx="392928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>
                <a:latin typeface="Nikosh" pitchFamily="2" charset="0"/>
                <a:cs typeface="Nikosh" pitchFamily="2" charset="0"/>
              </a:rPr>
              <a:t>ভূমিকম্প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মাঝারি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প্রবণ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-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টাংগাইল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</a:p>
          <a:p>
            <a:r>
              <a:rPr lang="en-US" sz="2400" dirty="0" err="1">
                <a:latin typeface="Nikosh" pitchFamily="2" charset="0"/>
                <a:cs typeface="Nikosh" pitchFamily="2" charset="0"/>
              </a:rPr>
              <a:t>বগুড়া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দিনাজপুর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কুমিল্লা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রাংগামাটি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407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Shadman Labib</cp:lastModifiedBy>
  <cp:revision>51</cp:revision>
  <dcterms:created xsi:type="dcterms:W3CDTF">2006-08-16T00:00:00Z</dcterms:created>
  <dcterms:modified xsi:type="dcterms:W3CDTF">2020-01-30T11:39:44Z</dcterms:modified>
</cp:coreProperties>
</file>