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57" r:id="rId3"/>
    <p:sldId id="264" r:id="rId4"/>
    <p:sldId id="285" r:id="rId5"/>
    <p:sldId id="283" r:id="rId6"/>
    <p:sldId id="282" r:id="rId7"/>
    <p:sldId id="281" r:id="rId8"/>
    <p:sldId id="280" r:id="rId9"/>
    <p:sldId id="259" r:id="rId10"/>
    <p:sldId id="291" r:id="rId11"/>
    <p:sldId id="288" r:id="rId12"/>
    <p:sldId id="268" r:id="rId13"/>
    <p:sldId id="273" r:id="rId14"/>
    <p:sldId id="287" r:id="rId15"/>
    <p:sldId id="286" r:id="rId16"/>
    <p:sldId id="289" r:id="rId17"/>
    <p:sldId id="29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7A8CF-4C3D-42E6-829F-79288A14936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72CA0-1299-4C5B-8FA2-251D952FE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0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1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4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1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9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9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2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3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BC9E-1DC2-4404-B7AD-C63CF20C334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18DF-1ECC-4480-9A01-35DC1C1B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.gif"/><Relationship Id="rId4" Type="http://schemas.openxmlformats.org/officeDocument/2006/relationships/image" Target="../media/image18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2" y="4546673"/>
            <a:ext cx="1905000" cy="1905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17C2D-4AF1-4547-9A25-833FFEE8244D}"/>
              </a:ext>
            </a:extLst>
          </p:cNvPr>
          <p:cNvSpPr txBox="1"/>
          <p:nvPr/>
        </p:nvSpPr>
        <p:spPr>
          <a:xfrm>
            <a:off x="3321014" y="789709"/>
            <a:ext cx="4572000" cy="45480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5551872"/>
              </a:avLst>
            </a:prstTxWarp>
            <a:spAutoFit/>
          </a:bodyPr>
          <a:lstStyle/>
          <a:p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1" y="4319738"/>
            <a:ext cx="4572000" cy="2380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05" y="4298669"/>
            <a:ext cx="4572000" cy="2380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92" y="4308765"/>
            <a:ext cx="4572000" cy="2380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83" y="4043367"/>
            <a:ext cx="1905000" cy="2381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14" y="886691"/>
            <a:ext cx="4572000" cy="43364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19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719F69-C8B2-0941-AC9E-D22C3DF2BBAB}"/>
              </a:ext>
            </a:extLst>
          </p:cNvPr>
          <p:cNvSpPr/>
          <p:nvPr/>
        </p:nvSpPr>
        <p:spPr>
          <a:xfrm>
            <a:off x="339806" y="2219067"/>
            <a:ext cx="10787449" cy="2419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উৎপাদিত বিভিন্ন কৃষিজাত দ্রব্যের মধ্যে কতগুলো হলো</a:t>
            </a:r>
            <a:r>
              <a:rPr lang="en-GB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জাতীয়, আর কতগুলো হলো অর্থকরী কৃষিদ্রব্য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4174E-3F02-F54F-A9AC-DBA388D77C6B}"/>
              </a:ext>
            </a:extLst>
          </p:cNvPr>
          <p:cNvSpPr/>
          <p:nvPr/>
        </p:nvSpPr>
        <p:spPr>
          <a:xfrm>
            <a:off x="-131618" y="1933826"/>
            <a:ext cx="11485417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৮০%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(২০১১-২০১২)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অবদান-২০%।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5294" y="76195"/>
            <a:ext cx="1233054" cy="1454727"/>
            <a:chOff x="1620982" y="665017"/>
            <a:chExt cx="1233054" cy="1454727"/>
          </a:xfrm>
        </p:grpSpPr>
        <p:sp>
          <p:nvSpPr>
            <p:cNvPr id="2" name="12-Point Star 1"/>
            <p:cNvSpPr/>
            <p:nvPr/>
          </p:nvSpPr>
          <p:spPr>
            <a:xfrm>
              <a:off x="1620982" y="665017"/>
              <a:ext cx="1233054" cy="1454727"/>
            </a:xfrm>
            <a:prstGeom prst="star1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001981" y="1067921"/>
              <a:ext cx="471055" cy="6489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37273" y="96973"/>
            <a:ext cx="1233054" cy="1454727"/>
            <a:chOff x="1620982" y="665017"/>
            <a:chExt cx="1233054" cy="1454727"/>
          </a:xfrm>
        </p:grpSpPr>
        <p:sp>
          <p:nvSpPr>
            <p:cNvPr id="8" name="12-Point Star 7"/>
            <p:cNvSpPr/>
            <p:nvPr/>
          </p:nvSpPr>
          <p:spPr>
            <a:xfrm>
              <a:off x="1620982" y="665017"/>
              <a:ext cx="1233054" cy="1454727"/>
            </a:xfrm>
            <a:prstGeom prst="star1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01981" y="1067921"/>
              <a:ext cx="471055" cy="6489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87345" y="125891"/>
            <a:ext cx="1233054" cy="1454727"/>
            <a:chOff x="1620982" y="665017"/>
            <a:chExt cx="1233054" cy="1454727"/>
          </a:xfrm>
        </p:grpSpPr>
        <p:sp>
          <p:nvSpPr>
            <p:cNvPr id="11" name="12-Point Star 10"/>
            <p:cNvSpPr/>
            <p:nvPr/>
          </p:nvSpPr>
          <p:spPr>
            <a:xfrm>
              <a:off x="1620982" y="665017"/>
              <a:ext cx="1233054" cy="1454727"/>
            </a:xfrm>
            <a:prstGeom prst="star1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01981" y="1067921"/>
              <a:ext cx="471055" cy="6489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39672" y="239550"/>
            <a:ext cx="1233054" cy="1454727"/>
            <a:chOff x="1620982" y="665017"/>
            <a:chExt cx="1233054" cy="1454727"/>
          </a:xfrm>
        </p:grpSpPr>
        <p:sp>
          <p:nvSpPr>
            <p:cNvPr id="14" name="12-Point Star 13"/>
            <p:cNvSpPr/>
            <p:nvPr/>
          </p:nvSpPr>
          <p:spPr>
            <a:xfrm>
              <a:off x="1620982" y="665017"/>
              <a:ext cx="1233054" cy="1454727"/>
            </a:xfrm>
            <a:prstGeom prst="star1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01981" y="1067921"/>
              <a:ext cx="471055" cy="6489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" y="4962267"/>
            <a:ext cx="2923943" cy="1811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01" y="5079930"/>
            <a:ext cx="2923943" cy="18110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95" y="4284386"/>
            <a:ext cx="4572000" cy="2380816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92" y="4299311"/>
            <a:ext cx="4572000" cy="23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6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655039" y="3103141"/>
            <a:ext cx="428715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E2B56-98D3-4643-9228-A92E29EB0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36" y="221674"/>
            <a:ext cx="6359236" cy="6407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6901"/>
            <a:ext cx="2923943" cy="1811098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1" y="4932602"/>
            <a:ext cx="2923943" cy="1811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221674"/>
            <a:ext cx="5375563" cy="27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2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29573" y="637310"/>
            <a:ext cx="4724399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0" y="4851020"/>
            <a:ext cx="1834790" cy="1811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8" y="4851020"/>
            <a:ext cx="1887406" cy="1811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281302"/>
            <a:ext cx="4572000" cy="2380816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34936"/>
              </p:ext>
            </p:extLst>
          </p:nvPr>
        </p:nvGraphicFramePr>
        <p:xfrm>
          <a:off x="5156134" y="2513379"/>
          <a:ext cx="1341647" cy="806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Packager Shell Object" showAsIcon="1" r:id="rId5" imgW="960840" imgH="491040" progId="Package">
                  <p:embed/>
                </p:oleObj>
              </mc:Choice>
              <mc:Fallback>
                <p:oleObj name="Packager Shell Object" showAsIcon="1" r:id="rId5" imgW="9608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6134" y="2513379"/>
                        <a:ext cx="1341647" cy="806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4281302"/>
            <a:ext cx="4572000" cy="2380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4281302"/>
            <a:ext cx="4572000" cy="23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4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0817" y="1856509"/>
            <a:ext cx="9718965" cy="22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00B050"/>
                </a:solidFill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এখানে গোল আলু ও............আলুর চাষ বেশি হয়  ।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সরিষা, বাদাম, তিসি ইত্যাদি কে ......................বলে । 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7016" y="2459181"/>
            <a:ext cx="858982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49834" y="3212524"/>
            <a:ext cx="1496291" cy="349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তৈলবীজ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10155" y="343768"/>
            <a:ext cx="3269669" cy="1940501"/>
            <a:chOff x="5029200" y="2951018"/>
            <a:chExt cx="4003963" cy="2549237"/>
          </a:xfrm>
          <a:solidFill>
            <a:srgbClr val="00B050"/>
          </a:solidFill>
        </p:grpSpPr>
        <p:sp>
          <p:nvSpPr>
            <p:cNvPr id="17" name="Explosion 1 16"/>
            <p:cNvSpPr/>
            <p:nvPr/>
          </p:nvSpPr>
          <p:spPr>
            <a:xfrm>
              <a:off x="5029200" y="2951018"/>
              <a:ext cx="4003963" cy="2549237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6567055" y="3900053"/>
              <a:ext cx="692726" cy="5888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7" y="4851020"/>
            <a:ext cx="2923943" cy="1811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36" y="4851020"/>
            <a:ext cx="2923943" cy="1811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6" y="4255315"/>
            <a:ext cx="3192072" cy="2380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15" y="4241656"/>
            <a:ext cx="3192072" cy="23808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35" y="4268974"/>
            <a:ext cx="3192072" cy="23808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4263734" y="274626"/>
            <a:ext cx="30861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5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4552950" y="749996"/>
            <a:ext cx="30861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0DE46-2AE9-5D4F-BE2E-E03638792946}"/>
              </a:ext>
            </a:extLst>
          </p:cNvPr>
          <p:cNvSpPr txBox="1"/>
          <p:nvPr/>
        </p:nvSpPr>
        <p:spPr>
          <a:xfrm>
            <a:off x="6477000" y="32004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54E0CBB-C80B-594F-A884-100FBCDD0044}"/>
              </a:ext>
            </a:extLst>
          </p:cNvPr>
          <p:cNvSpPr/>
          <p:nvPr/>
        </p:nvSpPr>
        <p:spPr>
          <a:xfrm>
            <a:off x="401782" y="2461407"/>
            <a:ext cx="11526982" cy="1933073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খাদ্যজাতীয় কৃষিদ্রব্য হিসেবে আলু, তৈল বীজ  ও মসলার  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করে গুরুত্ব বল।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7" y="4903629"/>
            <a:ext cx="2923943" cy="1811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921607"/>
            <a:ext cx="2923943" cy="1811098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43" y="4264376"/>
            <a:ext cx="3192072" cy="2380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63" y="4264376"/>
            <a:ext cx="3192072" cy="2380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65" y="4288472"/>
            <a:ext cx="3192072" cy="23808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510155" y="343768"/>
            <a:ext cx="3269669" cy="1940501"/>
            <a:chOff x="5029200" y="2951018"/>
            <a:chExt cx="4003963" cy="2549237"/>
          </a:xfrm>
          <a:solidFill>
            <a:srgbClr val="00B050"/>
          </a:solidFill>
        </p:grpSpPr>
        <p:sp>
          <p:nvSpPr>
            <p:cNvPr id="15" name="Explosion 1 14"/>
            <p:cNvSpPr/>
            <p:nvPr/>
          </p:nvSpPr>
          <p:spPr>
            <a:xfrm>
              <a:off x="5029200" y="2951018"/>
              <a:ext cx="4003963" cy="2549237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6567055" y="3900053"/>
              <a:ext cx="692726" cy="5888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62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0E777CE-3F68-8648-8506-BEC23761A18A}"/>
              </a:ext>
            </a:extLst>
          </p:cNvPr>
          <p:cNvSpPr txBox="1"/>
          <p:nvPr/>
        </p:nvSpPr>
        <p:spPr>
          <a:xfrm>
            <a:off x="4337383" y="436420"/>
            <a:ext cx="2895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id="{3BC1102A-7EC7-F841-BBA4-845772A45C42}"/>
              </a:ext>
            </a:extLst>
          </p:cNvPr>
          <p:cNvSpPr/>
          <p:nvPr/>
        </p:nvSpPr>
        <p:spPr>
          <a:xfrm>
            <a:off x="2546683" y="1853865"/>
            <a:ext cx="9372601" cy="1219200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1। বৈদেশিক মুদ্রা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র্জনে আলুর ভূমিকা বর্ণনা কর।</a:t>
            </a:r>
          </a:p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তৈল বীজ আমাদের দৈন্দন্দিন জীবনে কীভাবে সাহায্য করে?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/>
          </a:p>
        </p:txBody>
      </p:sp>
      <p:sp>
        <p:nvSpPr>
          <p:cNvPr id="19" name="Plaque 18">
            <a:extLst>
              <a:ext uri="{FF2B5EF4-FFF2-40B4-BE49-F238E27FC236}">
                <a16:creationId xmlns:a16="http://schemas.microsoft.com/office/drawing/2014/main" id="{05C3B78D-E41A-4647-8EF5-C8A084EF84F4}"/>
              </a:ext>
            </a:extLst>
          </p:cNvPr>
          <p:cNvSpPr/>
          <p:nvPr/>
        </p:nvSpPr>
        <p:spPr>
          <a:xfrm>
            <a:off x="2671008" y="3094829"/>
            <a:ext cx="8578883" cy="819015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কোন কোন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তৈল বীজ থেকে আমরা তৈল পাই?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20" name="Plaque 19">
            <a:extLst>
              <a:ext uri="{FF2B5EF4-FFF2-40B4-BE49-F238E27FC236}">
                <a16:creationId xmlns:a16="http://schemas.microsoft.com/office/drawing/2014/main" id="{10195FFB-FA04-264D-962A-955645046962}"/>
              </a:ext>
            </a:extLst>
          </p:cNvPr>
          <p:cNvSpPr/>
          <p:nvPr/>
        </p:nvSpPr>
        <p:spPr>
          <a:xfrm>
            <a:off x="2712940" y="4201880"/>
            <a:ext cx="7074208" cy="854621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মসলা আমরা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 করি?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EE53D0-9552-0E41-8905-55FE04EB1D7C}"/>
              </a:ext>
            </a:extLst>
          </p:cNvPr>
          <p:cNvSpPr/>
          <p:nvPr/>
        </p:nvSpPr>
        <p:spPr>
          <a:xfrm>
            <a:off x="524890" y="2093872"/>
            <a:ext cx="111761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 দল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50D7DE-BF33-3E45-B86A-C2448BD82963}"/>
              </a:ext>
            </a:extLst>
          </p:cNvPr>
          <p:cNvSpPr/>
          <p:nvPr/>
        </p:nvSpPr>
        <p:spPr>
          <a:xfrm>
            <a:off x="580995" y="3138936"/>
            <a:ext cx="106150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 দল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4D75C-0BDB-7741-9840-0E40C392B62E}"/>
              </a:ext>
            </a:extLst>
          </p:cNvPr>
          <p:cNvSpPr/>
          <p:nvPr/>
        </p:nvSpPr>
        <p:spPr>
          <a:xfrm>
            <a:off x="598649" y="4232272"/>
            <a:ext cx="104547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দল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55" y="4313574"/>
            <a:ext cx="4572000" cy="23808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48" y="4580260"/>
            <a:ext cx="4572000" cy="20948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5" y="4294303"/>
            <a:ext cx="4572000" cy="2380816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832149" y="2185926"/>
            <a:ext cx="554182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832149" y="4343899"/>
            <a:ext cx="554182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32149" y="3250563"/>
            <a:ext cx="554182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2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3" grpId="0"/>
      <p:bldP spid="4" grpId="0"/>
      <p:bldP spid="5" grpId="0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E9A71-CDD5-FA46-94FB-F0D695A5F205}"/>
              </a:ext>
            </a:extLst>
          </p:cNvPr>
          <p:cNvSpPr txBox="1"/>
          <p:nvPr/>
        </p:nvSpPr>
        <p:spPr>
          <a:xfrm>
            <a:off x="1026695" y="3063470"/>
            <a:ext cx="10363199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 প্রধানত কয় ধরণের আলু চাষ হয়?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আলু থেকে তৈরি হয় এমন ৩টি খাবারের নাম লেখ।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তৈল ও মসলার একটি করে ব্যবহার লেখ।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62BF3-6526-0140-9D91-370659FE0D40}"/>
              </a:ext>
            </a:extLst>
          </p:cNvPr>
          <p:cNvSpPr/>
          <p:nvPr/>
        </p:nvSpPr>
        <p:spPr>
          <a:xfrm>
            <a:off x="3817257" y="607768"/>
            <a:ext cx="4281714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6" y="5187128"/>
            <a:ext cx="1723958" cy="1474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710" y="5234529"/>
            <a:ext cx="2095224" cy="1474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25" y="4328703"/>
            <a:ext cx="3574471" cy="23808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94600" y="729305"/>
            <a:ext cx="1260764" cy="1260763"/>
            <a:chOff x="10086109" y="1316181"/>
            <a:chExt cx="1260764" cy="1260763"/>
          </a:xfrm>
        </p:grpSpPr>
        <p:sp>
          <p:nvSpPr>
            <p:cNvPr id="11" name="12-Point Star 10"/>
            <p:cNvSpPr/>
            <p:nvPr/>
          </p:nvSpPr>
          <p:spPr>
            <a:xfrm>
              <a:off x="10086109" y="1316181"/>
              <a:ext cx="1260764" cy="1260763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0487891" y="1717962"/>
              <a:ext cx="457200" cy="4572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46961" y="647499"/>
            <a:ext cx="1260764" cy="1260763"/>
            <a:chOff x="10086109" y="1316181"/>
            <a:chExt cx="1260764" cy="1260763"/>
          </a:xfrm>
        </p:grpSpPr>
        <p:sp>
          <p:nvSpPr>
            <p:cNvPr id="14" name="12-Point Star 13"/>
            <p:cNvSpPr/>
            <p:nvPr/>
          </p:nvSpPr>
          <p:spPr>
            <a:xfrm>
              <a:off x="10086109" y="1316181"/>
              <a:ext cx="1260764" cy="1260763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0487891" y="1717962"/>
              <a:ext cx="457200" cy="4572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58" y="4312629"/>
            <a:ext cx="3574471" cy="2380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16" y="4272449"/>
            <a:ext cx="3574471" cy="23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6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723B8D-A1BD-AB49-9037-E1BF62313592}"/>
              </a:ext>
            </a:extLst>
          </p:cNvPr>
          <p:cNvSpPr txBox="1"/>
          <p:nvPr/>
        </p:nvSpPr>
        <p:spPr>
          <a:xfrm>
            <a:off x="1047573" y="3005619"/>
            <a:ext cx="950553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তোমার বাড়িতে রান্নায় ব্যবহার করা হয় এমন মসলার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 করে আনবে ।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A478E9-A022-764A-9344-0C6FE7B9C8E8}"/>
              </a:ext>
            </a:extLst>
          </p:cNvPr>
          <p:cNvSpPr/>
          <p:nvPr/>
        </p:nvSpPr>
        <p:spPr>
          <a:xfrm>
            <a:off x="4332535" y="698546"/>
            <a:ext cx="3526928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6" y="318973"/>
            <a:ext cx="2327562" cy="1994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" y="4904252"/>
            <a:ext cx="2013419" cy="1811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64" y="5060553"/>
            <a:ext cx="1845843" cy="1811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046956"/>
            <a:ext cx="4572000" cy="1615162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10" y="5060553"/>
            <a:ext cx="4572000" cy="16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5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5" y="1380007"/>
            <a:ext cx="11867728" cy="527858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6" y="4530436"/>
            <a:ext cx="2318508" cy="2128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27" y="4378036"/>
            <a:ext cx="2369126" cy="2258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725" y="193962"/>
            <a:ext cx="11867727" cy="1144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76" y="4400493"/>
            <a:ext cx="2369126" cy="22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4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3620756" y="3879115"/>
            <a:ext cx="4334947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70C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04510" y="1066800"/>
            <a:ext cx="2182091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90" y="3883342"/>
            <a:ext cx="5056909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সাখাওয়াত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spc="225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পাকুড়িয়া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সিংড়া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shakhawathossengps@gmail.com</a:t>
            </a:r>
            <a:endParaRPr lang="bn-BD" sz="2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০১৭২৪-০২৫৬৪১ </a:t>
            </a:r>
            <a:endParaRPr lang="en-US" sz="28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34" y="337923"/>
            <a:ext cx="3021041" cy="31627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6090060" y="3891571"/>
            <a:ext cx="5727867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তৈলবীজ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US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84" y="400227"/>
            <a:ext cx="3345380" cy="31004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326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0" grpId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708" y="2116722"/>
            <a:ext cx="233778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49367" y="340541"/>
            <a:ext cx="1832262" cy="1565566"/>
            <a:chOff x="5029200" y="2951018"/>
            <a:chExt cx="4003963" cy="2549237"/>
          </a:xfrm>
          <a:solidFill>
            <a:srgbClr val="00B050"/>
          </a:solidFill>
        </p:grpSpPr>
        <p:sp>
          <p:nvSpPr>
            <p:cNvPr id="6" name="Explosion 1 5"/>
            <p:cNvSpPr/>
            <p:nvPr/>
          </p:nvSpPr>
          <p:spPr>
            <a:xfrm>
              <a:off x="5029200" y="2951018"/>
              <a:ext cx="4003963" cy="2549237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6567055" y="3900053"/>
              <a:ext cx="692726" cy="5888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0DAEB4-6914-E14A-85CE-4A05FC7ACABF}"/>
              </a:ext>
            </a:extLst>
          </p:cNvPr>
          <p:cNvSpPr txBox="1"/>
          <p:nvPr/>
        </p:nvSpPr>
        <p:spPr>
          <a:xfrm>
            <a:off x="1056588" y="3013732"/>
            <a:ext cx="109728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15.3.1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প্রধান প্রধান কৃষি দ্রব্য সম্পর্কে বলতে পারবে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9887" y="3114894"/>
            <a:ext cx="554182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61010" y="3918208"/>
            <a:ext cx="554182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AEB4-6914-E14A-85CE-4A05FC7ACABF}"/>
              </a:ext>
            </a:extLst>
          </p:cNvPr>
          <p:cNvSpPr txBox="1"/>
          <p:nvPr/>
        </p:nvSpPr>
        <p:spPr>
          <a:xfrm>
            <a:off x="1396018" y="3817046"/>
            <a:ext cx="993371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১৫.৩.২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যে একটি কৃষিভিত্তিক দেশ বলতে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9887" y="337525"/>
            <a:ext cx="1832262" cy="1565566"/>
            <a:chOff x="5029200" y="2951018"/>
            <a:chExt cx="4003963" cy="2549237"/>
          </a:xfrm>
          <a:solidFill>
            <a:srgbClr val="00B050"/>
          </a:solidFill>
        </p:grpSpPr>
        <p:sp>
          <p:nvSpPr>
            <p:cNvPr id="14" name="Explosion 1 13"/>
            <p:cNvSpPr/>
            <p:nvPr/>
          </p:nvSpPr>
          <p:spPr>
            <a:xfrm>
              <a:off x="5029200" y="2951018"/>
              <a:ext cx="4003963" cy="2549237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567055" y="3900053"/>
              <a:ext cx="692726" cy="5888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" y="4937374"/>
            <a:ext cx="2923943" cy="1811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57" y="4919839"/>
            <a:ext cx="2735282" cy="18110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38" y="4229488"/>
            <a:ext cx="4572000" cy="23808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5" y="4229488"/>
            <a:ext cx="4572000" cy="23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B0B204-DEE9-4265-A31E-5FB2F45EA795}"/>
              </a:ext>
            </a:extLst>
          </p:cNvPr>
          <p:cNvSpPr/>
          <p:nvPr/>
        </p:nvSpPr>
        <p:spPr>
          <a:xfrm>
            <a:off x="2485899" y="4424446"/>
            <a:ext cx="7220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খাবারকে সুস্বাদু করতে মসলা ব্যবহার করি।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5BF1B2-AF01-2141-A78F-56D47304D335}"/>
              </a:ext>
            </a:extLst>
          </p:cNvPr>
          <p:cNvSpPr/>
          <p:nvPr/>
        </p:nvSpPr>
        <p:spPr>
          <a:xfrm>
            <a:off x="790276" y="3283557"/>
            <a:ext cx="122331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পেঁয়াজ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EC6582-A7D5-0843-A77A-5AD9D4FC59D2}"/>
              </a:ext>
            </a:extLst>
          </p:cNvPr>
          <p:cNvSpPr/>
          <p:nvPr/>
        </p:nvSpPr>
        <p:spPr>
          <a:xfrm>
            <a:off x="4062133" y="3283557"/>
            <a:ext cx="122331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রসুন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EE05C-3E2A-5848-9282-A7E709A0932F}"/>
              </a:ext>
            </a:extLst>
          </p:cNvPr>
          <p:cNvSpPr/>
          <p:nvPr/>
        </p:nvSpPr>
        <p:spPr>
          <a:xfrm>
            <a:off x="7163679" y="3283556"/>
            <a:ext cx="122331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4F204-9BF4-6F4A-9998-9489ED1A2475}"/>
              </a:ext>
            </a:extLst>
          </p:cNvPr>
          <p:cNvSpPr/>
          <p:nvPr/>
        </p:nvSpPr>
        <p:spPr>
          <a:xfrm>
            <a:off x="10001982" y="3283556"/>
            <a:ext cx="122331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4" y="554525"/>
            <a:ext cx="2707875" cy="2576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2" y="554525"/>
            <a:ext cx="3021952" cy="2576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554525"/>
            <a:ext cx="2798618" cy="2576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43" y="554526"/>
            <a:ext cx="2582995" cy="2576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7" y="4851020"/>
            <a:ext cx="2923943" cy="1811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36" y="4851020"/>
            <a:ext cx="2923943" cy="1811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258280"/>
            <a:ext cx="4572000" cy="2380816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0B204-DEE9-4265-A31E-5FB2F45EA795}"/>
              </a:ext>
            </a:extLst>
          </p:cNvPr>
          <p:cNvSpPr/>
          <p:nvPr/>
        </p:nvSpPr>
        <p:spPr>
          <a:xfrm>
            <a:off x="2485899" y="4424446"/>
            <a:ext cx="72202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খাবারকে সুস্বাদু করতে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4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3AA0ACE-23DF-844F-882D-32FC01B17F43}"/>
              </a:ext>
            </a:extLst>
          </p:cNvPr>
          <p:cNvSpPr txBox="1"/>
          <p:nvPr/>
        </p:nvSpPr>
        <p:spPr>
          <a:xfrm>
            <a:off x="1056956" y="3527929"/>
            <a:ext cx="20621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সরিষার তৈল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4F4244-55E5-7940-95AB-542316F3343C}"/>
              </a:ext>
            </a:extLst>
          </p:cNvPr>
          <p:cNvSpPr txBox="1"/>
          <p:nvPr/>
        </p:nvSpPr>
        <p:spPr>
          <a:xfrm>
            <a:off x="5064913" y="3576465"/>
            <a:ext cx="20621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তিসির তৈল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C5B0A-8B8F-2844-AF68-DB5576B74259}"/>
              </a:ext>
            </a:extLst>
          </p:cNvPr>
          <p:cNvSpPr txBox="1"/>
          <p:nvPr/>
        </p:nvSpPr>
        <p:spPr>
          <a:xfrm>
            <a:off x="9167356" y="3576465"/>
            <a:ext cx="24911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বাদামের তৈল </a:t>
            </a:r>
            <a:endParaRPr lang="en-US" sz="1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DA86B3-8350-B74F-B637-CA650E09CDDF}"/>
              </a:ext>
            </a:extLst>
          </p:cNvPr>
          <p:cNvSpPr txBox="1"/>
          <p:nvPr/>
        </p:nvSpPr>
        <p:spPr>
          <a:xfrm>
            <a:off x="1769700" y="4643877"/>
            <a:ext cx="72410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তৈল দ্বারা বিভিন্ন ধরণের খাবার রান্না করি।  </a:t>
            </a:r>
            <a:endParaRPr lang="en-US" sz="1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5" y="602485"/>
            <a:ext cx="3325091" cy="283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3" y="602485"/>
            <a:ext cx="3207200" cy="283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602485"/>
            <a:ext cx="3321464" cy="283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852" y="5822475"/>
            <a:ext cx="2336860" cy="1035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5791407"/>
            <a:ext cx="2300646" cy="1035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1617" y="5822476"/>
            <a:ext cx="2548763" cy="1035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5" y="5810405"/>
            <a:ext cx="2336860" cy="1035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7" y="5791407"/>
            <a:ext cx="2336860" cy="1035524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DA86B3-8350-B74F-B637-CA650E09CDDF}"/>
              </a:ext>
            </a:extLst>
          </p:cNvPr>
          <p:cNvSpPr txBox="1"/>
          <p:nvPr/>
        </p:nvSpPr>
        <p:spPr>
          <a:xfrm>
            <a:off x="2014729" y="4656338"/>
            <a:ext cx="72410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তৈল দ্বারা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রান্না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করি?  </a:t>
            </a:r>
            <a:endParaRPr lang="en-US" sz="1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3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9" y="3349395"/>
            <a:ext cx="3810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81" y="2898129"/>
            <a:ext cx="2350702" cy="18748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D42BDE-B3A8-E94B-A719-0037B6CE6616}"/>
              </a:ext>
            </a:extLst>
          </p:cNvPr>
          <p:cNvSpPr/>
          <p:nvPr/>
        </p:nvSpPr>
        <p:spPr>
          <a:xfrm>
            <a:off x="969819" y="4523828"/>
            <a:ext cx="1007127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উর্বর দোআঁশ ও বেলে মাটি আলু চাষের জন্য বিশেষ উপযোগী</a:t>
            </a:r>
            <a:r>
              <a:rPr lang="bn-BD" sz="2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7B8BE85-44D5-0244-98EB-9036DBCE58AF}"/>
              </a:ext>
            </a:extLst>
          </p:cNvPr>
          <p:cNvSpPr/>
          <p:nvPr/>
        </p:nvSpPr>
        <p:spPr>
          <a:xfrm rot="16200000">
            <a:off x="4017538" y="1042691"/>
            <a:ext cx="838200" cy="914400"/>
          </a:xfrm>
          <a:prstGeom prst="down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2322E9-BB2B-734A-B7C3-2B0A53A5E943}"/>
              </a:ext>
            </a:extLst>
          </p:cNvPr>
          <p:cNvSpPr/>
          <p:nvPr/>
        </p:nvSpPr>
        <p:spPr>
          <a:xfrm>
            <a:off x="1040266" y="2751614"/>
            <a:ext cx="148862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 আলু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33E41D-1C5F-0540-AAF4-EC209395CBEC}"/>
              </a:ext>
            </a:extLst>
          </p:cNvPr>
          <p:cNvSpPr/>
          <p:nvPr/>
        </p:nvSpPr>
        <p:spPr>
          <a:xfrm>
            <a:off x="727238" y="5679902"/>
            <a:ext cx="16618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মিষ্টি আলু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8914"/>
            <a:ext cx="3227957" cy="2028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80" y="126708"/>
            <a:ext cx="2804932" cy="130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80" y="1431841"/>
            <a:ext cx="2804932" cy="144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15857" y="485283"/>
            <a:ext cx="1444460" cy="3333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12" y="117418"/>
            <a:ext cx="3333750" cy="12680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36" y="4851020"/>
            <a:ext cx="2923943" cy="18110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25" y="4362196"/>
            <a:ext cx="2780721" cy="2380816"/>
          </a:xfrm>
          <a:prstGeom prst="rect">
            <a:avLst/>
          </a:prstGeom>
        </p:spPr>
      </p:pic>
      <p:sp>
        <p:nvSpPr>
          <p:cNvPr id="27" name="Frame 2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2" y="4281302"/>
            <a:ext cx="2780721" cy="23808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17" y="4291044"/>
            <a:ext cx="2780721" cy="23808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3" y="4291044"/>
            <a:ext cx="2237346" cy="238081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2322E9-BB2B-734A-B7C3-2B0A53A5E943}"/>
              </a:ext>
            </a:extLst>
          </p:cNvPr>
          <p:cNvSpPr/>
          <p:nvPr/>
        </p:nvSpPr>
        <p:spPr>
          <a:xfrm>
            <a:off x="7817000" y="3128968"/>
            <a:ext cx="408769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আলু থেকে তৈরি বিভিন্ন খাবার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A7B8BE85-44D5-0244-98EB-9036DBCE58AF}"/>
              </a:ext>
            </a:extLst>
          </p:cNvPr>
          <p:cNvSpPr/>
          <p:nvPr/>
        </p:nvSpPr>
        <p:spPr>
          <a:xfrm rot="14262893">
            <a:off x="4306323" y="2631147"/>
            <a:ext cx="838200" cy="914400"/>
          </a:xfrm>
          <a:prstGeom prst="down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5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4" grpId="0"/>
      <p:bldP spid="25" grpId="0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A54F46A-8EDB-244F-9FC0-B2B4CF1E4AA4}"/>
              </a:ext>
            </a:extLst>
          </p:cNvPr>
          <p:cNvSpPr txBox="1"/>
          <p:nvPr/>
        </p:nvSpPr>
        <p:spPr>
          <a:xfrm>
            <a:off x="2582776" y="2743593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06E04-1B7B-DB49-8E8B-7B712F90442C}"/>
              </a:ext>
            </a:extLst>
          </p:cNvPr>
          <p:cNvSpPr txBox="1"/>
          <p:nvPr/>
        </p:nvSpPr>
        <p:spPr>
          <a:xfrm>
            <a:off x="8449962" y="2881571"/>
            <a:ext cx="8979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8C982-CEE5-5B4D-8325-8F47CE7F7747}"/>
              </a:ext>
            </a:extLst>
          </p:cNvPr>
          <p:cNvSpPr txBox="1"/>
          <p:nvPr/>
        </p:nvSpPr>
        <p:spPr>
          <a:xfrm>
            <a:off x="2373518" y="5749944"/>
            <a:ext cx="13059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তামাক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3F28A-AB15-9345-A06B-1394CC2305E0}"/>
              </a:ext>
            </a:extLst>
          </p:cNvPr>
          <p:cNvSpPr txBox="1"/>
          <p:nvPr/>
        </p:nvSpPr>
        <p:spPr>
          <a:xfrm>
            <a:off x="8449962" y="5697261"/>
            <a:ext cx="68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2" y="3428999"/>
            <a:ext cx="3737899" cy="2293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5" y="3404791"/>
            <a:ext cx="3823855" cy="2293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81" y="347856"/>
            <a:ext cx="3744191" cy="2289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6" y="469325"/>
            <a:ext cx="3823855" cy="2289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5" y="4967984"/>
            <a:ext cx="1017376" cy="1811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57" y="4851020"/>
            <a:ext cx="1031422" cy="1811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38" y="4557121"/>
            <a:ext cx="3848970" cy="2121546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85" y="4537145"/>
            <a:ext cx="3848970" cy="2121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3" y="4532620"/>
            <a:ext cx="3848970" cy="21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69EB2CF-899A-6B4D-908F-5E2B6CE35302}"/>
              </a:ext>
            </a:extLst>
          </p:cNvPr>
          <p:cNvSpPr txBox="1"/>
          <p:nvPr/>
        </p:nvSpPr>
        <p:spPr>
          <a:xfrm>
            <a:off x="2687782" y="227948"/>
            <a:ext cx="5193723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79C25-D188-BB42-9B87-E2FB3BB996AE}"/>
              </a:ext>
            </a:extLst>
          </p:cNvPr>
          <p:cNvSpPr txBox="1"/>
          <p:nvPr/>
        </p:nvSpPr>
        <p:spPr>
          <a:xfrm>
            <a:off x="4457700" y="1713420"/>
            <a:ext cx="83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53811-28C0-2D48-89E5-539230896D5A}"/>
              </a:ext>
            </a:extLst>
          </p:cNvPr>
          <p:cNvSpPr txBox="1"/>
          <p:nvPr/>
        </p:nvSpPr>
        <p:spPr>
          <a:xfrm>
            <a:off x="10976124" y="1606087"/>
            <a:ext cx="8125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6D9917-37F7-3540-AF2E-B41721C6972F}"/>
              </a:ext>
            </a:extLst>
          </p:cNvPr>
          <p:cNvSpPr txBox="1"/>
          <p:nvPr/>
        </p:nvSpPr>
        <p:spPr>
          <a:xfrm>
            <a:off x="4457700" y="4831021"/>
            <a:ext cx="800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2F9DCE-5D2A-4C79-A42B-1CFC9A9FA4C9}"/>
              </a:ext>
            </a:extLst>
          </p:cNvPr>
          <p:cNvSpPr txBox="1"/>
          <p:nvPr/>
        </p:nvSpPr>
        <p:spPr>
          <a:xfrm>
            <a:off x="10976124" y="4926768"/>
            <a:ext cx="8125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8" y="1163781"/>
            <a:ext cx="3562212" cy="2105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98" y="1163781"/>
            <a:ext cx="4115666" cy="2105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8" y="3645704"/>
            <a:ext cx="3562212" cy="2433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98" y="3645704"/>
            <a:ext cx="4115666" cy="2433637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1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074" y="471055"/>
            <a:ext cx="605443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64" y="1634836"/>
            <a:ext cx="10931236" cy="3906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আলু কী ধরনের খাদ্য ?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শর্করা ।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দেশের চাহিদা মিটিয়ে অতিরিক্ত খাদ্যশস্য কী করা হয়  ?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বিদেশে রপ্তানি করা হয় ।</a:t>
            </a:r>
          </a:p>
          <a:p>
            <a:endParaRPr lang="bn-BD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দেশীয় তৈলবীজ ও মসলা দিয়ে চাহিদা পূরণ না হলে কী করতে হয় ?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বিদেশ থেকে আমদানি করতে হয় ।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58504" y="228600"/>
            <a:ext cx="4003963" cy="2313709"/>
            <a:chOff x="5029200" y="2951018"/>
            <a:chExt cx="4003963" cy="2549237"/>
          </a:xfrm>
          <a:solidFill>
            <a:srgbClr val="FFC000"/>
          </a:solidFill>
        </p:grpSpPr>
        <p:sp>
          <p:nvSpPr>
            <p:cNvPr id="6" name="Explosion 1 5"/>
            <p:cNvSpPr/>
            <p:nvPr/>
          </p:nvSpPr>
          <p:spPr>
            <a:xfrm>
              <a:off x="5029200" y="2951018"/>
              <a:ext cx="4003963" cy="2549237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6567055" y="3900053"/>
              <a:ext cx="692726" cy="5888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7" y="4851020"/>
            <a:ext cx="2923943" cy="1811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36" y="4851020"/>
            <a:ext cx="2923943" cy="1811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88" y="4255315"/>
            <a:ext cx="2876221" cy="2380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97" y="4255315"/>
            <a:ext cx="2876221" cy="2380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72" y="4255315"/>
            <a:ext cx="2876221" cy="23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419</Words>
  <Application>Microsoft Office PowerPoint</Application>
  <PresentationFormat>Widescreen</PresentationFormat>
  <Paragraphs>79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Shakhawat</cp:lastModifiedBy>
  <cp:revision>472</cp:revision>
  <dcterms:created xsi:type="dcterms:W3CDTF">2019-12-14T13:34:39Z</dcterms:created>
  <dcterms:modified xsi:type="dcterms:W3CDTF">2020-01-30T10:02:04Z</dcterms:modified>
</cp:coreProperties>
</file>