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8" r:id="rId3"/>
    <p:sldId id="287" r:id="rId4"/>
    <p:sldId id="260" r:id="rId5"/>
    <p:sldId id="277" r:id="rId6"/>
    <p:sldId id="262" r:id="rId7"/>
    <p:sldId id="284" r:id="rId8"/>
    <p:sldId id="282" r:id="rId9"/>
    <p:sldId id="263" r:id="rId10"/>
    <p:sldId id="264" r:id="rId11"/>
    <p:sldId id="266" r:id="rId12"/>
    <p:sldId id="267" r:id="rId13"/>
    <p:sldId id="269" r:id="rId14"/>
    <p:sldId id="270" r:id="rId15"/>
    <p:sldId id="271" r:id="rId16"/>
    <p:sldId id="272" r:id="rId17"/>
    <p:sldId id="281" r:id="rId18"/>
    <p:sldId id="285"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62" autoAdjust="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67CC3-BAF5-4BC3-8A36-A68FB26C7489}"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374913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67CC3-BAF5-4BC3-8A36-A68FB26C7489}"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164802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67CC3-BAF5-4BC3-8A36-A68FB26C7489}"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32331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67CC3-BAF5-4BC3-8A36-A68FB26C7489}"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23237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67CC3-BAF5-4BC3-8A36-A68FB26C7489}"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400402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67CC3-BAF5-4BC3-8A36-A68FB26C7489}"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19701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67CC3-BAF5-4BC3-8A36-A68FB26C7489}"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41649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67CC3-BAF5-4BC3-8A36-A68FB26C7489}"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232945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67CC3-BAF5-4BC3-8A36-A68FB26C7489}"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136124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67CC3-BAF5-4BC3-8A36-A68FB26C7489}"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183138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67CC3-BAF5-4BC3-8A36-A68FB26C7489}"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DC268-BA0A-46FC-BA44-1DB417B66DF1}" type="slidenum">
              <a:rPr lang="en-US" smtClean="0"/>
              <a:t>‹#›</a:t>
            </a:fld>
            <a:endParaRPr lang="en-US"/>
          </a:p>
        </p:txBody>
      </p:sp>
    </p:spTree>
    <p:extLst>
      <p:ext uri="{BB962C8B-B14F-4D97-AF65-F5344CB8AC3E}">
        <p14:creationId xmlns:p14="http://schemas.microsoft.com/office/powerpoint/2010/main" val="114611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tile tx="0" ty="0" sx="100000" sy="100000" flip="x"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67CC3-BAF5-4BC3-8A36-A68FB26C7489}" type="datetimeFigureOut">
              <a:rPr lang="en-US" smtClean="0"/>
              <a:t>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DC268-BA0A-46FC-BA44-1DB417B66DF1}" type="slidenum">
              <a:rPr lang="en-US" smtClean="0"/>
              <a:t>‹#›</a:t>
            </a:fld>
            <a:endParaRPr lang="en-US"/>
          </a:p>
        </p:txBody>
      </p:sp>
    </p:spTree>
    <p:extLst>
      <p:ext uri="{BB962C8B-B14F-4D97-AF65-F5344CB8AC3E}">
        <p14:creationId xmlns:p14="http://schemas.microsoft.com/office/powerpoint/2010/main" val="153389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51800" y="268941"/>
            <a:ext cx="11551024" cy="658905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rot="18978015">
            <a:off x="38636" y="3490174"/>
            <a:ext cx="6181859" cy="1569660"/>
          </a:xfrm>
          <a:prstGeom prst="rect">
            <a:avLst/>
          </a:prstGeom>
          <a:noFill/>
        </p:spPr>
        <p:txBody>
          <a:bodyPr wrap="square" rtlCol="0">
            <a:spAutoFit/>
          </a:bodyPr>
          <a:lstStyle/>
          <a:p>
            <a:r>
              <a:rPr lang="en-US" sz="9600" b="1" i="1" dirty="0" err="1" smtClean="0">
                <a:solidFill>
                  <a:srgbClr val="002060"/>
                </a:solidFill>
                <a:latin typeface="NikoshBAN" panose="02000000000000000000" pitchFamily="2" charset="0"/>
                <a:cs typeface="NikoshBAN" panose="02000000000000000000" pitchFamily="2" charset="0"/>
              </a:rPr>
              <a:t>শুভ</a:t>
            </a:r>
            <a:r>
              <a:rPr lang="en-US" sz="9600" b="1" i="1" dirty="0" smtClean="0">
                <a:solidFill>
                  <a:srgbClr val="002060"/>
                </a:solidFill>
                <a:latin typeface="NikoshBAN" panose="02000000000000000000" pitchFamily="2" charset="0"/>
                <a:cs typeface="NikoshBAN" panose="02000000000000000000" pitchFamily="2" charset="0"/>
              </a:rPr>
              <a:t> </a:t>
            </a:r>
            <a:r>
              <a:rPr lang="en-US" sz="9600" b="1" i="1" dirty="0" err="1" smtClean="0">
                <a:solidFill>
                  <a:srgbClr val="002060"/>
                </a:solidFill>
                <a:latin typeface="NikoshBAN" panose="02000000000000000000" pitchFamily="2" charset="0"/>
                <a:cs typeface="NikoshBAN" panose="02000000000000000000" pitchFamily="2" charset="0"/>
              </a:rPr>
              <a:t>সকাল</a:t>
            </a:r>
            <a:endParaRPr lang="en-US" sz="9600" b="1" i="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790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set>
                                      <p:cBhvr>
                                        <p:cTn id="15" dur="455" fill="hold">
                                          <p:stCondLst>
                                            <p:cond delay="0"/>
                                          </p:stCondLst>
                                        </p:cTn>
                                        <p:tgtEl>
                                          <p:spTgt spid="3">
                                            <p:txEl>
                                              <p:pRg st="0" end="0"/>
                                            </p:txEl>
                                          </p:spTgt>
                                        </p:tgtEl>
                                        <p:attrNameLst>
                                          <p:attrName>style.rotation</p:attrName>
                                        </p:attrNameLst>
                                      </p:cBhvr>
                                      <p:to>
                                        <p:strVal val="-45.0"/>
                                      </p:to>
                                    </p:set>
                                    <p:anim calcmode="lin" valueType="num">
                                      <p:cBhvr>
                                        <p:cTn id="16"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7373" y="296214"/>
            <a:ext cx="9144000" cy="16356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anose="02000000000000000000" pitchFamily="2" charset="0"/>
                <a:cs typeface="NikoshBAN" panose="02000000000000000000" pitchFamily="2" charset="0"/>
              </a:rPr>
              <a:t>সেখানে ভোরের মেঘে নাটার রঙের মত জাগিছে অরুন</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426" y="2308350"/>
            <a:ext cx="5172635" cy="4401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4990">
            <a:off x="160977" y="1958726"/>
            <a:ext cx="5732929" cy="4832040"/>
          </a:xfrm>
          <a:prstGeom prst="rect">
            <a:avLst/>
          </a:prstGeom>
        </p:spPr>
      </p:pic>
    </p:spTree>
    <p:extLst>
      <p:ext uri="{BB962C8B-B14F-4D97-AF65-F5344CB8AC3E}">
        <p14:creationId xmlns:p14="http://schemas.microsoft.com/office/powerpoint/2010/main" val="3335167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329169" y="206061"/>
            <a:ext cx="11571478" cy="1867437"/>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atin typeface="NikoshBAN" panose="02000000000000000000" pitchFamily="2" charset="0"/>
                <a:cs typeface="NikoshBAN" panose="02000000000000000000" pitchFamily="2" charset="0"/>
              </a:rPr>
              <a:t>সেইখানে শঙ্খচিল পানের বনের মত হাওয়ায় চঞ্চল </a:t>
            </a:r>
            <a:endParaRPr lang="en-US" sz="4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463" y="2061409"/>
            <a:ext cx="4807607" cy="47791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56" y="2073498"/>
            <a:ext cx="5701552" cy="4303059"/>
          </a:xfrm>
          <a:prstGeom prst="rect">
            <a:avLst/>
          </a:prstGeom>
        </p:spPr>
      </p:pic>
    </p:spTree>
    <p:extLst>
      <p:ext uri="{BB962C8B-B14F-4D97-AF65-F5344CB8AC3E}">
        <p14:creationId xmlns:p14="http://schemas.microsoft.com/office/powerpoint/2010/main" val="41256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849" y="2152293"/>
            <a:ext cx="5171869" cy="4518964"/>
          </a:xfrm>
          <a:prstGeom prst="rect">
            <a:avLst/>
          </a:prstGeom>
        </p:spPr>
      </p:pic>
      <p:sp>
        <p:nvSpPr>
          <p:cNvPr id="4" name="Rounded Rectangle 3"/>
          <p:cNvSpPr/>
          <p:nvPr/>
        </p:nvSpPr>
        <p:spPr>
          <a:xfrm>
            <a:off x="233849" y="180304"/>
            <a:ext cx="9985916" cy="15274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i="1" dirty="0" smtClean="0">
                <a:solidFill>
                  <a:srgbClr val="FF0000"/>
                </a:solidFill>
                <a:latin typeface="NikoshBAN" panose="02000000000000000000" pitchFamily="2" charset="0"/>
                <a:cs typeface="NikoshBAN" panose="02000000000000000000" pitchFamily="2" charset="0"/>
              </a:rPr>
              <a:t>সেইখানে লক্ষীপেচা ধানের গন্ধের মত অস্ফুট,তরুন;</a:t>
            </a:r>
            <a:endParaRPr lang="en-US" sz="5400" b="1" i="1" dirty="0">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859" y="2152293"/>
            <a:ext cx="5634317" cy="4518964"/>
          </a:xfrm>
          <a:prstGeom prst="rect">
            <a:avLst/>
          </a:prstGeom>
        </p:spPr>
      </p:pic>
    </p:spTree>
    <p:extLst>
      <p:ext uri="{BB962C8B-B14F-4D97-AF65-F5344CB8AC3E}">
        <p14:creationId xmlns:p14="http://schemas.microsoft.com/office/powerpoint/2010/main" val="42193665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1912512" y="0"/>
            <a:ext cx="7598535" cy="1970467"/>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rPr>
              <a:t>সেখানে হলুদ শাড়ি লেগে থাকে রুপসীর শরীরের পর</a:t>
            </a:r>
            <a:endParaRPr lang="en-US" sz="3200"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592" y="2756080"/>
            <a:ext cx="7307906" cy="3795072"/>
          </a:xfrm>
          <a:prstGeom prst="rect">
            <a:avLst/>
          </a:prstGeom>
        </p:spPr>
      </p:pic>
      <p:sp>
        <p:nvSpPr>
          <p:cNvPr id="4" name="TextBox 3"/>
          <p:cNvSpPr txBox="1"/>
          <p:nvPr/>
        </p:nvSpPr>
        <p:spPr>
          <a:xfrm>
            <a:off x="3271234" y="3554569"/>
            <a:ext cx="4881093" cy="769441"/>
          </a:xfrm>
          <a:prstGeom prst="rect">
            <a:avLst/>
          </a:prstGeom>
          <a:noFill/>
        </p:spPr>
        <p:txBody>
          <a:bodyPr wrap="square" rtlCol="0">
            <a:spAutoFit/>
          </a:bodyPr>
          <a:lstStyle/>
          <a:p>
            <a:r>
              <a:rPr lang="bn-BD" sz="4400" b="1" dirty="0" smtClean="0">
                <a:solidFill>
                  <a:srgbClr val="FF0000"/>
                </a:solidFill>
                <a:latin typeface="NikoshBAN" panose="02000000000000000000" pitchFamily="2" charset="0"/>
                <a:cs typeface="NikoshBAN" panose="02000000000000000000" pitchFamily="2" charset="0"/>
              </a:rPr>
              <a:t>শঙ্খমালা নাম তার</a:t>
            </a:r>
            <a:endParaRPr lang="en-US" sz="4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15974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870" y="2036644"/>
            <a:ext cx="6414248" cy="332142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rot="20952171">
            <a:off x="860612" y="-134470"/>
            <a:ext cx="12431806" cy="101566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bn-BD" sz="6000" b="1" dirty="0" smtClean="0">
                <a:solidFill>
                  <a:srgbClr val="FF0000"/>
                </a:solidFill>
                <a:latin typeface="NikoshBAN" panose="02000000000000000000" pitchFamily="2" charset="0"/>
                <a:cs typeface="NikoshBAN" panose="02000000000000000000" pitchFamily="2" charset="0"/>
              </a:rPr>
              <a:t>বিশালাক্ষী দিয়েছিল বর</a:t>
            </a:r>
            <a:endParaRPr lang="en-US" sz="6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18770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set>
                                      <p:cBhvr>
                                        <p:cTn id="7" dur="455" fill="hold">
                                          <p:stCondLst>
                                            <p:cond delay="0"/>
                                          </p:stCondLst>
                                        </p:cTn>
                                        <p:tgtEl>
                                          <p:spTgt spid="8">
                                            <p:txEl>
                                              <p:pRg st="0" end="0"/>
                                            </p:txEl>
                                          </p:spTgt>
                                        </p:tgtEl>
                                        <p:attrNameLst>
                                          <p:attrName>style.rotation</p:attrName>
                                        </p:attrNameLst>
                                      </p:cBhvr>
                                      <p:to>
                                        <p:strVal val="-45.0"/>
                                      </p:to>
                                    </p:set>
                                    <p:anim calcmode="lin" valueType="num">
                                      <p:cBhvr>
                                        <p:cTn id="8"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 y="77274"/>
            <a:ext cx="11771289" cy="6452316"/>
          </a:xfrm>
          <a:prstGeom prst="rect">
            <a:avLst/>
          </a:prstGeom>
        </p:spPr>
      </p:pic>
      <p:sp>
        <p:nvSpPr>
          <p:cNvPr id="3" name="TextBox 2"/>
          <p:cNvSpPr txBox="1"/>
          <p:nvPr/>
        </p:nvSpPr>
        <p:spPr>
          <a:xfrm>
            <a:off x="2537138" y="2864224"/>
            <a:ext cx="7131297" cy="1938992"/>
          </a:xfrm>
          <a:prstGeom prst="rect">
            <a:avLst/>
          </a:prstGeom>
          <a:noFill/>
        </p:spPr>
        <p:txBody>
          <a:bodyPr wrap="square" rtlCol="0">
            <a:spAutoFit/>
          </a:bodyPr>
          <a:lstStyle/>
          <a:p>
            <a:r>
              <a:rPr lang="bn-BD" sz="6000" b="1" dirty="0" smtClean="0">
                <a:solidFill>
                  <a:srgbClr val="FF0000"/>
                </a:solidFill>
                <a:latin typeface="NikoshBAN" panose="02000000000000000000" pitchFamily="2" charset="0"/>
                <a:cs typeface="NikoshBAN" panose="02000000000000000000" pitchFamily="2" charset="0"/>
              </a:rPr>
              <a:t>তাই সে জন্মেছে নীল বাংলার ঘাষ আর ধানের ভিতর</a:t>
            </a:r>
            <a:endParaRPr lang="en-US" sz="6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4353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455" fill="hold">
                                          <p:stCondLst>
                                            <p:cond delay="0"/>
                                          </p:stCondLst>
                                        </p:cTn>
                                        <p:tgtEl>
                                          <p:spTgt spid="3"/>
                                        </p:tgtEl>
                                        <p:attrNameLst>
                                          <p:attrName>style.rotation</p:attrName>
                                        </p:attrNameLst>
                                      </p:cBhvr>
                                      <p:to>
                                        <p:strVal val="-45.0"/>
                                      </p:to>
                                    </p:set>
                                    <p:anim calcmode="lin" valueType="num">
                                      <p:cBhvr>
                                        <p:cTn id="15"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166" y="-53788"/>
            <a:ext cx="5163670" cy="1503561"/>
          </a:xfrm>
          <a:scene3d>
            <a:camera prst="perspectiveRelaxedModerately"/>
            <a:lightRig rig="threePt" dir="t"/>
          </a:scene3d>
        </p:spPr>
        <p:txBody>
          <a:bodyPr>
            <a:normAutofit/>
          </a:bodyPr>
          <a:lstStyle/>
          <a:p>
            <a:pPr algn="ctr"/>
            <a:r>
              <a:rPr lang="bn-BD" sz="9600" b="1" u="sng" dirty="0" smtClean="0">
                <a:latin typeface="NikoshBAN" panose="02000000000000000000" pitchFamily="2" charset="0"/>
                <a:cs typeface="NikoshBAN" panose="02000000000000000000" pitchFamily="2" charset="0"/>
              </a:rPr>
              <a:t>মূল্যায়ন</a:t>
            </a:r>
            <a:endParaRPr lang="en-US" sz="9600" b="1" u="sng"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843" y="2030505"/>
            <a:ext cx="5339998" cy="3039035"/>
          </a:xfrm>
        </p:spPr>
      </p:pic>
      <p:sp>
        <p:nvSpPr>
          <p:cNvPr id="5" name="Rounded Rectangle 4"/>
          <p:cNvSpPr/>
          <p:nvPr/>
        </p:nvSpPr>
        <p:spPr>
          <a:xfrm>
            <a:off x="4666130" y="1045650"/>
            <a:ext cx="4114800" cy="887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ছবি দেখে চরণ বল</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135" y="1936376"/>
            <a:ext cx="4262718" cy="3060686"/>
          </a:xfrm>
          <a:prstGeom prst="rect">
            <a:avLst/>
          </a:prstGeom>
        </p:spPr>
      </p:pic>
      <p:sp>
        <p:nvSpPr>
          <p:cNvPr id="7" name="Right Arrow 6"/>
          <p:cNvSpPr/>
          <p:nvPr/>
        </p:nvSpPr>
        <p:spPr>
          <a:xfrm>
            <a:off x="127842" y="4917408"/>
            <a:ext cx="5600605" cy="19405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i="1" dirty="0">
                <a:solidFill>
                  <a:srgbClr val="FF0000"/>
                </a:solidFill>
                <a:latin typeface="NikoshBAN" panose="02000000000000000000" pitchFamily="2" charset="0"/>
                <a:cs typeface="NikoshBAN" panose="02000000000000000000" pitchFamily="2" charset="0"/>
              </a:rPr>
              <a:t>সেইখানে লক্ষীপেচা ধানের গন্ধের মত অস্ফুট,তরুন</a:t>
            </a:r>
            <a:r>
              <a:rPr lang="bn-BD" sz="2800" b="1" i="1" dirty="0">
                <a:solidFill>
                  <a:srgbClr val="FF0000"/>
                </a:solidFill>
                <a:latin typeface="NikoshBAN" panose="02000000000000000000" pitchFamily="2" charset="0"/>
                <a:cs typeface="NikoshBAN" panose="02000000000000000000" pitchFamily="2" charset="0"/>
              </a:rPr>
              <a:t>;</a:t>
            </a:r>
            <a:endParaRPr lang="en-US" sz="2800" b="1" i="1" dirty="0">
              <a:solidFill>
                <a:srgbClr val="FF0000"/>
              </a:solidFill>
              <a:latin typeface="NikoshBAN" panose="02000000000000000000" pitchFamily="2" charset="0"/>
              <a:cs typeface="NikoshBAN" panose="02000000000000000000" pitchFamily="2" charset="0"/>
            </a:endParaRPr>
          </a:p>
        </p:txBody>
      </p:sp>
      <p:sp>
        <p:nvSpPr>
          <p:cNvPr id="8" name="Left Arrow 7"/>
          <p:cNvSpPr/>
          <p:nvPr/>
        </p:nvSpPr>
        <p:spPr>
          <a:xfrm>
            <a:off x="6723530" y="4924586"/>
            <a:ext cx="5177117" cy="201705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FF0000"/>
                </a:solidFill>
                <a:latin typeface="NikoshBAN" panose="02000000000000000000" pitchFamily="2" charset="0"/>
                <a:cs typeface="NikoshBAN" panose="02000000000000000000" pitchFamily="2" charset="0"/>
              </a:rPr>
              <a:t>সেইখানে শঙ্খচিল পানের বনের মত হাওয়ায় চঞ্চল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7919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bn-BD" sz="3200" dirty="0" smtClean="0">
                <a:latin typeface="NikoshBAN" panose="02000000000000000000" pitchFamily="2" charset="0"/>
                <a:cs typeface="NikoshBAN" panose="02000000000000000000" pitchFamily="2" charset="0"/>
              </a:rPr>
              <a:t>প্রাকৃতিক সৌন্দর্যের লীলাভূমি আমাদের এই বাংলাদেশ।পৃথিবীর মধ্যে সেরা এই দেশের কোন তুলনা নেই।অসংখ্য বৃক্ষ,গুল্ম ছড়িয়ে আছে এদেশের জনপদ অরন্যে।মধুকূপী,কাঠাল,অশ্বত্থ,বট,জারুল,হিজল তাদের কোন কোনোটির নাম।এদেশের পূর্বাকাশে যখন সুর্য ওঠে মেঘের আড়াল থেকে তার রঙ হয় করঞ্জা রঙ্গিন।আর এদেশের প্রতিটা নদ-নদী ভরে আছে স্বচ্ছতোয়া জলে।জলের দেবতা অনিঃশেষ জলধারা দিয়ে স্রোতস্বিনী করে রাখে এদেশের অসংখ্য নদ-নদীকে।প্রকৃতি আর প্রানিকূলের বন্ধনে গড়ে উঠেছে চির অবিচ্ছেদ্য এক সঙ্গহতি। তাই হাওয়া যখন পানের বনে চঞ্চলতা জাগায়, দূর আকাশে উড়ে যাওয়া শঙ্খচিল তখন  চঞ্চল হয়ে ওঠে।লক্ষীপেচা অন্ধকারে বিচিত্র।অন্ধকার ঘাষের উপর নুয়ে থাকে লেবুর ডাল।জন্ম দেয় শঙ্খমালা নামের রুপসী নারীর হলুদ শাড়ির বর্নশোভা।কবির বিশ্বাস পৃথিবীর অন্য কোথাও এদের পাওয়া যাবে না।</a:t>
            </a:r>
            <a:endParaRPr lang="en-US" sz="3200" dirty="0">
              <a:latin typeface="NikoshBAN" panose="02000000000000000000" pitchFamily="2" charset="0"/>
              <a:cs typeface="NikoshBAN" panose="02000000000000000000" pitchFamily="2" charset="0"/>
            </a:endParaRPr>
          </a:p>
        </p:txBody>
      </p:sp>
      <p:sp>
        <p:nvSpPr>
          <p:cNvPr id="4" name="Flowchart: Punched Tape 3"/>
          <p:cNvSpPr/>
          <p:nvPr/>
        </p:nvSpPr>
        <p:spPr>
          <a:xfrm>
            <a:off x="5553635" y="874059"/>
            <a:ext cx="45719" cy="4571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Wave 4"/>
          <p:cNvSpPr/>
          <p:nvPr/>
        </p:nvSpPr>
        <p:spPr>
          <a:xfrm>
            <a:off x="4269441" y="315687"/>
            <a:ext cx="3348318" cy="120818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flipH="1">
            <a:off x="4124884" y="482614"/>
            <a:ext cx="3492874" cy="769441"/>
          </a:xfrm>
          <a:prstGeom prst="rect">
            <a:avLst/>
          </a:prstGeom>
          <a:noFill/>
        </p:spPr>
        <p:txBody>
          <a:bodyPr wrap="square" rtlCol="0">
            <a:spAutoFit/>
          </a:bodyPr>
          <a:lstStyle/>
          <a:p>
            <a:pPr algn="ctr"/>
            <a:r>
              <a:rPr lang="bn-BD" sz="4400" b="1" dirty="0" smtClean="0">
                <a:solidFill>
                  <a:srgbClr val="FF0000"/>
                </a:solidFill>
                <a:latin typeface="NikoshBAN" panose="02000000000000000000" pitchFamily="2" charset="0"/>
                <a:cs typeface="NikoshBAN" panose="02000000000000000000" pitchFamily="2" charset="0"/>
              </a:rPr>
              <a:t>মুলভাব</a:t>
            </a:r>
            <a:endParaRPr lang="en-US" sz="4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2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nodeType="click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set>
                                      <p:cBhvr>
                                        <p:cTn id="19" dur="455" fill="hold">
                                          <p:stCondLst>
                                            <p:cond delay="0"/>
                                          </p:stCondLst>
                                        </p:cTn>
                                        <p:tgtEl>
                                          <p:spTgt spid="3">
                                            <p:txEl>
                                              <p:pRg st="0" end="0"/>
                                            </p:txEl>
                                          </p:spTgt>
                                        </p:tgtEl>
                                        <p:attrNameLst>
                                          <p:attrName>style.rotation</p:attrName>
                                        </p:attrNameLst>
                                      </p:cBhvr>
                                      <p:to>
                                        <p:strVal val="-45.0"/>
                                      </p:to>
                                    </p:set>
                                    <p:anim calcmode="lin" valueType="num">
                                      <p:cBhvr>
                                        <p:cTn id="20"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1707776" y="188259"/>
            <a:ext cx="5513293" cy="11967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smtClean="0">
                <a:solidFill>
                  <a:schemeClr val="tx1"/>
                </a:solidFill>
                <a:latin typeface="NikoshBAN" panose="02000000000000000000" pitchFamily="2" charset="0"/>
                <a:cs typeface="NikoshBAN" panose="02000000000000000000" pitchFamily="2" charset="0"/>
              </a:rPr>
              <a:t>দলীয়</a:t>
            </a:r>
            <a:r>
              <a:rPr lang="en-US" sz="6000" b="1" dirty="0" smtClean="0">
                <a:solidFill>
                  <a:schemeClr val="tx1"/>
                </a:solidFill>
                <a:latin typeface="NikoshBAN" panose="02000000000000000000" pitchFamily="2" charset="0"/>
                <a:cs typeface="NikoshBAN" panose="02000000000000000000" pitchFamily="2" charset="0"/>
              </a:rPr>
              <a:t> </a:t>
            </a:r>
            <a:r>
              <a:rPr lang="en-US" sz="6000" b="1" dirty="0" err="1" smtClean="0">
                <a:solidFill>
                  <a:schemeClr val="tx1"/>
                </a:solidFill>
                <a:latin typeface="NikoshBAN" panose="02000000000000000000" pitchFamily="2" charset="0"/>
                <a:cs typeface="NikoshBAN" panose="02000000000000000000" pitchFamily="2" charset="0"/>
              </a:rPr>
              <a:t>কাজ</a:t>
            </a:r>
            <a:endParaRPr lang="en-US" sz="6000" b="1"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1707776" y="1963271"/>
            <a:ext cx="8767483" cy="4124206"/>
          </a:xfrm>
          <a:prstGeom prst="rect">
            <a:avLst/>
          </a:prstGeom>
          <a:noFill/>
        </p:spPr>
        <p:txBody>
          <a:bodyPr wrap="square" rtlCol="0">
            <a:spAutoFit/>
          </a:bodyPr>
          <a:lstStyle/>
          <a:p>
            <a:r>
              <a:rPr lang="bn-BD" sz="7200" dirty="0" smtClean="0">
                <a:solidFill>
                  <a:srgbClr val="FF0000"/>
                </a:solidFill>
                <a:latin typeface="NikoshBAN" panose="02000000000000000000" pitchFamily="2" charset="0"/>
                <a:cs typeface="NikoshBAN" panose="02000000000000000000" pitchFamily="2" charset="0"/>
              </a:rPr>
              <a:t>গোলাপ দলঃ </a:t>
            </a:r>
            <a:r>
              <a:rPr lang="bn-BD" sz="4400" dirty="0" smtClean="0">
                <a:latin typeface="NikoshBAN" panose="02000000000000000000" pitchFamily="2" charset="0"/>
                <a:cs typeface="NikoshBAN" panose="02000000000000000000" pitchFamily="2" charset="0"/>
              </a:rPr>
              <a:t>দলের প্রত্যেকে ৫ টি করে কবিতায় উল্লেখিত গাছের নাম লিখে নিয়ে আসো।</a:t>
            </a:r>
          </a:p>
          <a:p>
            <a:r>
              <a:rPr lang="bn-BD" sz="6600" dirty="0" smtClean="0">
                <a:solidFill>
                  <a:srgbClr val="00B0F0"/>
                </a:solidFill>
                <a:latin typeface="NikoshBAN" panose="02000000000000000000" pitchFamily="2" charset="0"/>
                <a:cs typeface="NikoshBAN" panose="02000000000000000000" pitchFamily="2" charset="0"/>
              </a:rPr>
              <a:t>বকুল দলঃ </a:t>
            </a:r>
            <a:r>
              <a:rPr lang="bn-BD" sz="4800" dirty="0" smtClean="0">
                <a:latin typeface="NikoshBAN" panose="02000000000000000000" pitchFamily="2" charset="0"/>
                <a:cs typeface="NikoshBAN" panose="02000000000000000000" pitchFamily="2" charset="0"/>
              </a:rPr>
              <a:t>দলের প্রত্যেকে কবির গল্পগ্রন্থ ও কাব্যগ্রন্থের নাম লিখে নিয়ে আসো</a:t>
            </a:r>
          </a:p>
          <a:p>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4917" y="0"/>
            <a:ext cx="2970726" cy="2228045"/>
          </a:xfrm>
          <a:prstGeom prst="rect">
            <a:avLst/>
          </a:prstGeom>
        </p:spPr>
      </p:pic>
    </p:spTree>
    <p:extLst>
      <p:ext uri="{BB962C8B-B14F-4D97-AF65-F5344CB8AC3E}">
        <p14:creationId xmlns:p14="http://schemas.microsoft.com/office/powerpoint/2010/main" val="2629425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5244353" y="167425"/>
            <a:ext cx="6143222" cy="20734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solidFill>
                  <a:srgbClr val="C00000"/>
                </a:solidFill>
                <a:latin typeface="NikoshBAN" panose="02000000000000000000" pitchFamily="2" charset="0"/>
                <a:cs typeface="NikoshBAN" panose="02000000000000000000" pitchFamily="2" charset="0"/>
              </a:rPr>
              <a:t>বাড়ির কাজ</a:t>
            </a:r>
            <a:endParaRPr lang="en-US" sz="7200" b="1" dirty="0">
              <a:solidFill>
                <a:srgbClr val="C00000"/>
              </a:solidFill>
              <a:latin typeface="NikoshBAN" panose="02000000000000000000" pitchFamily="2" charset="0"/>
              <a:cs typeface="NikoshBAN" panose="02000000000000000000" pitchFamily="2" charset="0"/>
            </a:endParaRPr>
          </a:p>
        </p:txBody>
      </p:sp>
      <p:sp>
        <p:nvSpPr>
          <p:cNvPr id="3" name="Flowchart: Document 2"/>
          <p:cNvSpPr/>
          <p:nvPr/>
        </p:nvSpPr>
        <p:spPr>
          <a:xfrm>
            <a:off x="3240172" y="2993012"/>
            <a:ext cx="8822407" cy="4198512"/>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3603812" y="3818965"/>
            <a:ext cx="8095129" cy="2308324"/>
          </a:xfrm>
          <a:prstGeom prst="rect">
            <a:avLst/>
          </a:prstGeom>
          <a:noFill/>
        </p:spPr>
        <p:txBody>
          <a:bodyPr wrap="square" rtlCol="0">
            <a:spAutoFit/>
          </a:bodyPr>
          <a:lstStyle/>
          <a:p>
            <a:r>
              <a:rPr lang="en-US" sz="7200" b="1" dirty="0" err="1" smtClean="0">
                <a:solidFill>
                  <a:srgbClr val="FFFF00"/>
                </a:solidFill>
                <a:latin typeface="NikoshBAN" panose="02000000000000000000" pitchFamily="2" charset="0"/>
                <a:cs typeface="NikoshBAN" panose="02000000000000000000" pitchFamily="2" charset="0"/>
              </a:rPr>
              <a:t>বিশালাক্ষী</a:t>
            </a:r>
            <a:r>
              <a:rPr lang="en-US" sz="7200" b="1" dirty="0" smtClean="0">
                <a:solidFill>
                  <a:srgbClr val="FFFF00"/>
                </a:solidFill>
                <a:latin typeface="NikoshBAN" panose="02000000000000000000" pitchFamily="2" charset="0"/>
                <a:cs typeface="NikoshBAN" panose="02000000000000000000" pitchFamily="2" charset="0"/>
              </a:rPr>
              <a:t> </a:t>
            </a:r>
            <a:r>
              <a:rPr lang="en-US" sz="7200" b="1" dirty="0" err="1" smtClean="0">
                <a:solidFill>
                  <a:srgbClr val="FFFF00"/>
                </a:solidFill>
                <a:latin typeface="NikoshBAN" panose="02000000000000000000" pitchFamily="2" charset="0"/>
                <a:cs typeface="NikoshBAN" panose="02000000000000000000" pitchFamily="2" charset="0"/>
              </a:rPr>
              <a:t>দিয়েছি</a:t>
            </a:r>
            <a:r>
              <a:rPr lang="bn-BD" sz="7200" b="1" dirty="0" smtClean="0">
                <a:solidFill>
                  <a:srgbClr val="FFFF00"/>
                </a:solidFill>
                <a:latin typeface="NikoshBAN" panose="02000000000000000000" pitchFamily="2" charset="0"/>
                <a:cs typeface="NikoshBAN" panose="02000000000000000000" pitchFamily="2" charset="0"/>
              </a:rPr>
              <a:t>ল বর- আলোচনা কর।</a:t>
            </a:r>
            <a:endParaRPr lang="en-US" sz="7200" b="1" dirty="0">
              <a:solidFill>
                <a:srgbClr val="FFFF00"/>
              </a:solidFill>
              <a:latin typeface="NikoshBAN" panose="02000000000000000000" pitchFamily="2" charset="0"/>
              <a:cs typeface="NikoshBAN" panose="02000000000000000000" pitchFamily="2" charset="0"/>
            </a:endParaRPr>
          </a:p>
        </p:txBody>
      </p:sp>
      <p:sp>
        <p:nvSpPr>
          <p:cNvPr id="5" name="Explosion 2 4"/>
          <p:cNvSpPr/>
          <p:nvPr/>
        </p:nvSpPr>
        <p:spPr>
          <a:xfrm>
            <a:off x="4370294" y="2477858"/>
            <a:ext cx="3213847" cy="134110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44353" y="2877671"/>
            <a:ext cx="1600200" cy="523220"/>
          </a:xfrm>
          <a:prstGeom prst="rect">
            <a:avLst/>
          </a:prstGeom>
          <a:noFill/>
        </p:spPr>
        <p:txBody>
          <a:bodyPr wrap="square" rtlCol="0">
            <a:spAutoFit/>
          </a:bodyPr>
          <a:lstStyle/>
          <a:p>
            <a:r>
              <a:rPr lang="bn-BD" sz="2800" b="1" dirty="0" smtClean="0">
                <a:solidFill>
                  <a:srgbClr val="00B0F0"/>
                </a:solidFill>
                <a:latin typeface="NikoshBAN" panose="02000000000000000000" pitchFamily="2" charset="0"/>
                <a:cs typeface="NikoshBAN" panose="02000000000000000000" pitchFamily="2" charset="0"/>
              </a:rPr>
              <a:t>লিখে আনবে</a:t>
            </a:r>
            <a:endParaRPr lang="en-US" sz="2800" b="1" dirty="0">
              <a:solidFill>
                <a:srgbClr val="00B0F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046053" cy="2756078"/>
          </a:xfrm>
          <a:prstGeom prst="rect">
            <a:avLst/>
          </a:prstGeom>
        </p:spPr>
      </p:pic>
    </p:spTree>
    <p:extLst>
      <p:ext uri="{BB962C8B-B14F-4D97-AF65-F5344CB8AC3E}">
        <p14:creationId xmlns:p14="http://schemas.microsoft.com/office/powerpoint/2010/main" val="144975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47741" y="0"/>
            <a:ext cx="9787943" cy="222758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i="1" dirty="0" smtClean="0">
                <a:latin typeface="NikoshBAN" panose="02000000000000000000" pitchFamily="2" charset="0"/>
                <a:cs typeface="NikoshBAN" panose="02000000000000000000" pitchFamily="2" charset="0"/>
              </a:rPr>
              <a:t>শিক্ষক পরিচিতি</a:t>
            </a:r>
            <a:endParaRPr lang="en-US" sz="6000" b="1" i="1" dirty="0">
              <a:latin typeface="NikoshBAN" panose="02000000000000000000" pitchFamily="2" charset="0"/>
              <a:cs typeface="NikoshBAN" panose="02000000000000000000" pitchFamily="2" charset="0"/>
            </a:endParaRPr>
          </a:p>
        </p:txBody>
      </p:sp>
      <p:sp>
        <p:nvSpPr>
          <p:cNvPr id="3" name="Rectangle 2"/>
          <p:cNvSpPr/>
          <p:nvPr/>
        </p:nvSpPr>
        <p:spPr>
          <a:xfrm>
            <a:off x="3929351" y="3205909"/>
            <a:ext cx="8262649" cy="3327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FFFF00"/>
                </a:solidFill>
                <a:latin typeface="NikoshBAN" panose="02000000000000000000" pitchFamily="2" charset="0"/>
                <a:cs typeface="NikoshBAN" panose="02000000000000000000" pitchFamily="2" charset="0"/>
              </a:rPr>
              <a:t>মোঃআব্দুল হালিম</a:t>
            </a:r>
          </a:p>
          <a:p>
            <a:pPr algn="ctr"/>
            <a:r>
              <a:rPr lang="bn-IN" sz="4000" dirty="0" smtClean="0">
                <a:solidFill>
                  <a:srgbClr val="FFFF00"/>
                </a:solidFill>
                <a:latin typeface="NikoshBAN" panose="02000000000000000000" pitchFamily="2" charset="0"/>
                <a:cs typeface="NikoshBAN" panose="02000000000000000000" pitchFamily="2" charset="0"/>
              </a:rPr>
              <a:t>সহকারী অধ্যাপক(বাংলা)</a:t>
            </a:r>
          </a:p>
          <a:p>
            <a:pPr algn="ctr"/>
            <a:r>
              <a:rPr lang="bn-IN" sz="4000" dirty="0" smtClean="0">
                <a:solidFill>
                  <a:srgbClr val="FFFF00"/>
                </a:solidFill>
                <a:latin typeface="NikoshBAN" panose="02000000000000000000" pitchFamily="2" charset="0"/>
                <a:cs typeface="NikoshBAN" panose="02000000000000000000" pitchFamily="2" charset="0"/>
              </a:rPr>
              <a:t>খঞ্জনপুর </a:t>
            </a:r>
            <a:r>
              <a:rPr lang="bn-IN" sz="4000" dirty="0" smtClean="0">
                <a:solidFill>
                  <a:srgbClr val="FFFF00"/>
                </a:solidFill>
                <a:latin typeface="NikoshBAN" panose="02000000000000000000" pitchFamily="2" charset="0"/>
                <a:cs typeface="NikoshBAN" panose="02000000000000000000" pitchFamily="2" charset="0"/>
              </a:rPr>
              <a:t>তালকুড়া</a:t>
            </a:r>
            <a:r>
              <a:rPr lang="en-US" sz="4000" dirty="0" smtClean="0">
                <a:solidFill>
                  <a:srgbClr val="FFFF00"/>
                </a:solidFill>
                <a:latin typeface="NikoshBAN" panose="02000000000000000000" pitchFamily="2" charset="0"/>
                <a:cs typeface="NikoshBAN" panose="02000000000000000000" pitchFamily="2" charset="0"/>
              </a:rPr>
              <a:t> </a:t>
            </a:r>
            <a:r>
              <a:rPr lang="en-US" sz="4000" dirty="0" err="1" smtClean="0">
                <a:solidFill>
                  <a:srgbClr val="FFFF00"/>
                </a:solidFill>
                <a:latin typeface="NikoshBAN" panose="02000000000000000000" pitchFamily="2" charset="0"/>
                <a:cs typeface="NikoshBAN" panose="02000000000000000000" pitchFamily="2" charset="0"/>
              </a:rPr>
              <a:t>লতিফিয়া</a:t>
            </a:r>
            <a:r>
              <a:rPr lang="bn-IN" sz="4000" dirty="0" smtClean="0">
                <a:solidFill>
                  <a:srgbClr val="FFFF00"/>
                </a:solidFill>
                <a:latin typeface="NikoshBAN" panose="02000000000000000000" pitchFamily="2" charset="0"/>
                <a:cs typeface="NikoshBAN" panose="02000000000000000000" pitchFamily="2" charset="0"/>
              </a:rPr>
              <a:t> </a:t>
            </a:r>
            <a:r>
              <a:rPr lang="bn-IN" sz="4000" dirty="0" smtClean="0">
                <a:solidFill>
                  <a:srgbClr val="FFFF00"/>
                </a:solidFill>
                <a:latin typeface="NikoshBAN" panose="02000000000000000000" pitchFamily="2" charset="0"/>
                <a:cs typeface="NikoshBAN" panose="02000000000000000000" pitchFamily="2" charset="0"/>
              </a:rPr>
              <a:t>আলিম </a:t>
            </a:r>
            <a:r>
              <a:rPr lang="bn-IN" sz="4000" dirty="0" smtClean="0">
                <a:solidFill>
                  <a:srgbClr val="FFFF00"/>
                </a:solidFill>
                <a:latin typeface="NikoshBAN" panose="02000000000000000000" pitchFamily="2" charset="0"/>
                <a:cs typeface="NikoshBAN" panose="02000000000000000000" pitchFamily="2" charset="0"/>
              </a:rPr>
              <a:t>মাদরাসা</a:t>
            </a:r>
            <a:endParaRPr lang="en-US" sz="4000" dirty="0">
              <a:solidFill>
                <a:srgbClr val="FFFF00"/>
              </a:solidFill>
              <a:latin typeface="NikoshBAN" panose="02000000000000000000" pitchFamily="2" charset="0"/>
              <a:cs typeface="NikoshBAN" panose="02000000000000000000" pitchFamily="2" charset="0"/>
            </a:endParaRPr>
          </a:p>
          <a:p>
            <a:pPr algn="ctr"/>
            <a:r>
              <a:rPr lang="en-US" sz="4000" dirty="0" err="1" smtClean="0">
                <a:solidFill>
                  <a:srgbClr val="FFFF00"/>
                </a:solidFill>
                <a:latin typeface="NikoshBAN" panose="02000000000000000000" pitchFamily="2" charset="0"/>
                <a:cs typeface="NikoshBAN" panose="02000000000000000000" pitchFamily="2" charset="0"/>
              </a:rPr>
              <a:t>সাপাহার,নওগাঁ</a:t>
            </a:r>
            <a:r>
              <a:rPr lang="en-US" sz="4000" dirty="0" smtClean="0">
                <a:solidFill>
                  <a:srgbClr val="FFFF00"/>
                </a:solidFill>
                <a:latin typeface="NikoshBAN" panose="02000000000000000000" pitchFamily="2" charset="0"/>
                <a:cs typeface="NikoshBAN" panose="02000000000000000000" pitchFamily="2" charset="0"/>
              </a:rPr>
              <a:t>।</a:t>
            </a:r>
          </a:p>
          <a:p>
            <a:pPr algn="ctr"/>
            <a:r>
              <a:rPr lang="en-US" sz="4000" dirty="0" err="1" smtClean="0">
                <a:solidFill>
                  <a:srgbClr val="FFFF00"/>
                </a:solidFill>
                <a:latin typeface="NikoshBAN" panose="02000000000000000000" pitchFamily="2" charset="0"/>
                <a:cs typeface="NikoshBAN" panose="02000000000000000000" pitchFamily="2" charset="0"/>
              </a:rPr>
              <a:t>মোবাইল</a:t>
            </a:r>
            <a:r>
              <a:rPr lang="en-US" sz="4000" dirty="0" smtClean="0">
                <a:solidFill>
                  <a:srgbClr val="FFFF00"/>
                </a:solidFill>
                <a:latin typeface="NikoshBAN" panose="02000000000000000000" pitchFamily="2" charset="0"/>
                <a:cs typeface="NikoshBAN" panose="02000000000000000000" pitchFamily="2" charset="0"/>
              </a:rPr>
              <a:t> </a:t>
            </a:r>
            <a:r>
              <a:rPr lang="en-US" sz="4000" dirty="0" err="1" smtClean="0">
                <a:solidFill>
                  <a:srgbClr val="FFFF00"/>
                </a:solidFill>
                <a:latin typeface="NikoshBAN" panose="02000000000000000000" pitchFamily="2" charset="0"/>
                <a:cs typeface="NikoshBAN" panose="02000000000000000000" pitchFamily="2" charset="0"/>
              </a:rPr>
              <a:t>নং</a:t>
            </a:r>
            <a:r>
              <a:rPr lang="en-US" sz="4000" dirty="0" smtClean="0">
                <a:solidFill>
                  <a:srgbClr val="FFFF00"/>
                </a:solidFill>
                <a:latin typeface="NikoshBAN" panose="02000000000000000000" pitchFamily="2" charset="0"/>
                <a:cs typeface="NikoshBAN" panose="02000000000000000000" pitchFamily="2" charset="0"/>
              </a:rPr>
              <a:t>--০১৭২৪১১৩৬৩৬</a:t>
            </a:r>
            <a:endParaRPr lang="bn-IN" sz="4000" dirty="0" smtClean="0">
              <a:solidFill>
                <a:srgbClr val="FFFF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6" y="3205909"/>
            <a:ext cx="3374265" cy="3327093"/>
          </a:xfrm>
          <a:prstGeom prst="rect">
            <a:avLst/>
          </a:prstGeom>
        </p:spPr>
      </p:pic>
    </p:spTree>
    <p:extLst>
      <p:ext uri="{BB962C8B-B14F-4D97-AF65-F5344CB8AC3E}">
        <p14:creationId xmlns:p14="http://schemas.microsoft.com/office/powerpoint/2010/main" val="1799252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10"/>
            <a:ext cx="12192000" cy="6593305"/>
          </a:xfrm>
          <a:prstGeom prst="rect">
            <a:avLst/>
          </a:prstGeom>
        </p:spPr>
      </p:pic>
      <p:sp>
        <p:nvSpPr>
          <p:cNvPr id="3" name="TextBox 2"/>
          <p:cNvSpPr txBox="1"/>
          <p:nvPr/>
        </p:nvSpPr>
        <p:spPr>
          <a:xfrm rot="10800000" flipV="1">
            <a:off x="2635624" y="2651047"/>
            <a:ext cx="7221068" cy="1569660"/>
          </a:xfrm>
          <a:prstGeom prst="rect">
            <a:avLst/>
          </a:prstGeom>
          <a:noFill/>
          <a:scene3d>
            <a:camera prst="perspectiveRelaxedModerately"/>
            <a:lightRig rig="threePt" dir="t"/>
          </a:scene3d>
        </p:spPr>
        <p:txBody>
          <a:bodyPr wrap="square" rtlCol="0">
            <a:spAutoFit/>
          </a:bodyPr>
          <a:lstStyle/>
          <a:p>
            <a:pPr algn="ctr"/>
            <a:r>
              <a:rPr lang="bn-BD" sz="9600" b="1" i="1" dirty="0" smtClean="0">
                <a:solidFill>
                  <a:srgbClr val="FF0000"/>
                </a:solidFill>
                <a:latin typeface="NikoshBAN" panose="02000000000000000000" pitchFamily="2" charset="0"/>
                <a:cs typeface="NikoshBAN" panose="02000000000000000000" pitchFamily="2" charset="0"/>
              </a:rPr>
              <a:t>ধন্যবাদ</a:t>
            </a:r>
            <a:endParaRPr lang="en-US" sz="9600" b="1" i="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4006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4" y="1528763"/>
            <a:ext cx="8470805" cy="5329237"/>
          </a:xfrm>
          <a:prstGeom prst="rect">
            <a:avLst/>
          </a:prstGeom>
        </p:spPr>
      </p:pic>
      <p:sp>
        <p:nvSpPr>
          <p:cNvPr id="4" name="Rectangle 3"/>
          <p:cNvSpPr/>
          <p:nvPr/>
        </p:nvSpPr>
        <p:spPr>
          <a:xfrm>
            <a:off x="8833634" y="1528763"/>
            <a:ext cx="3071812" cy="1196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FF0000"/>
                </a:solidFill>
                <a:latin typeface="NikoshBAN" panose="02000000000000000000" pitchFamily="2" charset="0"/>
                <a:cs typeface="NikoshBAN" panose="02000000000000000000" pitchFamily="2" charset="0"/>
              </a:rPr>
              <a:t>বাংলাদেশ</a:t>
            </a:r>
            <a:endParaRPr lang="en-US" sz="4400" b="1" dirty="0">
              <a:solidFill>
                <a:srgbClr val="FF0000"/>
              </a:solidFill>
              <a:latin typeface="NikoshBAN" panose="02000000000000000000" pitchFamily="2" charset="0"/>
              <a:cs typeface="NikoshBAN" panose="02000000000000000000" pitchFamily="2" charset="0"/>
            </a:endParaRPr>
          </a:p>
        </p:txBody>
      </p:sp>
      <p:sp>
        <p:nvSpPr>
          <p:cNvPr id="5" name="5-Point Star 4"/>
          <p:cNvSpPr/>
          <p:nvPr/>
        </p:nvSpPr>
        <p:spPr>
          <a:xfrm>
            <a:off x="3080216" y="2971800"/>
            <a:ext cx="2085975" cy="1254919"/>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3" name="TextBox 2"/>
          <p:cNvSpPr txBox="1"/>
          <p:nvPr/>
        </p:nvSpPr>
        <p:spPr>
          <a:xfrm>
            <a:off x="6118412" y="2622176"/>
            <a:ext cx="80682" cy="699248"/>
          </a:xfrm>
          <a:prstGeom prst="rect">
            <a:avLst/>
          </a:prstGeom>
          <a:noFill/>
        </p:spPr>
        <p:txBody>
          <a:bodyPr wrap="square" rtlCol="0">
            <a:spAutoFit/>
          </a:bodyPr>
          <a:lstStyle/>
          <a:p>
            <a:endParaRPr lang="en-US" dirty="0"/>
          </a:p>
        </p:txBody>
      </p:sp>
      <p:sp>
        <p:nvSpPr>
          <p:cNvPr id="7" name="TextBox 6"/>
          <p:cNvSpPr txBox="1"/>
          <p:nvPr/>
        </p:nvSpPr>
        <p:spPr>
          <a:xfrm>
            <a:off x="1332099" y="274171"/>
            <a:ext cx="6399962" cy="646331"/>
          </a:xfrm>
          <a:prstGeom prst="rect">
            <a:avLst/>
          </a:prstGeom>
          <a:solidFill>
            <a:srgbClr val="FFC000"/>
          </a:solidFill>
        </p:spPr>
        <p:txBody>
          <a:bodyPr wrap="square" rtlCol="0">
            <a:spAutoFit/>
          </a:bodyPr>
          <a:lstStyle/>
          <a:p>
            <a:r>
              <a:rPr lang="bn-BD" sz="3600" b="1" dirty="0" smtClean="0">
                <a:latin typeface="NikoshBAN" panose="02000000000000000000" pitchFamily="2" charset="0"/>
                <a:cs typeface="NikoshBAN" panose="02000000000000000000" pitchFamily="2" charset="0"/>
              </a:rPr>
              <a:t>ছবিতে আমরা কি দেখতে পাচ্ছি?</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7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91" y="365125"/>
            <a:ext cx="10515600" cy="13255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bn-BD" sz="6600" b="1" dirty="0" smtClean="0">
                <a:solidFill>
                  <a:srgbClr val="00B050"/>
                </a:solidFill>
                <a:latin typeface="NikoshBAN" panose="02000000000000000000" pitchFamily="2" charset="0"/>
                <a:cs typeface="NikoshBAN" panose="02000000000000000000" pitchFamily="2" charset="0"/>
              </a:rPr>
              <a:t>আমাদের আজকের পাঠঃ কবিতা</a:t>
            </a:r>
            <a:endParaRPr lang="en-US" sz="6600" b="1" dirty="0">
              <a:solidFill>
                <a:srgbClr val="00B05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1273" y="1856509"/>
            <a:ext cx="10522527" cy="4320454"/>
          </a:xfrm>
          <a:scene3d>
            <a:camera prst="perspectiveRelaxedModerately"/>
            <a:lightRig rig="threePt" dir="t"/>
          </a:scene3d>
        </p:spPr>
        <p:txBody>
          <a:bodyPr>
            <a:normAutofit/>
          </a:bodyPr>
          <a:lstStyle/>
          <a:p>
            <a:pPr marL="0" indent="0" algn="ctr">
              <a:buNone/>
            </a:pPr>
            <a:r>
              <a:rPr lang="bn-BD" sz="5400" b="1" dirty="0" smtClean="0">
                <a:solidFill>
                  <a:srgbClr val="00B0F0"/>
                </a:solidFill>
                <a:latin typeface="NikoshBAN" panose="02000000000000000000" pitchFamily="2" charset="0"/>
                <a:cs typeface="NikoshBAN" panose="02000000000000000000" pitchFamily="2" charset="0"/>
              </a:rPr>
              <a:t>কবিতার নামঃ এই পৃথিবীতে এক স্থান আছে                                     </a:t>
            </a:r>
          </a:p>
          <a:p>
            <a:pPr marL="2743200" lvl="6" indent="0" algn="ctr">
              <a:buNone/>
            </a:pPr>
            <a:r>
              <a:rPr lang="bn-BD" sz="5400" b="1" dirty="0" smtClean="0">
                <a:solidFill>
                  <a:srgbClr val="00B050"/>
                </a:solidFill>
                <a:latin typeface="NikoshBAN" panose="02000000000000000000" pitchFamily="2" charset="0"/>
                <a:cs typeface="NikoshBAN" panose="02000000000000000000" pitchFamily="2" charset="0"/>
              </a:rPr>
              <a:t>কবি</a:t>
            </a:r>
            <a:r>
              <a:rPr lang="en-US" sz="5400" b="1" dirty="0" smtClean="0">
                <a:solidFill>
                  <a:srgbClr val="00B050"/>
                </a:solidFill>
                <a:latin typeface="NikoshBAN" panose="02000000000000000000" pitchFamily="2" charset="0"/>
                <a:cs typeface="NikoshBAN" panose="02000000000000000000" pitchFamily="2" charset="0"/>
              </a:rPr>
              <a:t>ঃ</a:t>
            </a:r>
            <a:r>
              <a:rPr lang="bn-BD" sz="5400" b="1" dirty="0" smtClean="0">
                <a:solidFill>
                  <a:srgbClr val="00B050"/>
                </a:solidFill>
                <a:latin typeface="NikoshBAN" panose="02000000000000000000" pitchFamily="2" charset="0"/>
                <a:cs typeface="NikoshBAN" panose="02000000000000000000" pitchFamily="2" charset="0"/>
              </a:rPr>
              <a:t> জীবনানন্দ দাস            </a:t>
            </a:r>
            <a:r>
              <a:rPr lang="bn-BD" sz="4400" b="1" dirty="0" smtClean="0">
                <a:solidFill>
                  <a:srgbClr val="00B050"/>
                </a:solidFill>
                <a:latin typeface="NikoshBAN" panose="02000000000000000000" pitchFamily="2" charset="0"/>
                <a:cs typeface="NikoshBAN" panose="02000000000000000000" pitchFamily="2" charset="0"/>
              </a:rPr>
              <a:t>      </a:t>
            </a:r>
          </a:p>
        </p:txBody>
      </p:sp>
      <p:sp>
        <p:nvSpPr>
          <p:cNvPr id="4" name="TextBox 3"/>
          <p:cNvSpPr txBox="1"/>
          <p:nvPr/>
        </p:nvSpPr>
        <p:spPr>
          <a:xfrm>
            <a:off x="3580327" y="5048518"/>
            <a:ext cx="4919729" cy="1323439"/>
          </a:xfrm>
          <a:prstGeom prst="rect">
            <a:avLst/>
          </a:prstGeom>
          <a:noFill/>
        </p:spPr>
        <p:txBody>
          <a:bodyPr wrap="square" rtlCol="0">
            <a:spAutoFit/>
          </a:bodyPr>
          <a:lstStyle/>
          <a:p>
            <a:r>
              <a:rPr lang="en-US" sz="4000" b="1" dirty="0" smtClean="0">
                <a:solidFill>
                  <a:srgbClr val="0070C0"/>
                </a:solidFill>
                <a:latin typeface="NikoshBAN" pitchFamily="2" charset="0"/>
                <a:cs typeface="NikoshBAN" pitchFamily="2" charset="0"/>
              </a:rPr>
              <a:t>তারিখঃ২৬/০৬/২০১৯ </a:t>
            </a:r>
            <a:r>
              <a:rPr lang="en-US" sz="4000" b="1" dirty="0" err="1" smtClean="0">
                <a:solidFill>
                  <a:srgbClr val="0070C0"/>
                </a:solidFill>
                <a:latin typeface="NikoshBAN" pitchFamily="2" charset="0"/>
                <a:cs typeface="NikoshBAN" pitchFamily="2" charset="0"/>
              </a:rPr>
              <a:t>খ্রিঃ</a:t>
            </a:r>
            <a:r>
              <a:rPr lang="en-US" sz="4000" b="1" dirty="0" smtClean="0">
                <a:solidFill>
                  <a:srgbClr val="0070C0"/>
                </a:solidFill>
                <a:latin typeface="NikoshBAN" pitchFamily="2" charset="0"/>
                <a:cs typeface="NikoshBAN" pitchFamily="2" charset="0"/>
              </a:rPr>
              <a:t>   সময়ঃ</a:t>
            </a:r>
            <a:r>
              <a:rPr lang="en-US" sz="4000" b="1" dirty="0" smtClean="0">
                <a:solidFill>
                  <a:srgbClr val="0070C0"/>
                </a:solidFill>
                <a:latin typeface="NikoshBAN" pitchFamily="2" charset="0"/>
                <a:cs typeface="NikoshBAN" pitchFamily="2" charset="0"/>
              </a:rPr>
              <a:t>৫০মিনিট</a:t>
            </a:r>
            <a:endParaRPr lang="en-US" sz="4000" b="1"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606174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anim calcmode="lin" valueType="num">
                                      <p:cBhvr>
                                        <p:cTn id="21"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4835" y="0"/>
            <a:ext cx="3286461" cy="1015663"/>
          </a:xfrm>
          <a:prstGeom prst="rect">
            <a:avLst/>
          </a:prstGeom>
          <a:noFill/>
        </p:spPr>
        <p:txBody>
          <a:bodyPr wrap="square" rtlCol="0">
            <a:spAutoFit/>
          </a:bodyPr>
          <a:lstStyle/>
          <a:p>
            <a:pPr algn="ctr"/>
            <a:r>
              <a:rPr lang="bn-BD" sz="6000" b="1" dirty="0" smtClean="0">
                <a:solidFill>
                  <a:srgbClr val="0070C0"/>
                </a:solidFill>
                <a:latin typeface="NikoshBAN" panose="02000000000000000000" pitchFamily="2" charset="0"/>
                <a:cs typeface="NikoshBAN" panose="02000000000000000000" pitchFamily="2" charset="0"/>
              </a:rPr>
              <a:t>শিখনফল</a:t>
            </a:r>
            <a:endParaRPr lang="en-US" sz="6000" b="1" dirty="0">
              <a:solidFill>
                <a:srgbClr val="0070C0"/>
              </a:solidFill>
              <a:latin typeface="NikoshBAN" panose="02000000000000000000" pitchFamily="2" charset="0"/>
              <a:cs typeface="NikoshBAN" panose="02000000000000000000" pitchFamily="2" charset="0"/>
            </a:endParaRPr>
          </a:p>
        </p:txBody>
      </p:sp>
      <p:sp>
        <p:nvSpPr>
          <p:cNvPr id="5" name="TextBox 4"/>
          <p:cNvSpPr txBox="1"/>
          <p:nvPr/>
        </p:nvSpPr>
        <p:spPr>
          <a:xfrm>
            <a:off x="1" y="1323439"/>
            <a:ext cx="12191999" cy="6063251"/>
          </a:xfrm>
          <a:prstGeom prst="rect">
            <a:avLst/>
          </a:prstGeom>
          <a:noFill/>
        </p:spPr>
        <p:txBody>
          <a:bodyPr wrap="square" rtlCol="0">
            <a:spAutoFit/>
          </a:bodyPr>
          <a:lstStyle/>
          <a:p>
            <a:r>
              <a:rPr lang="bn-BD" sz="4800" b="1" dirty="0" smtClean="0">
                <a:latin typeface="NikoshBAN" panose="02000000000000000000" pitchFamily="2" charset="0"/>
                <a:cs typeface="NikoshBAN" panose="02000000000000000000" pitchFamily="2" charset="0"/>
              </a:rPr>
              <a:t>১)কবি সম্পর্কে বলতে পারবে।</a:t>
            </a:r>
          </a:p>
          <a:p>
            <a:r>
              <a:rPr lang="bn-BD" sz="4800" b="1" dirty="0" smtClean="0">
                <a:latin typeface="NikoshBAN" panose="02000000000000000000" pitchFamily="2" charset="0"/>
                <a:cs typeface="NikoshBAN" panose="02000000000000000000" pitchFamily="2" charset="0"/>
              </a:rPr>
              <a:t>২) বাংলাদেশের প্রাকৃতিক সৌন্দর্য সম্পর্কে বর্ননা করতে পারবে।   </a:t>
            </a:r>
          </a:p>
          <a:p>
            <a:r>
              <a:rPr lang="bn-BD" sz="4800" b="1" dirty="0" smtClean="0">
                <a:latin typeface="NikoshBAN" panose="02000000000000000000" pitchFamily="2" charset="0"/>
                <a:cs typeface="NikoshBAN" panose="02000000000000000000" pitchFamily="2" charset="0"/>
              </a:rPr>
              <a:t>৩)শিক্ষার্থীরা </a:t>
            </a:r>
            <a:r>
              <a:rPr lang="bn-BD" sz="4800" b="1" dirty="0">
                <a:latin typeface="NikoshBAN" panose="02000000000000000000" pitchFamily="2" charset="0"/>
                <a:cs typeface="NikoshBAN" panose="02000000000000000000" pitchFamily="2" charset="0"/>
              </a:rPr>
              <a:t>সরব কবিতা আবৃত্তি করার মাধ্যমে শুদ্ধ উচ্চারণ করতে পারবে</a:t>
            </a:r>
            <a:r>
              <a:rPr lang="bn-BD" sz="4800" b="1" dirty="0" smtClean="0">
                <a:latin typeface="NikoshBAN" panose="02000000000000000000" pitchFamily="2" charset="0"/>
                <a:cs typeface="NikoshBAN" panose="02000000000000000000" pitchFamily="2" charset="0"/>
              </a:rPr>
              <a:t>।</a:t>
            </a:r>
          </a:p>
          <a:p>
            <a:r>
              <a:rPr lang="bn-BD" sz="4800" b="1" dirty="0" smtClean="0">
                <a:latin typeface="NikoshBAN" panose="02000000000000000000" pitchFamily="2" charset="0"/>
                <a:cs typeface="NikoshBAN" panose="02000000000000000000" pitchFamily="2" charset="0"/>
              </a:rPr>
              <a:t>৪)কবিতাটির মুলভাব বলতে পারবে।</a:t>
            </a:r>
          </a:p>
          <a:p>
            <a:endParaRPr lang="bn-BD" sz="4800" b="1" dirty="0">
              <a:latin typeface="NikoshBAN" panose="02000000000000000000" pitchFamily="2" charset="0"/>
              <a:cs typeface="NikoshBAN" panose="02000000000000000000" pitchFamily="2" charset="0"/>
            </a:endParaRPr>
          </a:p>
          <a:p>
            <a:endParaRPr lang="bn-BD" sz="4800" b="1" dirty="0" smtClean="0">
              <a:latin typeface="NikoshBAN" panose="02000000000000000000" pitchFamily="2" charset="0"/>
              <a:cs typeface="NikoshBAN" panose="02000000000000000000" pitchFamily="2" charset="0"/>
            </a:endParaRPr>
          </a:p>
          <a:p>
            <a:r>
              <a:rPr lang="bn-BD"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2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xit" presetSubtype="1" fill="hold" nodeType="clickEffect">
                                  <p:stCondLst>
                                    <p:cond delay="0"/>
                                  </p:stCondLst>
                                  <p:childTnLst>
                                    <p:animEffect transition="out" filter="wheel(1)">
                                      <p:cBhvr>
                                        <p:cTn id="38" dur="2000"/>
                                        <p:tgtEl>
                                          <p:spTgt spid="4">
                                            <p:txEl>
                                              <p:pRg st="0" end="0"/>
                                            </p:txEl>
                                          </p:spTgt>
                                        </p:tgtEl>
                                      </p:cBhvr>
                                    </p:animEffect>
                                    <p:set>
                                      <p:cBhvr>
                                        <p:cTn id="39"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6600" dirty="0" smtClean="0">
                <a:latin typeface="NikoshBAN" panose="02000000000000000000" pitchFamily="2" charset="0"/>
                <a:cs typeface="NikoshBAN" panose="02000000000000000000" pitchFamily="2" charset="0"/>
              </a:rPr>
              <a:t>কবি পরিচিতিঃ জীবনানন্দ দাস</a:t>
            </a:r>
            <a:endParaRPr lang="en-US" sz="6600" dirty="0">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7" y="1425668"/>
            <a:ext cx="5157787" cy="5041609"/>
          </a:xfrm>
        </p:spPr>
      </p:pic>
      <p:sp>
        <p:nvSpPr>
          <p:cNvPr id="6" name="Content Placeholder 5"/>
          <p:cNvSpPr>
            <a:spLocks noGrp="1"/>
          </p:cNvSpPr>
          <p:nvPr>
            <p:ph sz="quarter" idx="4"/>
          </p:nvPr>
        </p:nvSpPr>
        <p:spPr>
          <a:xfrm>
            <a:off x="6562165" y="1534669"/>
            <a:ext cx="5183188" cy="4932608"/>
          </a:xfrm>
        </p:spPr>
        <p:txBody>
          <a:bodyPr/>
          <a:lstStyle/>
          <a:p>
            <a:pPr marL="0" indent="0">
              <a:buNone/>
            </a:pPr>
            <a:r>
              <a:rPr lang="bn-BD" sz="4400" dirty="0" smtClean="0">
                <a:latin typeface="NikoshBAN" panose="02000000000000000000" pitchFamily="2" charset="0"/>
                <a:cs typeface="NikoshBAN" panose="02000000000000000000" pitchFamily="2" charset="0"/>
              </a:rPr>
              <a:t>জন্মঃ১৮৯৯ সালের ১৭ ফেব্রুয়ারী।</a:t>
            </a:r>
          </a:p>
          <a:p>
            <a:pPr marL="0" indent="0">
              <a:buNone/>
            </a:pPr>
            <a:r>
              <a:rPr lang="bn-BD" sz="4400" dirty="0" smtClean="0">
                <a:latin typeface="NikoshBAN" panose="02000000000000000000" pitchFamily="2" charset="0"/>
                <a:cs typeface="NikoshBAN" panose="02000000000000000000" pitchFamily="2" charset="0"/>
              </a:rPr>
              <a:t>পিতাঃ সত্যানন্দ দাস</a:t>
            </a:r>
          </a:p>
          <a:p>
            <a:pPr marL="0" indent="0">
              <a:buNone/>
            </a:pPr>
            <a:r>
              <a:rPr lang="bn-BD" sz="4400" dirty="0" smtClean="0">
                <a:latin typeface="NikoshBAN" panose="02000000000000000000" pitchFamily="2" charset="0"/>
                <a:cs typeface="NikoshBAN" panose="02000000000000000000" pitchFamily="2" charset="0"/>
              </a:rPr>
              <a:t>মাতাঃ কুসুমকুমারী দাস</a:t>
            </a:r>
            <a:endParaRPr lang="bn-BD" sz="4400" dirty="0">
              <a:latin typeface="NikoshBAN" panose="02000000000000000000" pitchFamily="2" charset="0"/>
              <a:cs typeface="NikoshBAN" panose="02000000000000000000" pitchFamily="2" charset="0"/>
            </a:endParaRPr>
          </a:p>
          <a:p>
            <a:pPr marL="0" indent="0">
              <a:buNone/>
            </a:pPr>
            <a:r>
              <a:rPr lang="bn-BD" sz="4400" dirty="0" smtClean="0">
                <a:latin typeface="NikoshBAN" panose="02000000000000000000" pitchFamily="2" charset="0"/>
                <a:cs typeface="NikoshBAN" panose="02000000000000000000" pitchFamily="2" charset="0"/>
              </a:rPr>
              <a:t>মৃত্যু ১৯৫৪ খ্রি ২২ অক্টোবর।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675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482788" y="242047"/>
            <a:ext cx="3953436" cy="1667435"/>
          </a:xfrm>
          <a:prstGeom prst="wav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 name="TextBox 2"/>
          <p:cNvSpPr txBox="1"/>
          <p:nvPr/>
        </p:nvSpPr>
        <p:spPr>
          <a:xfrm>
            <a:off x="3751729" y="618565"/>
            <a:ext cx="3536577" cy="1015663"/>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নির্জনতম কবি</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1519518" y="3213847"/>
            <a:ext cx="9291917" cy="369332"/>
          </a:xfrm>
          <a:prstGeom prst="rect">
            <a:avLst/>
          </a:prstGeom>
          <a:noFill/>
        </p:spPr>
        <p:txBody>
          <a:bodyPr wrap="square" rtlCol="0">
            <a:spAutoFit/>
          </a:bodyPr>
          <a:lstStyle/>
          <a:p>
            <a:r>
              <a:rPr lang="en-US" dirty="0" smtClean="0"/>
              <a:t> </a:t>
            </a:r>
            <a:endParaRPr lang="en-US" dirty="0"/>
          </a:p>
        </p:txBody>
      </p:sp>
      <p:sp>
        <p:nvSpPr>
          <p:cNvPr id="5" name="TextBox 4"/>
          <p:cNvSpPr txBox="1"/>
          <p:nvPr/>
        </p:nvSpPr>
        <p:spPr>
          <a:xfrm>
            <a:off x="1667437" y="2569261"/>
            <a:ext cx="10179424" cy="3785652"/>
          </a:xfrm>
          <a:prstGeom prst="rect">
            <a:avLst/>
          </a:prstGeom>
          <a:noFill/>
        </p:spPr>
        <p:txBody>
          <a:bodyPr wrap="square" rtlCol="0">
            <a:spAutoFit/>
          </a:bodyPr>
          <a:lstStyle/>
          <a:p>
            <a:r>
              <a:rPr lang="bn-BD" sz="4800" b="1" dirty="0" smtClean="0">
                <a:latin typeface="NikoshBAN" panose="02000000000000000000" pitchFamily="2" charset="0"/>
                <a:cs typeface="NikoshBAN" panose="02000000000000000000" pitchFamily="2" charset="0"/>
              </a:rPr>
              <a:t>ব্যক্তি মানুষের নিঃসংগতা,আধুনিক জীবনে বিচিত্র যন্ত্রনা ও হাহাকার এবং সর্বপোরি জীবনও জগতের রহস্য ওমাহাত্ন্য সন্ধানে তিনি এক অপ্রতিম কবিভাষা সৃষ্টি করেছেন বলে </a:t>
            </a:r>
            <a:r>
              <a:rPr lang="bn-BD" sz="4800" b="1" dirty="0" smtClean="0">
                <a:solidFill>
                  <a:srgbClr val="FF0000"/>
                </a:solidFill>
                <a:latin typeface="NikoshBAN" panose="02000000000000000000" pitchFamily="2" charset="0"/>
                <a:cs typeface="NikoshBAN" panose="02000000000000000000" pitchFamily="2" charset="0"/>
              </a:rPr>
              <a:t>বুদ্ধদেব বসু </a:t>
            </a:r>
            <a:r>
              <a:rPr lang="bn-BD" sz="4800" b="1" dirty="0" smtClean="0">
                <a:latin typeface="NikoshBAN" panose="02000000000000000000" pitchFamily="2" charset="0"/>
                <a:cs typeface="NikoshBAN" panose="02000000000000000000" pitchFamily="2" charset="0"/>
              </a:rPr>
              <a:t>তাকে আখ্যায়িত করেছেন </a:t>
            </a:r>
            <a:r>
              <a:rPr lang="bn-BD" sz="4800" b="1" dirty="0" smtClean="0">
                <a:solidFill>
                  <a:srgbClr val="00B050"/>
                </a:solidFill>
                <a:latin typeface="NikoshBAN" panose="02000000000000000000" pitchFamily="2" charset="0"/>
                <a:cs typeface="NikoshBAN" panose="02000000000000000000" pitchFamily="2" charset="0"/>
              </a:rPr>
              <a:t>নির্জনতম কবি </a:t>
            </a:r>
            <a:r>
              <a:rPr lang="bn-BD" sz="4800" b="1" dirty="0" smtClean="0">
                <a:latin typeface="NikoshBAN" panose="02000000000000000000" pitchFamily="2" charset="0"/>
                <a:cs typeface="NikoshBAN" panose="02000000000000000000" pitchFamily="2" charset="0"/>
              </a:rPr>
              <a:t>বলে।</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5402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388" y="365125"/>
            <a:ext cx="7732059" cy="1325563"/>
          </a:xfrm>
        </p:spPr>
        <p:txBody>
          <a:bodyPr>
            <a:normAutofit/>
          </a:bodyPr>
          <a:lstStyle/>
          <a:p>
            <a:pPr algn="ctr"/>
            <a:r>
              <a:rPr lang="bn-BD" sz="8800" dirty="0" smtClean="0">
                <a:solidFill>
                  <a:srgbClr val="FF0000"/>
                </a:solidFill>
                <a:latin typeface="NikoshBAN" panose="02000000000000000000" pitchFamily="2" charset="0"/>
                <a:cs typeface="NikoshBAN" panose="02000000000000000000" pitchFamily="2" charset="0"/>
              </a:rPr>
              <a:t>শিক্ষকের আদর্শ পাঠ</a:t>
            </a:r>
            <a:endParaRPr lang="en-US" sz="8800" dirty="0">
              <a:solidFill>
                <a:srgbClr val="FF0000"/>
              </a:solidFill>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1070" y="1799866"/>
            <a:ext cx="9465972" cy="4935783"/>
          </a:xfrm>
        </p:spPr>
      </p:pic>
    </p:spTree>
    <p:extLst>
      <p:ext uri="{BB962C8B-B14F-4D97-AF65-F5344CB8AC3E}">
        <p14:creationId xmlns:p14="http://schemas.microsoft.com/office/powerpoint/2010/main" val="332412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42" y="360608"/>
            <a:ext cx="8203843" cy="1200329"/>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এই পৃথিবীতে এক স্থান আছে- সবচেয়ে সুন্দর করুন।</a:t>
            </a:r>
          </a:p>
          <a:p>
            <a:pPr algn="ctr"/>
            <a:r>
              <a:rPr lang="bn-BD" sz="3600" b="1" dirty="0" smtClean="0">
                <a:latin typeface="NikoshBAN" panose="02000000000000000000" pitchFamily="2" charset="0"/>
                <a:cs typeface="NikoshBAN" panose="02000000000000000000" pitchFamily="2" charset="0"/>
              </a:rPr>
              <a:t>সেখানে সবুজ ডাঙ্গা ভরে আছে মধুকূপী ঘাসে অবিরল</a:t>
            </a:r>
            <a:endParaRPr lang="en-US" sz="36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95470"/>
            <a:ext cx="5042647" cy="41300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424" y="2485623"/>
            <a:ext cx="6441140" cy="4039893"/>
          </a:xfrm>
          <a:prstGeom prst="rect">
            <a:avLst/>
          </a:prstGeom>
        </p:spPr>
      </p:pic>
    </p:spTree>
    <p:extLst>
      <p:ext uri="{BB962C8B-B14F-4D97-AF65-F5344CB8AC3E}">
        <p14:creationId xmlns:p14="http://schemas.microsoft.com/office/powerpoint/2010/main" val="3531849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386</Words>
  <Application>Microsoft Office PowerPoint</Application>
  <PresentationFormat>Custom</PresentationFormat>
  <Paragraphs>52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আমাদের আজকের পাঠঃ কবিতা</vt:lpstr>
      <vt:lpstr>PowerPoint Presentation</vt:lpstr>
      <vt:lpstr>কবি পরিচিতিঃ জীবনানন্দ দাস</vt:lpstr>
      <vt:lpstr>PowerPoint Presentation</vt:lpstr>
      <vt:lpstr>শিক্ষকের আদর্শ পাঠ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Laptop Solution</cp:lastModifiedBy>
  <cp:revision>96</cp:revision>
  <dcterms:created xsi:type="dcterms:W3CDTF">2018-01-02T14:57:25Z</dcterms:created>
  <dcterms:modified xsi:type="dcterms:W3CDTF">2020-01-29T19:30:32Z</dcterms:modified>
</cp:coreProperties>
</file>