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2" r:id="rId6"/>
    <p:sldId id="260" r:id="rId7"/>
    <p:sldId id="261" r:id="rId8"/>
    <p:sldId id="273" r:id="rId9"/>
    <p:sldId id="264" r:id="rId10"/>
    <p:sldId id="263" r:id="rId11"/>
    <p:sldId id="267" r:id="rId12"/>
    <p:sldId id="266" r:id="rId13"/>
    <p:sldId id="276" r:id="rId14"/>
    <p:sldId id="275" r:id="rId15"/>
    <p:sldId id="265" r:id="rId16"/>
    <p:sldId id="277" r:id="rId17"/>
    <p:sldId id="269" r:id="rId18"/>
    <p:sldId id="270" r:id="rId19"/>
    <p:sldId id="274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BDA3C-9E88-4355-83C8-158C9DDE4B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5BEFB-8AFF-4201-A073-09DBC9A70E44}">
      <dgm:prSet phldrT="[Text]" custT="1"/>
      <dgm:spPr/>
      <dgm:t>
        <a:bodyPr/>
        <a:lstStyle/>
        <a:p>
          <a:r>
            <a: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আধুনিক নাটক</a:t>
          </a:r>
        </a:p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শর্মিষ্ঠা,পদ্মাবতী ,কৃষ্ণ কুমারী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DF2B33C-8AF1-4510-816A-1392538A61BE}" type="parTrans" cxnId="{96E8BBED-E32A-43E1-8C17-67EC3CE2F5E6}">
      <dgm:prSet/>
      <dgm:spPr/>
      <dgm:t>
        <a:bodyPr/>
        <a:lstStyle/>
        <a:p>
          <a:endParaRPr lang="en-US"/>
        </a:p>
      </dgm:t>
    </dgm:pt>
    <dgm:pt modelId="{722CC54D-ECAA-4F20-A578-ABDC6CCDC8D1}" type="sibTrans" cxnId="{96E8BBED-E32A-43E1-8C17-67EC3CE2F5E6}">
      <dgm:prSet/>
      <dgm:spPr/>
      <dgm:t>
        <a:bodyPr/>
        <a:lstStyle/>
        <a:p>
          <a:endParaRPr lang="en-US"/>
        </a:p>
      </dgm:t>
    </dgm:pt>
    <dgm:pt modelId="{E85FA521-3D86-4198-8362-22955ADE6D88}">
      <dgm:prSet phldrT="[Text]" custT="1"/>
      <dgm:spPr/>
      <dgm:t>
        <a:bodyPr/>
        <a:lstStyle/>
        <a:p>
          <a:r>
            <a:rPr lang="bn-IN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প্রহসন</a:t>
          </a:r>
        </a:p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একেই কি বলে সভ্যতা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?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EF3FC82-C2E6-484F-BC72-A76B6C371E76}" type="parTrans" cxnId="{390B1CA6-C408-4A74-B328-003AFF8EC3DF}">
      <dgm:prSet/>
      <dgm:spPr/>
      <dgm:t>
        <a:bodyPr/>
        <a:lstStyle/>
        <a:p>
          <a:endParaRPr lang="en-US"/>
        </a:p>
      </dgm:t>
    </dgm:pt>
    <dgm:pt modelId="{8F5201ED-0E06-42FA-88BC-84D714CE7D24}" type="sibTrans" cxnId="{390B1CA6-C408-4A74-B328-003AFF8EC3DF}">
      <dgm:prSet/>
      <dgm:spPr/>
      <dgm:t>
        <a:bodyPr/>
        <a:lstStyle/>
        <a:p>
          <a:endParaRPr lang="en-US"/>
        </a:p>
      </dgm:t>
    </dgm:pt>
    <dgm:pt modelId="{616F6540-526D-4F55-9E1F-BD01842C472E}">
      <dgm:prSet phldrT="[Text]" custT="1"/>
      <dgm:spPr/>
      <dgm:t>
        <a:bodyPr/>
        <a:lstStyle/>
        <a:p>
          <a:r>
            <a:rPr lang="bn-IN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কাব্য</a:t>
          </a:r>
        </a:p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তিলোত্তমা সম্ভব কাব্য,মেঘনাদবধ কাব্য,বীরাঙ্গনা কাব্য,চতুর্দশপদী কবিতাবলী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D02E752-6235-4FEF-A810-3B05F8FC9F20}" type="parTrans" cxnId="{1E06A941-1362-4FA8-B3B3-0F0C748EDD20}">
      <dgm:prSet/>
      <dgm:spPr/>
      <dgm:t>
        <a:bodyPr/>
        <a:lstStyle/>
        <a:p>
          <a:endParaRPr lang="en-US"/>
        </a:p>
      </dgm:t>
    </dgm:pt>
    <dgm:pt modelId="{C7597088-8F32-47A6-A1EB-8859600732FB}" type="sibTrans" cxnId="{1E06A941-1362-4FA8-B3B3-0F0C748EDD20}">
      <dgm:prSet/>
      <dgm:spPr/>
      <dgm:t>
        <a:bodyPr/>
        <a:lstStyle/>
        <a:p>
          <a:endParaRPr lang="en-US"/>
        </a:p>
      </dgm:t>
    </dgm:pt>
    <dgm:pt modelId="{EA81BDAD-CD52-42E9-9DB1-3CB1153E5DD3}" type="pres">
      <dgm:prSet presAssocID="{40ABDA3C-9E88-4355-83C8-158C9DDE4B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09D4A2-EF01-4F0B-AE60-58F3B9543D5D}" type="pres">
      <dgm:prSet presAssocID="{F755BEFB-8AFF-4201-A073-09DBC9A70E44}" presName="node" presStyleLbl="node1" presStyleIdx="0" presStyleCnt="3" custScaleY="263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BFF2E-EC77-41BE-9CD7-A0C741CE289B}" type="pres">
      <dgm:prSet presAssocID="{722CC54D-ECAA-4F20-A578-ABDC6CCDC8D1}" presName="sibTrans" presStyleCnt="0"/>
      <dgm:spPr/>
    </dgm:pt>
    <dgm:pt modelId="{E4BD4BF1-9938-49AD-9FCB-30804BD2ED72}" type="pres">
      <dgm:prSet presAssocID="{E85FA521-3D86-4198-8362-22955ADE6D88}" presName="node" presStyleLbl="node1" presStyleIdx="1" presStyleCnt="3" custScaleY="424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F63D0-FE3E-4381-BB93-EF4154DAAAB1}" type="pres">
      <dgm:prSet presAssocID="{8F5201ED-0E06-42FA-88BC-84D714CE7D24}" presName="sibTrans" presStyleCnt="0"/>
      <dgm:spPr/>
    </dgm:pt>
    <dgm:pt modelId="{4ED4AC91-C631-4F87-B5E7-CFCD91200F3B}" type="pres">
      <dgm:prSet presAssocID="{616F6540-526D-4F55-9E1F-BD01842C472E}" presName="node" presStyleLbl="node1" presStyleIdx="2" presStyleCnt="3" custScaleY="478058" custLinFactNeighborX="2827" custLinFactNeighborY="14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8BBED-E32A-43E1-8C17-67EC3CE2F5E6}" srcId="{40ABDA3C-9E88-4355-83C8-158C9DDE4B51}" destId="{F755BEFB-8AFF-4201-A073-09DBC9A70E44}" srcOrd="0" destOrd="0" parTransId="{7DF2B33C-8AF1-4510-816A-1392538A61BE}" sibTransId="{722CC54D-ECAA-4F20-A578-ABDC6CCDC8D1}"/>
    <dgm:cxn modelId="{390B1CA6-C408-4A74-B328-003AFF8EC3DF}" srcId="{40ABDA3C-9E88-4355-83C8-158C9DDE4B51}" destId="{E85FA521-3D86-4198-8362-22955ADE6D88}" srcOrd="1" destOrd="0" parTransId="{CEF3FC82-C2E6-484F-BC72-A76B6C371E76}" sibTransId="{8F5201ED-0E06-42FA-88BC-84D714CE7D24}"/>
    <dgm:cxn modelId="{F5E207D3-D01E-42F3-92B4-82A024AAC3D7}" type="presOf" srcId="{E85FA521-3D86-4198-8362-22955ADE6D88}" destId="{E4BD4BF1-9938-49AD-9FCB-30804BD2ED72}" srcOrd="0" destOrd="0" presId="urn:microsoft.com/office/officeart/2005/8/layout/default"/>
    <dgm:cxn modelId="{C9E1498D-724E-4E80-B9A8-D59A824DAB41}" type="presOf" srcId="{616F6540-526D-4F55-9E1F-BD01842C472E}" destId="{4ED4AC91-C631-4F87-B5E7-CFCD91200F3B}" srcOrd="0" destOrd="0" presId="urn:microsoft.com/office/officeart/2005/8/layout/default"/>
    <dgm:cxn modelId="{1CF30743-4094-4F35-80E3-C8282A8484EC}" type="presOf" srcId="{40ABDA3C-9E88-4355-83C8-158C9DDE4B51}" destId="{EA81BDAD-CD52-42E9-9DB1-3CB1153E5DD3}" srcOrd="0" destOrd="0" presId="urn:microsoft.com/office/officeart/2005/8/layout/default"/>
    <dgm:cxn modelId="{697C6005-E639-40AF-A63B-6E0E0C4661AF}" type="presOf" srcId="{F755BEFB-8AFF-4201-A073-09DBC9A70E44}" destId="{AB09D4A2-EF01-4F0B-AE60-58F3B9543D5D}" srcOrd="0" destOrd="0" presId="urn:microsoft.com/office/officeart/2005/8/layout/default"/>
    <dgm:cxn modelId="{1E06A941-1362-4FA8-B3B3-0F0C748EDD20}" srcId="{40ABDA3C-9E88-4355-83C8-158C9DDE4B51}" destId="{616F6540-526D-4F55-9E1F-BD01842C472E}" srcOrd="2" destOrd="0" parTransId="{5D02E752-6235-4FEF-A810-3B05F8FC9F20}" sibTransId="{C7597088-8F32-47A6-A1EB-8859600732FB}"/>
    <dgm:cxn modelId="{9BD0FD78-26DC-481D-8460-12E9F365B63C}" type="presParOf" srcId="{EA81BDAD-CD52-42E9-9DB1-3CB1153E5DD3}" destId="{AB09D4A2-EF01-4F0B-AE60-58F3B9543D5D}" srcOrd="0" destOrd="0" presId="urn:microsoft.com/office/officeart/2005/8/layout/default"/>
    <dgm:cxn modelId="{834C2F01-D683-49B5-99EE-D36784796A47}" type="presParOf" srcId="{EA81BDAD-CD52-42E9-9DB1-3CB1153E5DD3}" destId="{606BFF2E-EC77-41BE-9CD7-A0C741CE289B}" srcOrd="1" destOrd="0" presId="urn:microsoft.com/office/officeart/2005/8/layout/default"/>
    <dgm:cxn modelId="{3D1B4C23-83F6-4BBB-869E-9628D3D6FADE}" type="presParOf" srcId="{EA81BDAD-CD52-42E9-9DB1-3CB1153E5DD3}" destId="{E4BD4BF1-9938-49AD-9FCB-30804BD2ED72}" srcOrd="2" destOrd="0" presId="urn:microsoft.com/office/officeart/2005/8/layout/default"/>
    <dgm:cxn modelId="{A4BAF901-66C9-43C5-A245-44D0EEFF3219}" type="presParOf" srcId="{EA81BDAD-CD52-42E9-9DB1-3CB1153E5DD3}" destId="{2A0F63D0-FE3E-4381-BB93-EF4154DAAAB1}" srcOrd="3" destOrd="0" presId="urn:microsoft.com/office/officeart/2005/8/layout/default"/>
    <dgm:cxn modelId="{6B540F20-5EF9-473E-A90D-2AAC5382C2AF}" type="presParOf" srcId="{EA81BDAD-CD52-42E9-9DB1-3CB1153E5DD3}" destId="{4ED4AC91-C631-4F87-B5E7-CFCD91200F3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9D4A2-EF01-4F0B-AE60-58F3B9543D5D}">
      <dsp:nvSpPr>
        <dsp:cNvPr id="0" name=""/>
        <dsp:cNvSpPr/>
      </dsp:nvSpPr>
      <dsp:spPr>
        <a:xfrm>
          <a:off x="783431" y="914401"/>
          <a:ext cx="1415355" cy="2235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আধুনিক নাটক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শর্মিষ্ঠা,পদ্মাবতী ,কৃষ্ণ কুমারী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783431" y="914401"/>
        <a:ext cx="1415355" cy="2235197"/>
      </dsp:txXfrm>
    </dsp:sp>
    <dsp:sp modelId="{E4BD4BF1-9938-49AD-9FCB-30804BD2ED72}">
      <dsp:nvSpPr>
        <dsp:cNvPr id="0" name=""/>
        <dsp:cNvSpPr/>
      </dsp:nvSpPr>
      <dsp:spPr>
        <a:xfrm>
          <a:off x="2340322" y="228602"/>
          <a:ext cx="1415355" cy="3606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প্রহসন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একেই কি বলে সভ্যতা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340322" y="228602"/>
        <a:ext cx="1415355" cy="3606795"/>
      </dsp:txXfrm>
    </dsp:sp>
    <dsp:sp modelId="{4ED4AC91-C631-4F87-B5E7-CFCD91200F3B}">
      <dsp:nvSpPr>
        <dsp:cNvPr id="0" name=""/>
        <dsp:cNvSpPr/>
      </dsp:nvSpPr>
      <dsp:spPr>
        <a:xfrm>
          <a:off x="3937225" y="4267"/>
          <a:ext cx="1415355" cy="405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কাব্য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তিলোত্তমা সম্ভব কাব্য,মেঘনাদবধ কাব্য,বীরাঙ্গনা কাব্য,চতুর্দশপদী কবিতাবলী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937225" y="4267"/>
        <a:ext cx="1415355" cy="4059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5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059740"/>
          </a:xfrm>
          <a:prstGeom prst="rect">
            <a:avLst/>
          </a:prstGeom>
          <a:effectLst>
            <a:outerShdw blurRad="203200" dist="20193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43100" y="-76200"/>
            <a:ext cx="52578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26459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শিক্ষার্থীর সরব পাঠ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2122"/>
            <a:ext cx="8229600" cy="538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2317173" y="982807"/>
            <a:ext cx="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371600" y="228600"/>
            <a:ext cx="1905000" cy="819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নিকষা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5409" y="1820141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71700" y="1820141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5800" y="1666875"/>
            <a:ext cx="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0336" y="1666875"/>
            <a:ext cx="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275609" y="1924050"/>
            <a:ext cx="484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228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রাবন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কুম্ভকর্ন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19895" y="2241200"/>
            <a:ext cx="820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বিভীষন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1200" y="228600"/>
            <a:ext cx="2438400" cy="819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সুমিত্রা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>
            <a:stCxn id="26" idx="4"/>
          </p:cNvCxnSpPr>
          <p:nvPr/>
        </p:nvCxnSpPr>
        <p:spPr>
          <a:xfrm>
            <a:off x="7010400" y="1047750"/>
            <a:ext cx="0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05400" y="1497157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05400" y="1497157"/>
            <a:ext cx="0" cy="322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10400" y="1497157"/>
            <a:ext cx="0" cy="322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458200" y="1497157"/>
            <a:ext cx="0" cy="322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38700" y="1905041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192000" y="63817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29400" y="21127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রাঘব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0" y="201150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লক্ষন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419600" y="0"/>
            <a:ext cx="0" cy="6934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2"/>
          </p:cNvCxnSpPr>
          <p:nvPr/>
        </p:nvCxnSpPr>
        <p:spPr>
          <a:xfrm>
            <a:off x="876300" y="2747665"/>
            <a:ext cx="0" cy="719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1000" y="34671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মেঘনাদ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9916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এতক্ষনে” – অরিন্দম কহিলা বিষাদে,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জানিনে কেমনে আসি লক্ষন পশিল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রক্ষপুরে! হায়, তাত উচিত কি তব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কাজ?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6" b="91727" l="16484" r="87363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23578" r="2048"/>
          <a:stretch/>
        </p:blipFill>
        <p:spPr>
          <a:xfrm>
            <a:off x="76200" y="152400"/>
            <a:ext cx="8915400" cy="662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16" b="92806" l="10440" r="901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8"/>
          <a:stretch/>
        </p:blipFill>
        <p:spPr>
          <a:xfrm>
            <a:off x="228600" y="457200"/>
            <a:ext cx="8763000" cy="601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2" b="92181" l="9928" r="89351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464" t="21813" r="721" b="-328"/>
          <a:stretch/>
        </p:blipFill>
        <p:spPr>
          <a:xfrm>
            <a:off x="0" y="152400"/>
            <a:ext cx="8686800" cy="662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73" b="92446" l="10989" r="89560"/>
                    </a14:imgEffect>
                    <a14:imgEffect>
                      <a14:artisticMarker trans="7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670"/>
          <a:stretch/>
        </p:blipFill>
        <p:spPr>
          <a:xfrm>
            <a:off x="76200" y="152400"/>
            <a:ext cx="90678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5531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1752600"/>
            <a:ext cx="541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শাস্ত্রে বলে,গুনবান যদি </a:t>
            </a:r>
          </a:p>
          <a:p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পরজন,গুনহীন,স্বজন,তথাপি</a:t>
            </a:r>
          </a:p>
          <a:p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নির্গুন, স্বজন শ্রেয়ঃ,পরঃ পরঃ সদা!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" b="95802" l="521" r="98438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রক্ষোবর,কোথায়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শিখিলে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বৃথা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গঞ্জি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সহবাসে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পিতৃব্য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বর্বরতা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শিখিবে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নীচ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নীচ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দুর্মতি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কিছু অজানা শব্দ শিখি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304800" y="1219200"/>
            <a:ext cx="8610600" cy="5410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তাতঃ পিতা।এখানে পিতৃব্য অর্থে।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স্থানুঃ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নিশ্চল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রুষিলাঃ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রাগান্বিত হল।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বিধুঃ চাঁদ।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419100" y="-27709"/>
            <a:ext cx="3429000" cy="1905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44595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মাইকেল মধুসূদন রচিত মেঘনাদ বধ  কাবু সাহিত্যিক মহাকাব্যের আঙ্গিকে রচিত  একটি শ্রেষ্ঠমহাকাব্য। মহাকবি বাল্মীকির “মেঘনাদবধ কাব্য” অবলম্বনে  রচিত সাহিত্যিক মহাকাব্য।উনিশ শতকের বাংলার নবজাগরনের অন্যতম শ্রেষ্ঠ সন্তান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মাইকেল মধুসূদন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দত্ত বাল্মিকী রামায়ণ কে নবমূল্য দান করেছেন। মানব কেন্দ্রিকতাই রেনেসাস বা নবজসগরনের মূলকথা।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পররাজ্যলোভী রামচন্দ্র কতৃক দ্বীপরাজ্য স্বর্নলংকা আক্রান্ত হলে কর্মদোষ,ভাগ্যদোষ এবং দেবরোষের কারনে লংকার প্রজা দরদী মহাবীর রাজা রাবন শত্রুর উপর্যুপরি দৈবকৌশলের কাছে অসহায় হয়ে পড়েন। ভাই  কুম্ভকর্ন ও পুত্র বীরবাহুর মৃত্যুর পর মেঘনাদ কে পিতা রাবন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পরবর্তী দিবসে অনুষ্টেয় মহাযুদ্ধের সেনাপতি হিসেবে বরন করে নেন।যুদ্ধযাত্রার পুর্বে মঘনাদ যখন নিকুম্ভিলা যজ্ঞাগারে ইষ্টদেবতা অগ্নিদেবের পূজা সম্পন্ন করতে যান তখন ই মায়া দেবীর আনুকূল্যে এবং রাবনের অনূজ বিভীষনের সহায়তায়,লক্ষন শত শত প্রহরীর চোখ ফাকি দিয়ে নিকুম্ভিলা যজ্ঞাগারে প্রবেশ করে মেঘনাদ কে হত্যা করে।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447800" y="152400"/>
            <a:ext cx="6248400" cy="16764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১)শমন ভবন কি?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 দেবালয় খ) যমালয় গ) যজ্ঞাগার ঘ)বাসবালয়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খ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২) “হায় তাত উচিত কি তব এ কাজ” বলতে কী বোঝান হয়েছে?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 কুম্ভকর্নের সহায়তা খ) লক্ষনের প্রবেশ গ) বিভীষনের সহায়তা ঘ) রামচন্দ্রের আজ্ঞা।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গ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bn-IN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35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দোয়েল দলঃ 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৫টি শব্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অর্থ লিখ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অনুজ,স্বজন,সহোদর,আলয়,রক্ষঃশ্রেষ্ঠ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5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মাছরাঙ্গা</a:t>
            </a:r>
            <a:r>
              <a:rPr lang="en-US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৫টি শব্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অর্থ লিখ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বিধুর,ললাট,ভূতল,শশী,পংকিল,অজ্ঞ।</a:t>
            </a:r>
          </a:p>
          <a:p>
            <a:pPr marL="0" indent="0">
              <a:buNone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5400" b="1" u="sng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5257800" cy="1143000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800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হায় তাত!উচিত কি তব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 কাজ?- উক্তিটি ব্যাখা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2828"/>
            <a:ext cx="5788959" cy="29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365" y="2286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হালিম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খঞ্জনপুর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তালকুড়া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মোবাইল-০১৭২৪১১৩৬৩৬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3" y="1244263"/>
            <a:ext cx="2540844" cy="21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0273"/>
            <a:ext cx="8534400" cy="647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78182" y="2119113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38300" y="0"/>
            <a:ext cx="5715000" cy="228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00300" y="455289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8991600" cy="4942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336518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পৌরানিক যুদ্ধক্ষেত্র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76400" y="152400"/>
            <a:ext cx="59436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মেঘনাদ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কবিতাংশ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বিভীষনের প্রতি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মেঘনাদ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85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38100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কবি পরিচিতি  সম্পর্কে বলতে পারবে।</a:t>
            </a:r>
          </a:p>
          <a:p>
            <a:pPr marL="342900" indent="-342900">
              <a:buAutoNum type="arabicParenR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দেশপ্রেমেরগুরুত্ব ব্যাখ্যা করতে পারবে।</a:t>
            </a:r>
          </a:p>
          <a:p>
            <a:pPr marL="342900" indent="-342900">
              <a:buAutoNum type="arabicParenR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কবিতাটির সারমর্ম বলতে পারবে।</a:t>
            </a:r>
          </a:p>
          <a:p>
            <a:pPr marL="342900" indent="-342900">
              <a:buAutoNum type="arabicParenR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অমিত্রাক্ষর ছন্দ সম্পর্কে 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19400" y="76200"/>
            <a:ext cx="4038600" cy="1676400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04527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3775364" cy="476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2967335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জন্মঃ ১৮২৪ খ্রি ২৫ জানুয়ারী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পিতাঃ রাজনারায়ন দত্ত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মাতাঃ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হ্ন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বী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দেবী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0" y="228600"/>
            <a:ext cx="6096000" cy="2438400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107135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অমিত্রাক্ষর ছন্দ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মাইকেল মধুসূদন দত্ত প্রাচীন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পয়ার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ছন্দ কে ভেঙ্গে দেন।তিনি প্রথম চরনের সাথে  দ্বিতীয় চরনের মিল রক্ষা করেননি  বলেই তার প্রবর্তিত ছন্দকে বলা হয় “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অমিত্রাক্ষর ছন্দ’।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তবে এটি বাংলা অক্ষরবৃত্ত ছন্দের ই নব রূপায়ন।তার শ্রেষ্ঠতম কীর্তি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মেঘনাদবধ কাব্যে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ছন্দের ই সফল রূপায়ন ঘটে।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4267894"/>
              </p:ext>
            </p:extLst>
          </p:nvPr>
        </p:nvGraphicFramePr>
        <p:xfrm>
          <a:off x="15240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304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কবির সাহিত্যকর্ম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304800"/>
            <a:ext cx="5715000" cy="16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735568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00250"/>
            <a:ext cx="83820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482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Solution</dc:creator>
  <cp:lastModifiedBy>Laptop Solution</cp:lastModifiedBy>
  <cp:revision>50</cp:revision>
  <dcterms:created xsi:type="dcterms:W3CDTF">2006-08-16T00:00:00Z</dcterms:created>
  <dcterms:modified xsi:type="dcterms:W3CDTF">2020-01-30T14:22:01Z</dcterms:modified>
</cp:coreProperties>
</file>