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5" r:id="rId6"/>
    <p:sldId id="260" r:id="rId7"/>
    <p:sldId id="261" r:id="rId8"/>
    <p:sldId id="278" r:id="rId9"/>
    <p:sldId id="272" r:id="rId10"/>
    <p:sldId id="264" r:id="rId11"/>
    <p:sldId id="276" r:id="rId12"/>
    <p:sldId id="265" r:id="rId13"/>
    <p:sldId id="273" r:id="rId14"/>
    <p:sldId id="281" r:id="rId15"/>
    <p:sldId id="282" r:id="rId16"/>
    <p:sldId id="283" r:id="rId17"/>
    <p:sldId id="284" r:id="rId18"/>
    <p:sldId id="285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022" autoAdjust="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52400"/>
            <a:ext cx="9144000" cy="1447800"/>
          </a:xfrm>
          <a:prstGeom prst="round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lap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1" y="1809750"/>
            <a:ext cx="9144000" cy="5048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4800" y="381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ছাত্রের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800" y="12954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৭০, ৪০, ৩৫, ৬০, ৫৫, ৫৮, ৪৫, ৬০,৬৫, ৮০, ৭০, ৪৬, ৫০, ৬০, ৬৫, ৭০, ৫৮, ৬০,৪৮, ৭০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054" y="2743200"/>
            <a:ext cx="548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 সর্বোচ্চ মান = কত?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820473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 মান = কত?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703" y="3335267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৩৫ থেকে ৮০ এর মধ্যে অবস্থিত । একে পরিসর অথবা বিস্তার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703" y="3642714"/>
            <a:ext cx="576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 বিস্তার কত?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6103" y="1600200"/>
                <a:ext cx="8229600" cy="2077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ব্যবধান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৫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ধরে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উপাত্তগুলোর </a:t>
                </a:r>
              </a:p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শ্রেণিসংখ্যা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পরিসর</m:t>
                        </m:r>
                      </m:num>
                      <m:den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শ্রেণি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ব্যবধান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endParaRPr lang="bn-BD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03" y="1600200"/>
                <a:ext cx="8229600" cy="2077172"/>
              </a:xfrm>
              <a:prstGeom prst="rect">
                <a:avLst/>
              </a:prstGeom>
              <a:blipFill rotWithShape="0">
                <a:blip r:embed="rId2"/>
                <a:stretch>
                  <a:fillRect l="-2667"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6103" y="3962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ট্যালি চিহ্নঃ শ্রেণির বিপরীতে সাংখ্যিক মানের জন্য যে চিহ্ন (।।।।) দিতে হয় তাকে ট্যালি চিহ্ন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পরিসর = (সর্বোচ্চ মান – সর্বনিম্ন মান) + ১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9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036907"/>
              </p:ext>
            </p:extLst>
          </p:nvPr>
        </p:nvGraphicFramePr>
        <p:xfrm>
          <a:off x="685800" y="609600"/>
          <a:ext cx="65659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3" imgW="139680" imgH="126720" progId="Equation.3">
                  <p:embed/>
                </p:oleObj>
              </mc:Choice>
              <mc:Fallback>
                <p:oleObj name="Equation" r:id="rId3" imgW="13968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609600"/>
                        <a:ext cx="65659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152400"/>
                <a:ext cx="7543800" cy="2244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শ্রেণিসংখ্যা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৪৬</m:t>
                        </m:r>
                      </m:num>
                      <m:den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</m:t>
                        </m:r>
                      </m:den>
                    </m:f>
                  </m:oMath>
                </a14:m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(শ্রেণি ব্যবধান ১০ ধরে) </a:t>
                </a:r>
              </a:p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= ৪.৬  </a:t>
                </a:r>
              </a:p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= ৫ টি।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2400"/>
                <a:ext cx="7543800" cy="2244653"/>
              </a:xfrm>
              <a:prstGeom prst="rect">
                <a:avLst/>
              </a:prstGeom>
              <a:blipFill rotWithShape="0">
                <a:blip r:embed="rId5"/>
                <a:stretch>
                  <a:fillRect l="-2910" r="-3234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48309"/>
              </p:ext>
            </p:extLst>
          </p:nvPr>
        </p:nvGraphicFramePr>
        <p:xfrm>
          <a:off x="0" y="2209800"/>
          <a:ext cx="9144001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5016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শ্রেণিব্যাপ্তি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ট্যালি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BD" sz="40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মধ্যমান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r>
                        <a:rPr lang="bn-BD" sz="40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যোজিত গণসংখ্যা</a:t>
                      </a:r>
                      <a:r>
                        <a:rPr lang="bn-BD" sz="40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63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৩৫-৪৪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৩৯.৫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63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৪৫-৫৪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৪৯.৫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63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৫৫-৬৪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 ।।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৫৯.৫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63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৬৫-৭৪</a:t>
                      </a:r>
                      <a:r>
                        <a:rPr lang="bn-BD" sz="40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 ।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৬৯.৫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63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৭৫-৮৪</a:t>
                      </a:r>
                      <a:r>
                        <a:rPr lang="bn-BD" sz="40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৭৯.৫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981200" y="5121166"/>
            <a:ext cx="497928" cy="22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61609" y="5883166"/>
            <a:ext cx="507936" cy="22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52400" y="228600"/>
            <a:ext cx="8458200" cy="8382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 নিবেশন সারণির ধাপগুলো লেখ।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২০ জন শিক্ষার্থীর গণিতে প্রাপ্ত নম্বর নিম্নরুপ 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২৫, ৪৫, ৪০, ২০, ৩৫, ৩০, ৩৫, ৩০, ৪০, ৪১, ৪৬, ২০, ২৫, ৩০, ৪৫, ৪২, ৪৫, ৪৭, ৫০, ৩০।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সর্বোচ্চ নম্বর = ৫০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499247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এবং সর্বনিম্ন নম্বর = ২০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986" y="4495800"/>
            <a:ext cx="7354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পরিসর = (সর্বোচ্চ নম্বর – সর্বনিম্ন নম্বর) + ১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= (৫০ – ২০) + ১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= ৩১।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8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282714"/>
                <a:ext cx="8763000" cy="3337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 সংখ্যা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পরিসর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শ্রেণি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ব্যবধান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(শ্রেণি ব্যবধান ৫ ধরে)</a:t>
                </a:r>
              </a:p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৩১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endParaRPr lang="bn-BD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= ৬.২ </a:t>
                </a:r>
              </a:p>
              <a:p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= ৭ (পূর্ণ সংখ্যায় রূপান্তর)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82714"/>
                <a:ext cx="8763000" cy="3337132"/>
              </a:xfrm>
              <a:prstGeom prst="rect">
                <a:avLst/>
              </a:prstGeom>
              <a:blipFill rotWithShape="0">
                <a:blip r:embed="rId2"/>
                <a:stretch>
                  <a:fillRect l="-2434" b="-6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9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আলোচনার প্রেক্ষিতে বর্ণিত উপাত্তের গণসংখ্যা নিবেশন সারণি নিম্নরূপ 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53867"/>
              </p:ext>
            </p:extLst>
          </p:nvPr>
        </p:nvGraphicFramePr>
        <p:xfrm>
          <a:off x="0" y="1295400"/>
          <a:ext cx="9144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BD" sz="40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ব্যাপ্তি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ট্যালি চিহ্ন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ঘটন</a:t>
                      </a:r>
                      <a:r>
                        <a:rPr lang="bn-BD" sz="40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সংখ্যা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 – ২৪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 – ২৯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 – ৩৪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 – ৩৯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 – ৪৪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 – ৪৯ 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</a:t>
                      </a:r>
                      <a:r>
                        <a:rPr lang="bn-BD" sz="40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 – ৫৪ 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343400" y="5739349"/>
            <a:ext cx="5334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4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04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410361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২২, ১৬, ২০, ৩০, ২৫, ৩৬, ৩৫, ৩৭, ৪০, ৪৩, ৪০, ৪৩, ৪৪, ৪৩, ৪৪, ৪৬, ৪৫, ৪৮, ৫০,৬৪।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7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2827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84661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9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0"/>
            <a:ext cx="4114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318" y="1524000"/>
            <a:ext cx="9124682" cy="487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 ২০ জন গৃহিনীর সাপ্তাহিক সঞ্চয়  (টাকায়) দেওয়া হলোঃ ১৫৫, ১৭৩, ১৬৬, ১৪৩, ১৬৮, ১৬০, ১৫৬, ১৪৬, ১৬২, ১৫৮, ১৫৯, ১৪৮, ১৫০, ১৪৭, ১৩২, ১৩৬, ১৫৬, ১৪০, ১৫৫, ১৪৫ ।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সর্বনিম্ন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উপাত্তগুলোর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নির্ণয়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র?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গণসংখ্যার সারণি তৈরি কর।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3500" y="228600"/>
            <a:ext cx="5638800" cy="1219200"/>
          </a:xfrm>
          <a:prstGeom prst="ellipse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7800" y="1803400"/>
            <a:ext cx="4343400" cy="8382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86300" y="1803400"/>
            <a:ext cx="4343400" cy="8382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7000" y="2743200"/>
            <a:ext cx="5054600" cy="39624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শাহজাহান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সরদার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 (গণিত)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কালেক্টরে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1600" y="2743200"/>
            <a:ext cx="3810000" cy="3810000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 </a:t>
            </a: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০৮/০৪/১৯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খ্রি.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685800" y="381000"/>
            <a:ext cx="7848600" cy="1219200"/>
          </a:xfrm>
          <a:prstGeom prst="flowChartPredefined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00200"/>
            <a:ext cx="4038600" cy="51963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609600" y="304800"/>
            <a:ext cx="8077200" cy="6858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করো ...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95400"/>
            <a:ext cx="6062133" cy="3409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543800" cy="4247739"/>
          </a:xfrm>
          <a:prstGeom prst="rect">
            <a:avLst/>
          </a:prstGeom>
        </p:spPr>
      </p:pic>
      <p:sp>
        <p:nvSpPr>
          <p:cNvPr id="3" name="Flowchart: Alternate Process 2"/>
          <p:cNvSpPr/>
          <p:nvPr/>
        </p:nvSpPr>
        <p:spPr>
          <a:xfrm>
            <a:off x="609600" y="304800"/>
            <a:ext cx="8077200" cy="6858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করো ...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96667"/>
              </p:ext>
            </p:extLst>
          </p:nvPr>
        </p:nvGraphicFramePr>
        <p:xfrm>
          <a:off x="990600" y="1044287"/>
          <a:ext cx="7086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BD" sz="36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ব্যাপ্তি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ট্যালি চিহ্ন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r>
                        <a:rPr lang="bn-BD" sz="36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২০-২৪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২৫-২৯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৩০-৩৪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</a:t>
                      </a:r>
                      <a:r>
                        <a:rPr lang="bn-BD" sz="36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৩৫-৩৯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৪০-৪৪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৪৫-৪৯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।।।।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৫০-৫৪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505200" y="5105400"/>
            <a:ext cx="4572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38400" y="1524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ছকটি লক্ষ করো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7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981200"/>
            <a:ext cx="9144000" cy="4724400"/>
          </a:xfrm>
          <a:prstGeom prst="roundRect">
            <a:avLst/>
          </a:prstGeom>
          <a:noFill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 নিবেশন সারণি </a:t>
            </a:r>
            <a:r>
              <a:rPr lang="en-US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381000" y="762000"/>
            <a:ext cx="8077200" cy="6858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1371600" y="228600"/>
            <a:ext cx="6019800" cy="1447800"/>
          </a:xfrm>
          <a:prstGeom prst="flowChartOffpageConnector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defined Process 2"/>
          <p:cNvSpPr/>
          <p:nvPr/>
        </p:nvSpPr>
        <p:spPr>
          <a:xfrm>
            <a:off x="-1066800" y="1905000"/>
            <a:ext cx="11277600" cy="4495800"/>
          </a:xfrm>
          <a:prstGeom prst="flowChartPredefined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 </a:t>
            </a: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 </a:t>
            </a: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37453"/>
              </p:ext>
            </p:extLst>
          </p:nvPr>
        </p:nvGraphicFramePr>
        <p:xfrm>
          <a:off x="76200" y="1651000"/>
          <a:ext cx="8991600" cy="373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5843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শ্রেণিব্যাপ্তি</a:t>
                      </a:r>
                      <a:r>
                        <a:rPr lang="en-US" sz="36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ট্যালি</a:t>
                      </a:r>
                      <a:r>
                        <a:rPr lang="bn-BD" sz="36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ঘটন</a:t>
                      </a:r>
                      <a:r>
                        <a:rPr lang="bn-BD" sz="36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সংখ্যা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BD" sz="36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মধ্যমান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যোজিত গণসংখ্যা</a:t>
                      </a:r>
                      <a:r>
                        <a:rPr lang="bn-BD" sz="3600" b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52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452"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452"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457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সারণিটি লক্ষ করঃ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867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সারণির ধাপগুলো ভালো করে দেখ।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5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71818" y="762000"/>
            <a:ext cx="8458200" cy="8382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232279" y="2133600"/>
            <a:ext cx="6537278" cy="83820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 নিবেশন সারণি কী?  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8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613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NikoshBAN</vt:lpstr>
      <vt:lpstr>Wingdings</vt:lpstr>
      <vt:lpstr>Office Theme</vt:lpstr>
      <vt:lpstr>Equation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Shahjahan Ali Sardar</cp:lastModifiedBy>
  <cp:revision>242</cp:revision>
  <dcterms:created xsi:type="dcterms:W3CDTF">2006-08-16T00:00:00Z</dcterms:created>
  <dcterms:modified xsi:type="dcterms:W3CDTF">2019-06-15T07:51:26Z</dcterms:modified>
</cp:coreProperties>
</file>