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31866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286215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3077421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342839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1763178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20349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2090133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37648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1893659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18783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CCEC61-3453-430F-A496-8B0F9AD1FCBF}" type="datetimeFigureOut">
              <a:rPr lang="en-US" smtClean="0"/>
              <a:t>1/31/2020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110097-F59E-4106-8C7E-1E49D3A63C97}" type="slidenum">
              <a:rPr lang="en-US" smtClean="0"/>
              <a:t>‹#›</a:t>
            </a:fld>
            <a:endParaRPr lang="en-US" dirty="0"/>
          </a:p>
        </p:txBody>
      </p:sp>
    </p:spTree>
    <p:extLst>
      <p:ext uri="{BB962C8B-B14F-4D97-AF65-F5344CB8AC3E}">
        <p14:creationId xmlns:p14="http://schemas.microsoft.com/office/powerpoint/2010/main" val="21022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CEC61-3453-430F-A496-8B0F9AD1FCBF}" type="datetimeFigureOut">
              <a:rPr lang="en-US" smtClean="0"/>
              <a:t>1/31/2020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10097-F59E-4106-8C7E-1E49D3A63C97}" type="slidenum">
              <a:rPr lang="en-US" smtClean="0"/>
              <a:t>‹#›</a:t>
            </a:fld>
            <a:endParaRPr lang="en-US" dirty="0"/>
          </a:p>
        </p:txBody>
      </p:sp>
    </p:spTree>
    <p:extLst>
      <p:ext uri="{BB962C8B-B14F-4D97-AF65-F5344CB8AC3E}">
        <p14:creationId xmlns:p14="http://schemas.microsoft.com/office/powerpoint/2010/main" val="3245608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7499" y="272358"/>
            <a:ext cx="4297251" cy="1247350"/>
          </a:xfrm>
        </p:spPr>
        <p:style>
          <a:lnRef idx="1">
            <a:schemeClr val="accent6"/>
          </a:lnRef>
          <a:fillRef idx="3">
            <a:schemeClr val="accent6"/>
          </a:fillRef>
          <a:effectRef idx="2">
            <a:schemeClr val="accent6"/>
          </a:effectRef>
          <a:fontRef idx="minor">
            <a:schemeClr val="lt1"/>
          </a:fontRef>
        </p:style>
        <p:txBody>
          <a:bodyPr/>
          <a:lstStyle/>
          <a:p>
            <a:r>
              <a:rPr lang="bn-IN" dirty="0" smtClean="0">
                <a:latin typeface="NikoshBAN" panose="02000000000000000000" pitchFamily="2" charset="0"/>
                <a:cs typeface="NikoshBAN" panose="02000000000000000000" pitchFamily="2" charset="0"/>
              </a:rPr>
              <a:t>স্বাগতম</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323" y="1789694"/>
            <a:ext cx="5339602" cy="5068306"/>
          </a:xfrm>
          <a:prstGeom prst="rect">
            <a:avLst/>
          </a:prstGeom>
        </p:spPr>
      </p:pic>
    </p:spTree>
    <p:extLst>
      <p:ext uri="{BB962C8B-B14F-4D97-AF65-F5344CB8AC3E}">
        <p14:creationId xmlns:p14="http://schemas.microsoft.com/office/powerpoint/2010/main" val="34906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431854" y="352594"/>
            <a:ext cx="9782827" cy="769441"/>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400" dirty="0" smtClean="0">
                <a:latin typeface="NikoshBAN" panose="02000000000000000000" pitchFamily="2" charset="0"/>
                <a:cs typeface="NikoshBAN" panose="02000000000000000000" pitchFamily="2" charset="0"/>
              </a:rPr>
              <a:t>ছবিতে কী দেখা যাচ্ছে বলত</a:t>
            </a:r>
            <a:r>
              <a:rPr lang="en-US" sz="4400" dirty="0" smtClean="0">
                <a:latin typeface="NikoshBAN" panose="02000000000000000000" pitchFamily="2" charset="0"/>
                <a:cs typeface="NikoshBAN" panose="02000000000000000000" pitchFamily="2" charset="0"/>
              </a:rPr>
              <a:t>?</a:t>
            </a:r>
            <a:r>
              <a:rPr lang="bn-IN" sz="4400" dirty="0" smtClean="0">
                <a:latin typeface="NikoshBAN" panose="02000000000000000000" pitchFamily="2" charset="0"/>
                <a:cs typeface="NikoshBAN" panose="02000000000000000000" pitchFamily="2" charset="0"/>
              </a:rPr>
              <a:t> </a:t>
            </a:r>
            <a:endParaRPr lang="en-US" sz="4400" dirty="0">
              <a:latin typeface="NikoshBAN" panose="02000000000000000000" pitchFamily="2" charset="0"/>
              <a:cs typeface="NikoshBAN" panose="02000000000000000000" pitchFamily="2" charset="0"/>
            </a:endParaRPr>
          </a:p>
        </p:txBody>
      </p:sp>
      <p:sp>
        <p:nvSpPr>
          <p:cNvPr id="3" name="TextBox 4"/>
          <p:cNvSpPr txBox="1"/>
          <p:nvPr/>
        </p:nvSpPr>
        <p:spPr>
          <a:xfrm>
            <a:off x="431854" y="1323530"/>
            <a:ext cx="9554219" cy="707886"/>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একজন স্থির আছে বলেই অন্যজনের গতিশীলতা বোঝা যাচ্ছে </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926887" y="1833629"/>
            <a:ext cx="4407094" cy="5201335"/>
          </a:xfrm>
          <a:prstGeom prst="rect">
            <a:avLst/>
          </a:prstGeo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615880" y="1575534"/>
            <a:ext cx="4279049" cy="5589476"/>
          </a:xfrm>
          <a:prstGeom prst="rect">
            <a:avLst/>
          </a:prstGeom>
        </p:spPr>
      </p:pic>
    </p:spTree>
    <p:extLst>
      <p:ext uri="{BB962C8B-B14F-4D97-AF65-F5344CB8AC3E}">
        <p14:creationId xmlns:p14="http://schemas.microsoft.com/office/powerpoint/2010/main" val="117729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589" y="280999"/>
            <a:ext cx="3416320" cy="1015663"/>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জোড়ায় কাজ </a:t>
            </a:r>
            <a:endParaRPr lang="en-US" sz="6000" dirty="0">
              <a:latin typeface="NikoshBAN" panose="02000000000000000000" pitchFamily="2" charset="0"/>
              <a:cs typeface="NikoshBAN" panose="02000000000000000000" pitchFamily="2" charset="0"/>
            </a:endParaRPr>
          </a:p>
        </p:txBody>
      </p:sp>
      <p:sp>
        <p:nvSpPr>
          <p:cNvPr id="3" name="TextBox 2"/>
          <p:cNvSpPr txBox="1"/>
          <p:nvPr/>
        </p:nvSpPr>
        <p:spPr>
          <a:xfrm>
            <a:off x="1301937" y="3113694"/>
            <a:ext cx="10283584" cy="707886"/>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একটি বস্তু বা ব্যক্তি যে গতিশীল, তা কীভাবে বঝবো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207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284" y="1151453"/>
            <a:ext cx="11035431" cy="455509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5400" dirty="0" smtClean="0">
                <a:solidFill>
                  <a:srgbClr val="C00000"/>
                </a:solidFill>
                <a:latin typeface="NikoshBAN" panose="02000000000000000000" pitchFamily="2" charset="0"/>
                <a:cs typeface="NikoshBAN" panose="02000000000000000000" pitchFamily="2" charset="0"/>
              </a:rPr>
              <a:t>সম্ভাব্য উত্তরঃ</a:t>
            </a:r>
          </a:p>
          <a:p>
            <a:r>
              <a:rPr lang="bn-IN" sz="4000" dirty="0" smtClean="0">
                <a:solidFill>
                  <a:srgbClr val="002060"/>
                </a:solidFill>
                <a:latin typeface="NikoshBAN" panose="02000000000000000000" pitchFamily="2" charset="0"/>
                <a:cs typeface="NikoshBAN" panose="02000000000000000000" pitchFamily="2" charset="0"/>
              </a:rPr>
              <a:t>একটি স্থির বস্তুর সাপেক্ষেই বঝা যাবে বস্তুটি স্থির না গতিশল।</a:t>
            </a:r>
          </a:p>
          <a:p>
            <a:r>
              <a:rPr lang="bn-IN" sz="4000" dirty="0" smtClean="0">
                <a:solidFill>
                  <a:srgbClr val="002060"/>
                </a:solidFill>
                <a:latin typeface="NikoshBAN" panose="02000000000000000000" pitchFamily="2" charset="0"/>
                <a:cs typeface="NikoshBAN" panose="02000000000000000000" pitchFamily="2" charset="0"/>
              </a:rPr>
              <a:t>কনো প্রসঙ্গ কাঠামোর দুটি বস্থুই যদি গতিশীল হয় তবে কারো গতীয় নির্ণয় করা যাবেনা ।যেমন দিন আছে বলেই অমরা রাতকে ভাল করে বুঝতে পারি? </a:t>
            </a:r>
          </a:p>
          <a:p>
            <a:r>
              <a:rPr lang="bn-IN" sz="4000" dirty="0" smtClean="0">
                <a:solidFill>
                  <a:srgbClr val="002060"/>
                </a:solidFill>
                <a:latin typeface="NikoshBAN" panose="02000000000000000000" pitchFamily="2" charset="0"/>
                <a:cs typeface="NikoshBAN" panose="02000000000000000000" pitchFamily="2" charset="0"/>
              </a:rPr>
              <a:t>ঠিক তেমনি স্থিতি আছে বলেই আমরা গতিকে বঝতে পারি। </a:t>
            </a:r>
          </a:p>
          <a:p>
            <a:endParaRPr lang="bn-IN" dirty="0" smtClean="0"/>
          </a:p>
          <a:p>
            <a:r>
              <a:rPr lang="bn-IN" dirty="0" smtClean="0"/>
              <a:t>  </a:t>
            </a:r>
            <a:endParaRPr lang="en-US" dirty="0"/>
          </a:p>
        </p:txBody>
      </p:sp>
    </p:spTree>
    <p:extLst>
      <p:ext uri="{BB962C8B-B14F-4D97-AF65-F5344CB8AC3E}">
        <p14:creationId xmlns:p14="http://schemas.microsoft.com/office/powerpoint/2010/main" val="30616092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3833" y="0"/>
            <a:ext cx="9023051" cy="1674142"/>
          </a:xfrm>
          <a:prstGeom prst="rect">
            <a:avLst/>
          </a:prstGeom>
        </p:spPr>
      </p:pic>
      <p:pic>
        <p:nvPicPr>
          <p:cNvPr id="3" name="Picture 2"/>
          <p:cNvPicPr>
            <a:picLocks noChangeAspect="1"/>
          </p:cNvPicPr>
          <p:nvPr/>
        </p:nvPicPr>
        <p:blipFill>
          <a:blip r:embed="rId3"/>
          <a:stretch>
            <a:fillRect/>
          </a:stretch>
        </p:blipFill>
        <p:spPr>
          <a:xfrm>
            <a:off x="1323490" y="1191653"/>
            <a:ext cx="6004589" cy="2404051"/>
          </a:xfrm>
          <a:prstGeom prst="rect">
            <a:avLst/>
          </a:prstGeom>
        </p:spPr>
        <p:style>
          <a:lnRef idx="1">
            <a:schemeClr val="accent4"/>
          </a:lnRef>
          <a:fillRef idx="2">
            <a:schemeClr val="accent4"/>
          </a:fillRef>
          <a:effectRef idx="1">
            <a:schemeClr val="accent4"/>
          </a:effectRef>
          <a:fontRef idx="minor">
            <a:schemeClr val="dk1"/>
          </a:fontRef>
        </p:style>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381" y="3742615"/>
            <a:ext cx="3392776" cy="285006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4025" y="3595704"/>
            <a:ext cx="3407299" cy="2953796"/>
          </a:xfrm>
          <a:prstGeom prst="rect">
            <a:avLst/>
          </a:prstGeom>
        </p:spPr>
      </p:pic>
    </p:spTree>
    <p:extLst>
      <p:ext uri="{BB962C8B-B14F-4D97-AF65-F5344CB8AC3E}">
        <p14:creationId xmlns:p14="http://schemas.microsoft.com/office/powerpoint/2010/main" val="223036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4905" y="138674"/>
            <a:ext cx="5077031" cy="707886"/>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a:solidFill>
                  <a:srgbClr val="0070C0"/>
                </a:solidFill>
                <a:latin typeface="NikoshBAN" panose="02000000000000000000" pitchFamily="2" charset="0"/>
                <a:cs typeface="NikoshBAN" panose="02000000000000000000" pitchFamily="2" charset="0"/>
              </a:rPr>
              <a:t>এখানে কী দেখা যাচ্ছে বলতো? </a:t>
            </a:r>
            <a:endParaRPr lang="en-US" sz="4000" dirty="0">
              <a:solidFill>
                <a:srgbClr val="0070C0"/>
              </a:solidFill>
            </a:endParaRPr>
          </a:p>
        </p:txBody>
      </p:sp>
      <p:sp>
        <p:nvSpPr>
          <p:cNvPr id="3" name="TextBox 4"/>
          <p:cNvSpPr txBox="1"/>
          <p:nvPr/>
        </p:nvSpPr>
        <p:spPr>
          <a:xfrm>
            <a:off x="164926" y="2412468"/>
            <a:ext cx="10033348" cy="34470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solidFill>
                  <a:srgbClr val="C00000"/>
                </a:solidFill>
                <a:latin typeface="NikoshBAN" panose="02000000000000000000" pitchFamily="2" charset="0"/>
                <a:cs typeface="NikoshBAN" panose="02000000000000000000" pitchFamily="2" charset="0"/>
              </a:rPr>
              <a:t>বৃত্তাকার পথে কোন বস্তু যদি </a:t>
            </a:r>
          </a:p>
          <a:p>
            <a:r>
              <a:rPr lang="bn-IN" sz="4000" dirty="0" smtClean="0">
                <a:solidFill>
                  <a:srgbClr val="C00000"/>
                </a:solidFill>
                <a:latin typeface="NikoshBAN" panose="02000000000000000000" pitchFamily="2" charset="0"/>
                <a:cs typeface="NikoshBAN" panose="02000000000000000000" pitchFamily="2" charset="0"/>
              </a:rPr>
              <a:t>একটি নির্দিস্ট বিন্দু বা বস্তুকে কেন্দ্র </a:t>
            </a:r>
          </a:p>
          <a:p>
            <a:r>
              <a:rPr lang="bn-IN" sz="4000" dirty="0" smtClean="0">
                <a:solidFill>
                  <a:srgbClr val="C00000"/>
                </a:solidFill>
                <a:latin typeface="NikoshBAN" panose="02000000000000000000" pitchFamily="2" charset="0"/>
                <a:cs typeface="NikoshBAN" panose="02000000000000000000" pitchFamily="2" charset="0"/>
              </a:rPr>
              <a:t>করে ঘরে, তবে এই ধরনের গতিকে </a:t>
            </a:r>
          </a:p>
          <a:p>
            <a:r>
              <a:rPr lang="bn-IN" sz="4000" dirty="0" smtClean="0">
                <a:solidFill>
                  <a:srgbClr val="C00000"/>
                </a:solidFill>
                <a:latin typeface="NikoshBAN" panose="02000000000000000000" pitchFamily="2" charset="0"/>
                <a:cs typeface="NikoshBAN" panose="02000000000000000000" pitchFamily="2" charset="0"/>
              </a:rPr>
              <a:t>আমরা ঘূর্নন গতি বলি।</a:t>
            </a:r>
          </a:p>
          <a:p>
            <a:r>
              <a:rPr lang="bn-IN" sz="4000" dirty="0" smtClean="0">
                <a:solidFill>
                  <a:srgbClr val="C00000"/>
                </a:solidFill>
                <a:latin typeface="NikoshBAN" panose="02000000000000000000" pitchFamily="2" charset="0"/>
                <a:cs typeface="NikoshBAN" panose="02000000000000000000" pitchFamily="2" charset="0"/>
              </a:rPr>
              <a:t>যেমন-ঘড়ির কাঁটার গতি, লাটিমের গতি, ফ্যানের গতি ইতাদি। </a:t>
            </a:r>
          </a:p>
          <a:p>
            <a:endParaRPr lang="en-US" dirty="0">
              <a:solidFill>
                <a:srgbClr val="C000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848" y="1451867"/>
            <a:ext cx="5938944" cy="3131817"/>
          </a:xfrm>
          <a:prstGeom prst="rect">
            <a:avLst/>
          </a:prstGeom>
        </p:spPr>
      </p:pic>
    </p:spTree>
    <p:extLst>
      <p:ext uri="{BB962C8B-B14F-4D97-AF65-F5344CB8AC3E}">
        <p14:creationId xmlns:p14="http://schemas.microsoft.com/office/powerpoint/2010/main" val="2013655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945" y="423325"/>
            <a:ext cx="8701421" cy="1323439"/>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a:latin typeface="NikoshBAN" panose="02000000000000000000" pitchFamily="2" charset="0"/>
                <a:cs typeface="NikoshBAN" panose="02000000000000000000" pitchFamily="2" charset="0"/>
              </a:rPr>
              <a:t>যখন কোন বস্তু বা ব্যাক্তি সোজা পথে চলাচল করে </a:t>
            </a:r>
            <a:r>
              <a:rPr lang="bn-IN" sz="4000" dirty="0" smtClean="0">
                <a:latin typeface="NikoshBAN" panose="02000000000000000000" pitchFamily="2" charset="0"/>
                <a:cs typeface="NikoshBAN" panose="02000000000000000000" pitchFamily="2" charset="0"/>
              </a:rPr>
              <a:t>তখন</a:t>
            </a:r>
          </a:p>
          <a:p>
            <a:r>
              <a:rPr lang="bn-IN" sz="4000" dirty="0" smtClean="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তাকে রৈখিক গতি বলে। </a:t>
            </a:r>
            <a:endParaRPr lang="en-US" sz="4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662613" y="1639203"/>
            <a:ext cx="3943492" cy="4416199"/>
          </a:xfrm>
          <a:prstGeom prst="rect">
            <a:avLst/>
          </a:prstGeo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1901" y="1867818"/>
            <a:ext cx="4281197" cy="3951231"/>
          </a:xfrm>
          <a:prstGeom prst="rect">
            <a:avLst/>
          </a:prstGeom>
        </p:spPr>
      </p:pic>
    </p:spTree>
    <p:extLst>
      <p:ext uri="{BB962C8B-B14F-4D97-AF65-F5344CB8AC3E}">
        <p14:creationId xmlns:p14="http://schemas.microsoft.com/office/powerpoint/2010/main" val="325179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97091" y="1905309"/>
            <a:ext cx="4053840" cy="3940721"/>
            <a:chOff x="4624038" y="1170164"/>
            <a:chExt cx="4053840" cy="3940721"/>
          </a:xfrm>
        </p:grpSpPr>
        <p:sp>
          <p:nvSpPr>
            <p:cNvPr id="3" name="Oval 2"/>
            <p:cNvSpPr/>
            <p:nvPr/>
          </p:nvSpPr>
          <p:spPr>
            <a:xfrm>
              <a:off x="4624038" y="1171440"/>
              <a:ext cx="4053840" cy="3870960"/>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4" name="Group 3"/>
            <p:cNvGrpSpPr/>
            <p:nvPr/>
          </p:nvGrpSpPr>
          <p:grpSpPr>
            <a:xfrm>
              <a:off x="5701791" y="1759047"/>
              <a:ext cx="2131569" cy="1710348"/>
              <a:chOff x="5503671" y="1926687"/>
              <a:chExt cx="2131569" cy="1710348"/>
            </a:xfrm>
          </p:grpSpPr>
          <p:sp>
            <p:nvSpPr>
              <p:cNvPr id="17" name="Flowchart: Decision 16"/>
              <p:cNvSpPr/>
              <p:nvPr/>
            </p:nvSpPr>
            <p:spPr>
              <a:xfrm>
                <a:off x="6156960" y="3211560"/>
                <a:ext cx="1478280" cy="1260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Flowchart: Decision 17"/>
              <p:cNvSpPr/>
              <p:nvPr/>
            </p:nvSpPr>
            <p:spPr>
              <a:xfrm rot="19545869">
                <a:off x="5503671" y="3429983"/>
                <a:ext cx="1108913" cy="2070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Flowchart: Decision 18"/>
              <p:cNvSpPr/>
              <p:nvPr/>
            </p:nvSpPr>
            <p:spPr>
              <a:xfrm rot="3677179">
                <a:off x="5286166" y="2729089"/>
                <a:ext cx="1690226" cy="85421"/>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5" name="Oval 4"/>
            <p:cNvSpPr/>
            <p:nvPr/>
          </p:nvSpPr>
          <p:spPr>
            <a:xfrm>
              <a:off x="6307708" y="1170164"/>
              <a:ext cx="629037" cy="51917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12</a:t>
              </a:r>
              <a:endParaRPr lang="en-US" dirty="0"/>
            </a:p>
          </p:txBody>
        </p:sp>
        <p:sp>
          <p:nvSpPr>
            <p:cNvPr id="6" name="Oval 5"/>
            <p:cNvSpPr/>
            <p:nvPr/>
          </p:nvSpPr>
          <p:spPr>
            <a:xfrm>
              <a:off x="4631876" y="2984164"/>
              <a:ext cx="600470" cy="57761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9</a:t>
              </a:r>
              <a:endParaRPr lang="en-US" dirty="0"/>
            </a:p>
          </p:txBody>
        </p:sp>
        <p:sp>
          <p:nvSpPr>
            <p:cNvPr id="7" name="Oval 6"/>
            <p:cNvSpPr/>
            <p:nvPr/>
          </p:nvSpPr>
          <p:spPr>
            <a:xfrm>
              <a:off x="8104629" y="2978617"/>
              <a:ext cx="573249" cy="59343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3</a:t>
              </a:r>
              <a:endParaRPr lang="en-US" dirty="0"/>
            </a:p>
          </p:txBody>
        </p:sp>
        <p:sp>
          <p:nvSpPr>
            <p:cNvPr id="8" name="Oval 7"/>
            <p:cNvSpPr/>
            <p:nvPr/>
          </p:nvSpPr>
          <p:spPr>
            <a:xfrm>
              <a:off x="6357131" y="4483619"/>
              <a:ext cx="616512" cy="62726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smtClean="0"/>
                <a:t>6</a:t>
              </a:r>
              <a:endParaRPr lang="en-US" dirty="0"/>
            </a:p>
          </p:txBody>
        </p:sp>
        <p:sp>
          <p:nvSpPr>
            <p:cNvPr id="9" name="Oval 8"/>
            <p:cNvSpPr/>
            <p:nvPr/>
          </p:nvSpPr>
          <p:spPr>
            <a:xfrm>
              <a:off x="8229151" y="2062370"/>
              <a:ext cx="223179" cy="21896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Oval 9"/>
            <p:cNvSpPr/>
            <p:nvPr/>
          </p:nvSpPr>
          <p:spPr>
            <a:xfrm>
              <a:off x="7538803" y="1323840"/>
              <a:ext cx="222499" cy="2430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Oval 10"/>
            <p:cNvSpPr/>
            <p:nvPr/>
          </p:nvSpPr>
          <p:spPr>
            <a:xfrm>
              <a:off x="4817808" y="2193428"/>
              <a:ext cx="193770" cy="17582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Oval 11"/>
            <p:cNvSpPr/>
            <p:nvPr/>
          </p:nvSpPr>
          <p:spPr>
            <a:xfrm>
              <a:off x="5318115" y="1566893"/>
              <a:ext cx="183526" cy="15522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Oval 12"/>
            <p:cNvSpPr/>
            <p:nvPr/>
          </p:nvSpPr>
          <p:spPr>
            <a:xfrm>
              <a:off x="5692151" y="4705215"/>
              <a:ext cx="193769" cy="1840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Oval 13"/>
            <p:cNvSpPr/>
            <p:nvPr/>
          </p:nvSpPr>
          <p:spPr>
            <a:xfrm>
              <a:off x="4817808" y="3875214"/>
              <a:ext cx="193769" cy="17862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Oval 14"/>
            <p:cNvSpPr/>
            <p:nvPr/>
          </p:nvSpPr>
          <p:spPr>
            <a:xfrm>
              <a:off x="7761302" y="4475797"/>
              <a:ext cx="193978" cy="22941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Oval 15"/>
            <p:cNvSpPr/>
            <p:nvPr/>
          </p:nvSpPr>
          <p:spPr>
            <a:xfrm>
              <a:off x="8263151" y="3883116"/>
              <a:ext cx="191802" cy="214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
        <p:nvSpPr>
          <p:cNvPr id="20" name="Oval 19"/>
          <p:cNvSpPr/>
          <p:nvPr/>
        </p:nvSpPr>
        <p:spPr>
          <a:xfrm>
            <a:off x="6634823" y="1685395"/>
            <a:ext cx="4264739" cy="4160635"/>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1" name="Oval 20"/>
          <p:cNvSpPr/>
          <p:nvPr/>
        </p:nvSpPr>
        <p:spPr>
          <a:xfrm>
            <a:off x="10045521" y="2525750"/>
            <a:ext cx="605307" cy="6471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72946" y="330813"/>
            <a:ext cx="5867312"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এ ধরনের গতিকে পর্যায়বৃত্ত গতি বলে</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8437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098056" y="145669"/>
            <a:ext cx="9686796" cy="156966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latin typeface="NikoshBAN" panose="02000000000000000000" pitchFamily="2" charset="0"/>
                <a:cs typeface="NikoshBAN" panose="02000000000000000000" pitchFamily="2" charset="0"/>
              </a:rPr>
              <a:t>দোলনায় চড়ে দোল খাওয়ার সময় যে গতি দেখে যায় তাকে দোল গতি বলে </a:t>
            </a:r>
            <a:endParaRPr lang="en-US" sz="4800" dirty="0">
              <a:latin typeface="NikoshBAN" panose="02000000000000000000" pitchFamily="2" charset="0"/>
              <a:cs typeface="NikoshBAN" panose="02000000000000000000" pitchFamily="2" charset="0"/>
            </a:endParaRPr>
          </a:p>
        </p:txBody>
      </p:sp>
      <p:pic>
        <p:nvPicPr>
          <p:cNvPr id="3" name="গ্রামের_মেয়েদের_দোলনায়_দোল_খাওয়া_গাছের_ডালে_রশি_বেঁধে#মেয়েদের_খেলা(360p)">
            <a:hlinkClick r:id="" action="ppaction://media"/>
          </p:cNvPr>
          <p:cNvPicPr>
            <a:picLocks noChangeAspect="1"/>
          </p:cNvPicPr>
          <p:nvPr/>
        </p:nvPicPr>
        <p:blipFill>
          <a:blip r:embed="rId2"/>
          <a:stretch>
            <a:fillRect/>
          </a:stretch>
        </p:blipFill>
        <p:spPr>
          <a:xfrm>
            <a:off x="609334" y="1864612"/>
            <a:ext cx="5662677" cy="4357524"/>
          </a:xfrm>
          <a:prstGeom prst="rect">
            <a:avLst/>
          </a:prstGeom>
        </p:spPr>
      </p:pic>
      <p:pic>
        <p:nvPicPr>
          <p:cNvPr id="4" name="দোলনায়_দোলে_দোলনা(360p)">
            <a:hlinkClick r:id="" action="ppaction://media"/>
          </p:cNvPr>
          <p:cNvPicPr>
            <a:picLocks noChangeAspect="1"/>
          </p:cNvPicPr>
          <p:nvPr/>
        </p:nvPicPr>
        <p:blipFill>
          <a:blip r:embed="rId3"/>
          <a:stretch>
            <a:fillRect/>
          </a:stretch>
        </p:blipFill>
        <p:spPr>
          <a:xfrm>
            <a:off x="6825803" y="1864612"/>
            <a:ext cx="4787322" cy="4323093"/>
          </a:xfrm>
          <a:prstGeom prst="rect">
            <a:avLst/>
          </a:prstGeom>
        </p:spPr>
      </p:pic>
    </p:spTree>
    <p:extLst>
      <p:ext uri="{BB962C8B-B14F-4D97-AF65-F5344CB8AC3E}">
        <p14:creationId xmlns:p14="http://schemas.microsoft.com/office/powerpoint/2010/main" val="951862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81888" y="126452"/>
            <a:ext cx="2914580" cy="1015663"/>
          </a:xfrm>
          <a:prstGeom prst="rect">
            <a:avLst/>
          </a:prstGeom>
          <a:effectLst>
            <a:reflection blurRad="6350" stA="50000" endA="300" endPos="90000" dir="5400000" sy="-100000" algn="bl" rotWithShape="0"/>
          </a:effectLst>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দলীয় কাজ </a:t>
            </a:r>
            <a:endParaRPr lang="en-US" sz="6000" dirty="0">
              <a:latin typeface="NikoshBAN" panose="02000000000000000000" pitchFamily="2" charset="0"/>
              <a:cs typeface="NikoshBAN" panose="02000000000000000000" pitchFamily="2" charset="0"/>
            </a:endParaRPr>
          </a:p>
        </p:txBody>
      </p:sp>
      <p:sp>
        <p:nvSpPr>
          <p:cNvPr id="3" name="TextBox 3"/>
          <p:cNvSpPr txBox="1"/>
          <p:nvPr/>
        </p:nvSpPr>
        <p:spPr>
          <a:xfrm>
            <a:off x="1087657" y="2366719"/>
            <a:ext cx="7569701" cy="707886"/>
          </a:xfrm>
          <a:prstGeom prst="rect">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প্রত্যেক প্রকার গতির দুইটি করে উদাহরণ দাও?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43700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p:nvPr/>
        </p:nvSpPr>
        <p:spPr>
          <a:xfrm>
            <a:off x="377868" y="582067"/>
            <a:ext cx="11436263" cy="569386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800" dirty="0" smtClean="0">
                <a:solidFill>
                  <a:srgbClr val="FFC000"/>
                </a:solidFill>
                <a:latin typeface="NikoshBAN" panose="02000000000000000000" pitchFamily="2" charset="0"/>
                <a:cs typeface="NikoshBAN" panose="02000000000000000000" pitchFamily="2" charset="0"/>
              </a:rPr>
              <a:t>সম্ভাব্য উত্তরঃ</a:t>
            </a:r>
          </a:p>
          <a:p>
            <a:r>
              <a:rPr lang="bn-IN" sz="4000" b="1" dirty="0" smtClean="0">
                <a:solidFill>
                  <a:srgbClr val="00B050"/>
                </a:solidFill>
                <a:latin typeface="NikoshBAN" panose="02000000000000000000" pitchFamily="2" charset="0"/>
                <a:cs typeface="NikoshBAN" panose="02000000000000000000" pitchFamily="2" charset="0"/>
              </a:rPr>
              <a:t>চলন গতিঃ </a:t>
            </a:r>
            <a:r>
              <a:rPr lang="bn-IN" sz="4000" dirty="0" smtClean="0">
                <a:latin typeface="NikoshBAN" panose="02000000000000000000" pitchFamily="2" charset="0"/>
                <a:cs typeface="NikoshBAN" panose="02000000000000000000" pitchFamily="2" charset="0"/>
              </a:rPr>
              <a:t>একই দিকে উড়ন্ত এক ঝাঁক পাখির গতি, এক বক্স মার্বেল মেঝের উপর দিয়ে এক প্রান্ত থেকে অন্য প্রান্তে নেওয়ার গতি।</a:t>
            </a:r>
          </a:p>
          <a:p>
            <a:r>
              <a:rPr lang="bn-IN" sz="4000" b="1" dirty="0" smtClean="0">
                <a:solidFill>
                  <a:srgbClr val="00B050"/>
                </a:solidFill>
                <a:latin typeface="NikoshBAN" panose="02000000000000000000" pitchFamily="2" charset="0"/>
                <a:cs typeface="NikoshBAN" panose="02000000000000000000" pitchFamily="2" charset="0"/>
              </a:rPr>
              <a:t>ঘূর্ণন গতিঃ </a:t>
            </a:r>
            <a:r>
              <a:rPr lang="bn-IN" sz="4000" dirty="0" smtClean="0">
                <a:latin typeface="NikoshBAN" panose="02000000000000000000" pitchFamily="2" charset="0"/>
                <a:cs typeface="NikoshBAN" panose="02000000000000000000" pitchFamily="2" charset="0"/>
              </a:rPr>
              <a:t>ফ্যানের গতি, ঘড়ির কাঁটার গতি।</a:t>
            </a:r>
          </a:p>
          <a:p>
            <a:r>
              <a:rPr lang="bn-IN" sz="4000" dirty="0" smtClean="0">
                <a:latin typeface="NikoshBAN" panose="02000000000000000000" pitchFamily="2" charset="0"/>
                <a:cs typeface="NikoshBAN" panose="02000000000000000000" pitchFamily="2" charset="0"/>
              </a:rPr>
              <a:t> </a:t>
            </a:r>
            <a:r>
              <a:rPr lang="bn-IN" sz="4000" b="1" dirty="0" smtClean="0">
                <a:solidFill>
                  <a:srgbClr val="00B050"/>
                </a:solidFill>
                <a:latin typeface="NikoshBAN" panose="02000000000000000000" pitchFamily="2" charset="0"/>
                <a:cs typeface="NikoshBAN" panose="02000000000000000000" pitchFamily="2" charset="0"/>
              </a:rPr>
              <a:t>রৈখিক গতিঃ </a:t>
            </a:r>
            <a:r>
              <a:rPr lang="bn-IN" sz="4000" dirty="0" smtClean="0">
                <a:latin typeface="NikoshBAN" panose="02000000000000000000" pitchFamily="2" charset="0"/>
                <a:cs typeface="NikoshBAN" panose="02000000000000000000" pitchFamily="2" charset="0"/>
              </a:rPr>
              <a:t>সোজা সরোকে কোন গাড়ির গতি, সোজা রাস্তায় কোন ব্যক্তির গতি।</a:t>
            </a:r>
          </a:p>
          <a:p>
            <a:r>
              <a:rPr lang="bn-IN" sz="4000" b="1" dirty="0" smtClean="0">
                <a:solidFill>
                  <a:srgbClr val="00B050"/>
                </a:solidFill>
                <a:latin typeface="NikoshBAN" panose="02000000000000000000" pitchFamily="2" charset="0"/>
                <a:cs typeface="NikoshBAN" panose="02000000000000000000" pitchFamily="2" charset="0"/>
              </a:rPr>
              <a:t>পর্যায়বৃত্ত গতিঃ </a:t>
            </a:r>
            <a:r>
              <a:rPr lang="bn-IN" sz="4000" dirty="0" smtClean="0">
                <a:latin typeface="NikoshBAN" panose="02000000000000000000" pitchFamily="2" charset="0"/>
                <a:cs typeface="NikoshBAN" panose="02000000000000000000" pitchFamily="2" charset="0"/>
              </a:rPr>
              <a:t>সূর্যের চারিদিকে পৃথিবীর গতি,ঘড়ির কাঁটার গতি।</a:t>
            </a:r>
          </a:p>
          <a:p>
            <a:r>
              <a:rPr lang="bn-IN" sz="4000" b="1" dirty="0" smtClean="0">
                <a:solidFill>
                  <a:srgbClr val="00B050"/>
                </a:solidFill>
                <a:latin typeface="NikoshBAN" panose="02000000000000000000" pitchFamily="2" charset="0"/>
                <a:cs typeface="NikoshBAN" panose="02000000000000000000" pitchFamily="2" charset="0"/>
              </a:rPr>
              <a:t>স্পন্দন গতিঃ </a:t>
            </a:r>
            <a:r>
              <a:rPr lang="bn-IN" sz="4000" dirty="0" smtClean="0">
                <a:latin typeface="NikoshBAN" panose="02000000000000000000" pitchFamily="2" charset="0"/>
                <a:cs typeface="NikoshBAN" panose="02000000000000000000" pitchFamily="2" charset="0"/>
              </a:rPr>
              <a:t>দোলনার গতি, সরল দোলকের গতি। </a:t>
            </a:r>
          </a:p>
          <a:p>
            <a:endParaRPr lang="bn-IN" dirty="0" smtClean="0"/>
          </a:p>
          <a:p>
            <a:endParaRPr lang="en-US" dirty="0"/>
          </a:p>
        </p:txBody>
      </p:sp>
    </p:spTree>
    <p:extLst>
      <p:ext uri="{BB962C8B-B14F-4D97-AF65-F5344CB8AC3E}">
        <p14:creationId xmlns:p14="http://schemas.microsoft.com/office/powerpoint/2010/main" val="29106580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031" y="0"/>
            <a:ext cx="7070501" cy="3966692"/>
          </a:xfrm>
        </p:spPr>
        <p:style>
          <a:lnRef idx="1">
            <a:schemeClr val="accent6"/>
          </a:lnRef>
          <a:fillRef idx="2">
            <a:schemeClr val="accent6"/>
          </a:fillRef>
          <a:effectRef idx="1">
            <a:schemeClr val="accent6"/>
          </a:effectRef>
          <a:fontRef idx="minor">
            <a:schemeClr val="dk1"/>
          </a:fontRef>
        </p:style>
        <p:txBody>
          <a:bodyPr>
            <a:normAutofit/>
          </a:bodyPr>
          <a:lstStyle/>
          <a:p>
            <a:r>
              <a:rPr lang="bn-IN" sz="3200" b="1" dirty="0">
                <a:solidFill>
                  <a:srgbClr val="FF0000"/>
                </a:solidFill>
                <a:latin typeface="NikoshBAN" panose="02000000000000000000" pitchFamily="2" charset="0"/>
                <a:cs typeface="NikoshBAN" panose="02000000000000000000" pitchFamily="2" charset="0"/>
              </a:rPr>
              <a:t> </a:t>
            </a:r>
            <a:r>
              <a:rPr lang="bn-IN" sz="3200" b="1" u="sng" dirty="0">
                <a:solidFill>
                  <a:srgbClr val="FF0000"/>
                </a:solidFill>
                <a:latin typeface="NikoshBAN" panose="02000000000000000000" pitchFamily="2" charset="0"/>
                <a:cs typeface="NikoshBAN" panose="02000000000000000000" pitchFamily="2" charset="0"/>
              </a:rPr>
              <a:t>শিক্ষক পরিচিতি </a:t>
            </a:r>
            <a:r>
              <a:rPr lang="en-US" sz="3200" b="1" dirty="0" smtClean="0">
                <a:solidFill>
                  <a:srgbClr val="FF0000"/>
                </a:solidFill>
                <a:latin typeface="NikoshBAN" panose="02000000000000000000" pitchFamily="2" charset="0"/>
                <a:cs typeface="NikoshBAN" panose="02000000000000000000" pitchFamily="2" charset="0"/>
              </a:rPr>
              <a:t/>
            </a:r>
            <a:br>
              <a:rPr lang="en-US" sz="3200" b="1" dirty="0" smtClean="0">
                <a:solidFill>
                  <a:srgbClr val="FF0000"/>
                </a:solidFill>
                <a:latin typeface="NikoshBAN" panose="02000000000000000000" pitchFamily="2" charset="0"/>
                <a:cs typeface="NikoshBAN" panose="02000000000000000000" pitchFamily="2" charset="0"/>
              </a:rPr>
            </a:br>
            <a:r>
              <a:rPr lang="en-US" sz="3200" b="1" dirty="0">
                <a:solidFill>
                  <a:srgbClr val="FF0000"/>
                </a:solidFill>
                <a:latin typeface="NikoshBAN" panose="02000000000000000000" pitchFamily="2" charset="0"/>
                <a:cs typeface="NikoshBAN" panose="02000000000000000000" pitchFamily="2" charset="0"/>
              </a:rPr>
              <a:t/>
            </a:r>
            <a:br>
              <a:rPr lang="en-US" sz="3200" b="1" dirty="0">
                <a:solidFill>
                  <a:srgbClr val="FF0000"/>
                </a:solidFill>
                <a:latin typeface="NikoshBAN" panose="02000000000000000000" pitchFamily="2" charset="0"/>
                <a:cs typeface="NikoshBAN" panose="02000000000000000000" pitchFamily="2" charset="0"/>
              </a:rPr>
            </a:br>
            <a:r>
              <a:rPr lang="en-US" sz="3200" b="1" dirty="0" smtClean="0">
                <a:solidFill>
                  <a:srgbClr val="FF0000"/>
                </a:solidFill>
                <a:latin typeface="NikoshBAN" panose="02000000000000000000" pitchFamily="2" charset="0"/>
                <a:cs typeface="NikoshBAN" panose="02000000000000000000" pitchFamily="2" charset="0"/>
              </a:rPr>
              <a:t/>
            </a:r>
            <a:br>
              <a:rPr lang="en-US" sz="3200" b="1" dirty="0" smtClean="0">
                <a:solidFill>
                  <a:srgbClr val="FF0000"/>
                </a:solidFill>
                <a:latin typeface="NikoshBAN" panose="02000000000000000000" pitchFamily="2" charset="0"/>
                <a:cs typeface="NikoshBAN" panose="02000000000000000000" pitchFamily="2" charset="0"/>
              </a:rPr>
            </a:br>
            <a:r>
              <a:rPr lang="bn-IN"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মোঃ</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আব্দুল</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মান্নান</a:t>
            </a:r>
            <a:r>
              <a:rPr lang="bn-IN" sz="3200" b="1" dirty="0" smtClean="0">
                <a:solidFill>
                  <a:srgbClr val="FF0000"/>
                </a:solidFill>
                <a:latin typeface="NikoshBAN" panose="02000000000000000000" pitchFamily="2" charset="0"/>
                <a:cs typeface="NikoshBAN" panose="02000000000000000000" pitchFamily="2" charset="0"/>
              </a:rPr>
              <a:t/>
            </a:r>
            <a:br>
              <a:rPr lang="bn-IN" sz="3200" b="1" dirty="0" smtClean="0">
                <a:solidFill>
                  <a:srgbClr val="FF0000"/>
                </a:solidFill>
                <a:latin typeface="NikoshBAN" panose="02000000000000000000" pitchFamily="2" charset="0"/>
                <a:cs typeface="NikoshBAN" panose="02000000000000000000" pitchFamily="2" charset="0"/>
              </a:rPr>
            </a:br>
            <a:r>
              <a:rPr lang="bn-IN" sz="3200" b="1" dirty="0" smtClean="0">
                <a:solidFill>
                  <a:srgbClr val="FF0000"/>
                </a:solidFill>
                <a:latin typeface="NikoshBAN" panose="02000000000000000000" pitchFamily="2" charset="0"/>
                <a:cs typeface="NikoshBAN" panose="02000000000000000000" pitchFamily="2" charset="0"/>
              </a:rPr>
              <a:t>                         সহকারী শিক্ষক(</a:t>
            </a:r>
            <a:r>
              <a:rPr lang="en-US" sz="3200" b="1" dirty="0" err="1" smtClean="0">
                <a:solidFill>
                  <a:srgbClr val="FF0000"/>
                </a:solidFill>
                <a:latin typeface="NikoshBAN" panose="02000000000000000000" pitchFamily="2" charset="0"/>
                <a:cs typeface="NikoshBAN" panose="02000000000000000000" pitchFamily="2" charset="0"/>
              </a:rPr>
              <a:t>গণিত</a:t>
            </a:r>
            <a:r>
              <a:rPr lang="en-US" sz="3200" b="1" dirty="0" smtClean="0">
                <a:solidFill>
                  <a:srgbClr val="FF0000"/>
                </a:solidFill>
                <a:latin typeface="NikoshBAN" panose="02000000000000000000" pitchFamily="2" charset="0"/>
                <a:cs typeface="NikoshBAN" panose="02000000000000000000" pitchFamily="2" charset="0"/>
              </a:rPr>
              <a:t> ও </a:t>
            </a:r>
            <a:r>
              <a:rPr lang="bn-IN" sz="3200" b="1" dirty="0" smtClean="0">
                <a:solidFill>
                  <a:srgbClr val="FF0000"/>
                </a:solidFill>
                <a:latin typeface="NikoshBAN" panose="02000000000000000000" pitchFamily="2" charset="0"/>
                <a:cs typeface="NikoshBAN" panose="02000000000000000000" pitchFamily="2" charset="0"/>
              </a:rPr>
              <a:t>বিজ্ঞান)</a:t>
            </a:r>
            <a:br>
              <a:rPr lang="bn-IN" sz="3200" b="1" dirty="0" smtClean="0">
                <a:solidFill>
                  <a:srgbClr val="FF0000"/>
                </a:solidFill>
                <a:latin typeface="NikoshBAN" panose="02000000000000000000" pitchFamily="2" charset="0"/>
                <a:cs typeface="NikoshBAN" panose="02000000000000000000" pitchFamily="2" charset="0"/>
              </a:rPr>
            </a:br>
            <a:r>
              <a:rPr lang="bn-IN" sz="3200" b="1" dirty="0" smtClean="0">
                <a:solidFill>
                  <a:srgbClr val="FF0000"/>
                </a:solidFill>
                <a:latin typeface="NikoshBAN" panose="02000000000000000000" pitchFamily="2" charset="0"/>
                <a:cs typeface="NikoshBAN" panose="02000000000000000000" pitchFamily="2" charset="0"/>
              </a:rPr>
              <a:t>                 বি.এস.সি(অনার্স),এম.এস.সি(</a:t>
            </a:r>
            <a:r>
              <a:rPr lang="en-US" sz="3200" b="1" dirty="0" err="1" smtClean="0">
                <a:solidFill>
                  <a:srgbClr val="FF0000"/>
                </a:solidFill>
                <a:latin typeface="NikoshBAN" panose="02000000000000000000" pitchFamily="2" charset="0"/>
                <a:cs typeface="NikoshBAN" panose="02000000000000000000" pitchFamily="2" charset="0"/>
              </a:rPr>
              <a:t>গণিত</a:t>
            </a:r>
            <a:r>
              <a:rPr lang="bn-IN" sz="3200" b="1" dirty="0" smtClean="0">
                <a:solidFill>
                  <a:srgbClr val="FF0000"/>
                </a:solidFill>
                <a:latin typeface="NikoshBAN" panose="02000000000000000000" pitchFamily="2" charset="0"/>
                <a:cs typeface="NikoshBAN" panose="02000000000000000000" pitchFamily="2" charset="0"/>
              </a:rPr>
              <a:t>), </a:t>
            </a:r>
            <a:r>
              <a:rPr lang="en-US" sz="3200" b="1" dirty="0">
                <a:solidFill>
                  <a:srgbClr val="FF0000"/>
                </a:solidFill>
                <a:latin typeface="NikoshBAN" panose="02000000000000000000" pitchFamily="2" charset="0"/>
                <a:cs typeface="NikoshBAN" panose="02000000000000000000" pitchFamily="2" charset="0"/>
              </a:rPr>
              <a:t/>
            </a:r>
            <a:br>
              <a:rPr lang="en-US" sz="3200" b="1" dirty="0">
                <a:solidFill>
                  <a:srgbClr val="FF0000"/>
                </a:solidFill>
                <a:latin typeface="NikoshBAN" panose="02000000000000000000" pitchFamily="2" charset="0"/>
                <a:cs typeface="NikoshBAN" panose="02000000000000000000" pitchFamily="2" charset="0"/>
              </a:rPr>
            </a:br>
            <a:r>
              <a:rPr lang="en-US" sz="3200" b="1" dirty="0" err="1" smtClean="0">
                <a:solidFill>
                  <a:srgbClr val="FF0000"/>
                </a:solidFill>
                <a:latin typeface="NikoshBAN" panose="02000000000000000000" pitchFamily="2" charset="0"/>
                <a:cs typeface="NikoshBAN" panose="02000000000000000000" pitchFamily="2" charset="0"/>
              </a:rPr>
              <a:t>মির্জাপুর</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ইসলামিয়া</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দাখিল</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মাদ্রাসা</a:t>
            </a:r>
            <a:r>
              <a:rPr lang="bn-IN" sz="3200" b="1" dirty="0" smtClean="0">
                <a:solidFill>
                  <a:srgbClr val="FF0000"/>
                </a:solidFill>
                <a:latin typeface="NikoshBAN" panose="02000000000000000000" pitchFamily="2" charset="0"/>
                <a:cs typeface="NikoshBAN" panose="02000000000000000000" pitchFamily="2" charset="0"/>
              </a:rPr>
              <a:t/>
            </a:r>
            <a:br>
              <a:rPr lang="bn-IN" sz="3200" b="1" dirty="0" smtClean="0">
                <a:solidFill>
                  <a:srgbClr val="FF0000"/>
                </a:solidFill>
                <a:latin typeface="NikoshBAN" panose="02000000000000000000" pitchFamily="2" charset="0"/>
                <a:cs typeface="NikoshBAN" panose="02000000000000000000" pitchFamily="2" charset="0"/>
              </a:rPr>
            </a:br>
            <a:r>
              <a:rPr lang="bn-IN"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পাবনা</a:t>
            </a:r>
            <a:r>
              <a:rPr lang="en-US"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সদর</a:t>
            </a:r>
            <a:r>
              <a:rPr lang="en-US" sz="3200" b="1" dirty="0" smtClean="0">
                <a:solidFill>
                  <a:srgbClr val="FF0000"/>
                </a:solidFill>
                <a:latin typeface="NikoshBAN" panose="02000000000000000000" pitchFamily="2" charset="0"/>
                <a:cs typeface="NikoshBAN" panose="02000000000000000000" pitchFamily="2" charset="0"/>
              </a:rPr>
              <a:t>,</a:t>
            </a:r>
            <a:r>
              <a:rPr lang="bn-IN" sz="3200" b="1" dirty="0" smtClean="0">
                <a:solidFill>
                  <a:srgbClr val="FF0000"/>
                </a:solidFill>
                <a:latin typeface="NikoshBAN" panose="02000000000000000000" pitchFamily="2" charset="0"/>
                <a:cs typeface="NikoshBAN" panose="02000000000000000000" pitchFamily="2" charset="0"/>
              </a:rPr>
              <a:t> </a:t>
            </a:r>
            <a:r>
              <a:rPr lang="en-US" sz="3200" b="1" dirty="0" err="1" smtClean="0">
                <a:solidFill>
                  <a:srgbClr val="FF0000"/>
                </a:solidFill>
                <a:latin typeface="NikoshBAN" panose="02000000000000000000" pitchFamily="2" charset="0"/>
                <a:cs typeface="NikoshBAN" panose="02000000000000000000" pitchFamily="2" charset="0"/>
              </a:rPr>
              <a:t>পাবনা</a:t>
            </a:r>
            <a:r>
              <a:rPr lang="en-US" sz="3200" b="1" dirty="0" smtClean="0">
                <a:solidFill>
                  <a:srgbClr val="FF0000"/>
                </a:solidFill>
                <a:latin typeface="NikoshBAN" panose="02000000000000000000" pitchFamily="2" charset="0"/>
                <a:cs typeface="NikoshBAN" panose="02000000000000000000" pitchFamily="2" charset="0"/>
              </a:rPr>
              <a:t> </a:t>
            </a:r>
            <a:endParaRPr lang="en-US" sz="3200" b="1"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3988" y="-334851"/>
            <a:ext cx="4748012" cy="9378788"/>
          </a:xfrm>
          <a:prstGeom prst="rect">
            <a:avLst/>
          </a:prstGeom>
        </p:spPr>
      </p:pic>
    </p:spTree>
    <p:extLst>
      <p:ext uri="{BB962C8B-B14F-4D97-AF65-F5344CB8AC3E}">
        <p14:creationId xmlns:p14="http://schemas.microsoft.com/office/powerpoint/2010/main" val="29550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2504" y="321972"/>
            <a:ext cx="11879496"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solidFill>
                  <a:srgbClr val="00B050"/>
                </a:solidFill>
                <a:latin typeface="NikoshBAN" panose="02000000000000000000" pitchFamily="2" charset="0"/>
                <a:cs typeface="NikoshBAN" panose="02000000000000000000" pitchFamily="2" charset="0"/>
              </a:rPr>
              <a:t>১। পেট্রোল ইঞ্জিনে পিস্টনের গতি কোন ধরনের গতি?</a:t>
            </a:r>
          </a:p>
          <a:p>
            <a:r>
              <a:rPr lang="bn-IN" sz="4000" dirty="0" smtClean="0">
                <a:solidFill>
                  <a:srgbClr val="002060"/>
                </a:solidFill>
                <a:latin typeface="NikoshBAN" panose="02000000000000000000" pitchFamily="2" charset="0"/>
                <a:cs typeface="NikoshBAN" panose="02000000000000000000" pitchFamily="2" charset="0"/>
              </a:rPr>
              <a:t>(ক)রৈখিক (খ)চলন (গ)পর্যায়বৃত্ত (ঘ)স্পন্দন </a:t>
            </a:r>
          </a:p>
          <a:p>
            <a:r>
              <a:rPr lang="bn-IN" sz="4000" dirty="0" smtClean="0">
                <a:solidFill>
                  <a:srgbClr val="00B050"/>
                </a:solidFill>
                <a:latin typeface="NikoshBAN" panose="02000000000000000000" pitchFamily="2" charset="0"/>
                <a:cs typeface="NikoshBAN" panose="02000000000000000000" pitchFamily="2" charset="0"/>
              </a:rPr>
              <a:t>২।একটি বই টেবিলের এক প্রান্ত থেকে অন্য প্রান্তে নিলে এটি কোন ধরনের গতি হয়?</a:t>
            </a:r>
          </a:p>
          <a:p>
            <a:r>
              <a:rPr lang="bn-IN" sz="4000" dirty="0">
                <a:solidFill>
                  <a:srgbClr val="002060"/>
                </a:solidFill>
                <a:latin typeface="NikoshBAN" panose="02000000000000000000" pitchFamily="2" charset="0"/>
                <a:cs typeface="NikoshBAN" panose="02000000000000000000" pitchFamily="2" charset="0"/>
              </a:rPr>
              <a:t>(ক)রৈখিক </a:t>
            </a:r>
            <a:r>
              <a:rPr lang="bn-IN" sz="4000" dirty="0" smtClean="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খ)চলন </a:t>
            </a:r>
            <a:r>
              <a:rPr lang="bn-IN" sz="4000" dirty="0" smtClean="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গ)পর্যায়বৃত্ত </a:t>
            </a:r>
            <a:r>
              <a:rPr lang="bn-IN" sz="4000" dirty="0" smtClean="0">
                <a:solidFill>
                  <a:srgbClr val="002060"/>
                </a:solidFill>
                <a:latin typeface="NikoshBAN" panose="02000000000000000000" pitchFamily="2" charset="0"/>
                <a:cs typeface="NikoshBAN" panose="02000000000000000000" pitchFamily="2" charset="0"/>
              </a:rPr>
              <a:t>        (</a:t>
            </a:r>
            <a:r>
              <a:rPr lang="bn-IN" sz="4000" dirty="0">
                <a:solidFill>
                  <a:srgbClr val="002060"/>
                </a:solidFill>
                <a:latin typeface="NikoshBAN" panose="02000000000000000000" pitchFamily="2" charset="0"/>
                <a:cs typeface="NikoshBAN" panose="02000000000000000000" pitchFamily="2" charset="0"/>
              </a:rPr>
              <a:t>ঘ)স্পন্দন </a:t>
            </a:r>
          </a:p>
          <a:p>
            <a:r>
              <a:rPr lang="bn-IN" sz="4000" dirty="0" smtClean="0">
                <a:solidFill>
                  <a:srgbClr val="00B050"/>
                </a:solidFill>
                <a:latin typeface="NikoshBAN" panose="02000000000000000000" pitchFamily="2" charset="0"/>
                <a:cs typeface="NikoshBAN" panose="02000000000000000000" pitchFamily="2" charset="0"/>
              </a:rPr>
              <a:t>৩।এই মহাবিশ্বের কোন কছুর অবস্থান নির্ণয় করতে কী ধরে নিতে হয়?</a:t>
            </a:r>
          </a:p>
          <a:p>
            <a:r>
              <a:rPr lang="bn-IN" sz="4000" dirty="0" smtClean="0">
                <a:solidFill>
                  <a:srgbClr val="002060"/>
                </a:solidFill>
                <a:latin typeface="NikoshBAN" panose="02000000000000000000" pitchFamily="2" charset="0"/>
                <a:cs typeface="NikoshBAN" panose="02000000000000000000" pitchFamily="2" charset="0"/>
              </a:rPr>
              <a:t>(ক) একটি স্থির বিন্দু    (খ)গতিশীল বস্তু   (গ)গতিশীল ব্যাক্তি   (ঘ)গতিশীল গাড়ি </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82023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9085" y="963579"/>
            <a:ext cx="1721946" cy="101566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বাড়ির</a:t>
            </a:r>
            <a:r>
              <a:rPr lang="bn-IN" dirty="0" smtClean="0"/>
              <a:t> </a:t>
            </a:r>
            <a:endParaRPr lang="en-US" dirty="0"/>
          </a:p>
        </p:txBody>
      </p:sp>
      <p:sp>
        <p:nvSpPr>
          <p:cNvPr id="3" name="TextBox 3"/>
          <p:cNvSpPr txBox="1"/>
          <p:nvPr/>
        </p:nvSpPr>
        <p:spPr>
          <a:xfrm>
            <a:off x="8202066" y="963579"/>
            <a:ext cx="167603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কাজ</a:t>
            </a:r>
            <a:r>
              <a:rPr lang="bn-IN" dirty="0" smtClean="0"/>
              <a:t>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78" t="26158" r="-1"/>
          <a:stretch/>
        </p:blipFill>
        <p:spPr>
          <a:xfrm>
            <a:off x="3626368" y="133641"/>
            <a:ext cx="3471071" cy="3087666"/>
          </a:xfrm>
          <a:prstGeom prst="rect">
            <a:avLst/>
          </a:prstGeom>
        </p:spPr>
      </p:pic>
      <p:sp>
        <p:nvSpPr>
          <p:cNvPr id="5" name="TextBox 4"/>
          <p:cNvSpPr txBox="1"/>
          <p:nvPr/>
        </p:nvSpPr>
        <p:spPr>
          <a:xfrm>
            <a:off x="1384244" y="3783395"/>
            <a:ext cx="8656537" cy="707886"/>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সব ধরনের গতিই আমাদের জন্য গুরুত্বপূর্ণ ব্যাখ্যা কর?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7445919"/>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7315199" cy="6857999"/>
          </a:xfrm>
          <a:prstGeom prst="rect">
            <a:avLst/>
          </a:prstGeom>
        </p:spPr>
      </p:pic>
      <p:sp>
        <p:nvSpPr>
          <p:cNvPr id="3" name="Round Same Side Corner Rectangle 2"/>
          <p:cNvSpPr/>
          <p:nvPr/>
        </p:nvSpPr>
        <p:spPr>
          <a:xfrm>
            <a:off x="7495505" y="103031"/>
            <a:ext cx="4876799" cy="6858000"/>
          </a:xfrm>
          <a:prstGeom prst="round2SameRect">
            <a:avLst/>
          </a:prstGeom>
        </p:spPr>
        <p:style>
          <a:lnRef idx="0">
            <a:schemeClr val="accent6"/>
          </a:lnRef>
          <a:fillRef idx="3">
            <a:schemeClr val="accent6"/>
          </a:fillRef>
          <a:effectRef idx="3">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6000" dirty="0" smtClean="0">
                <a:solidFill>
                  <a:schemeClr val="tx1"/>
                </a:solidFill>
                <a:latin typeface="NikoshBAN" panose="02000000000000000000" pitchFamily="2" charset="0"/>
                <a:cs typeface="NikoshBAN" panose="02000000000000000000" pitchFamily="2" charset="0"/>
              </a:rPr>
              <a:t>ধন্যবাদ সবাইকে </a:t>
            </a:r>
            <a:endParaRPr lang="en-US" sz="6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75708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186" y="133305"/>
            <a:ext cx="3115614" cy="1077309"/>
          </a:xfrm>
        </p:spPr>
        <p:style>
          <a:lnRef idx="1">
            <a:schemeClr val="dk1"/>
          </a:lnRef>
          <a:fillRef idx="2">
            <a:schemeClr val="dk1"/>
          </a:fillRef>
          <a:effectRef idx="1">
            <a:schemeClr val="dk1"/>
          </a:effectRef>
          <a:fontRef idx="minor">
            <a:schemeClr val="dk1"/>
          </a:fontRef>
        </p:style>
        <p:txBody>
          <a:bodyPr>
            <a:normAutofit/>
          </a:bodyPr>
          <a:lstStyle/>
          <a:p>
            <a:r>
              <a:rPr lang="bn-IN" sz="5400" dirty="0" smtClean="0">
                <a:latin typeface="NikoshBAN" panose="02000000000000000000" pitchFamily="2" charset="0"/>
                <a:cs typeface="NikoshBAN" panose="02000000000000000000" pitchFamily="2" charset="0"/>
              </a:rPr>
              <a:t> </a:t>
            </a:r>
            <a:r>
              <a:rPr lang="bn-IN" sz="5400" dirty="0" smtClean="0">
                <a:solidFill>
                  <a:schemeClr val="accent6">
                    <a:lumMod val="20000"/>
                    <a:lumOff val="80000"/>
                  </a:schemeClr>
                </a:solidFill>
                <a:latin typeface="NikoshBAN" panose="02000000000000000000" pitchFamily="2" charset="0"/>
                <a:cs typeface="NikoshBAN" panose="02000000000000000000" pitchFamily="2" charset="0"/>
              </a:rPr>
              <a:t>পাঠ পরিচিতি </a:t>
            </a:r>
            <a:endParaRPr lang="en-US" sz="5400" dirty="0">
              <a:solidFill>
                <a:schemeClr val="accent6">
                  <a:lumMod val="20000"/>
                  <a:lumOff val="80000"/>
                </a:schemeClr>
              </a:solidFill>
            </a:endParaRPr>
          </a:p>
        </p:txBody>
      </p:sp>
      <p:sp>
        <p:nvSpPr>
          <p:cNvPr id="3" name="Content Placeholder 2"/>
          <p:cNvSpPr>
            <a:spLocks noGrp="1"/>
          </p:cNvSpPr>
          <p:nvPr>
            <p:ph sz="half" idx="1"/>
          </p:nvPr>
        </p:nvSpPr>
        <p:spPr>
          <a:xfrm>
            <a:off x="2047741" y="1506829"/>
            <a:ext cx="6135709" cy="4185634"/>
          </a:xfrm>
        </p:spPr>
        <p:txBody>
          <a:bodyPr>
            <a:noAutofit/>
          </a:bodyPr>
          <a:lstStyle/>
          <a:p>
            <a:r>
              <a:rPr lang="bn-IN" sz="6600" dirty="0" smtClean="0">
                <a:solidFill>
                  <a:srgbClr val="0070C0"/>
                </a:solidFill>
                <a:latin typeface="NikoshBAN" panose="02000000000000000000" pitchFamily="2" charset="0"/>
                <a:cs typeface="NikoshBAN" panose="02000000000000000000" pitchFamily="2" charset="0"/>
              </a:rPr>
              <a:t>বিষয়ঃ পদার্থ বিজ্ঞান</a:t>
            </a:r>
          </a:p>
          <a:p>
            <a:r>
              <a:rPr lang="bn-IN" sz="6600" dirty="0" smtClean="0">
                <a:solidFill>
                  <a:srgbClr val="0070C0"/>
                </a:solidFill>
                <a:latin typeface="NikoshBAN" panose="02000000000000000000" pitchFamily="2" charset="0"/>
                <a:cs typeface="NikoshBAN" panose="02000000000000000000" pitchFamily="2" charset="0"/>
              </a:rPr>
              <a:t>শ্রেণিঃ নবম </a:t>
            </a:r>
          </a:p>
          <a:p>
            <a:r>
              <a:rPr lang="bn-IN" sz="6600" dirty="0" smtClean="0">
                <a:solidFill>
                  <a:srgbClr val="0070C0"/>
                </a:solidFill>
                <a:latin typeface="NikoshBAN" panose="02000000000000000000" pitchFamily="2" charset="0"/>
                <a:cs typeface="NikoshBAN" panose="02000000000000000000" pitchFamily="2" charset="0"/>
              </a:rPr>
              <a:t>অধ্যায়ঃদ্বিতীয়</a:t>
            </a:r>
            <a:r>
              <a:rPr lang="bn-IN" sz="6600" dirty="0" smtClean="0">
                <a:latin typeface="NikoshBAN" panose="02000000000000000000" pitchFamily="2" charset="0"/>
                <a:cs typeface="NikoshBAN" panose="02000000000000000000" pitchFamily="2" charset="0"/>
              </a:rPr>
              <a:t> </a:t>
            </a:r>
          </a:p>
          <a:p>
            <a:r>
              <a:rPr lang="bn-IN" sz="6600" dirty="0" smtClean="0">
                <a:solidFill>
                  <a:srgbClr val="0070C0"/>
                </a:solidFill>
                <a:latin typeface="NikoshBAN" panose="02000000000000000000" pitchFamily="2" charset="0"/>
                <a:cs typeface="NikoshBAN" panose="02000000000000000000" pitchFamily="2" charset="0"/>
              </a:rPr>
              <a:t>সময়ঃ ৪৫ মিনিট </a:t>
            </a:r>
          </a:p>
          <a:p>
            <a:pPr marL="457200" lvl="1" indent="0">
              <a:buNone/>
            </a:pPr>
            <a:r>
              <a:rPr lang="bn-IN" sz="6000" dirty="0" smtClean="0">
                <a:latin typeface="NikoshBAN" panose="02000000000000000000" pitchFamily="2" charset="0"/>
                <a:cs typeface="NikoshBAN" panose="02000000000000000000" pitchFamily="2" charset="0"/>
              </a:rPr>
              <a:t> </a:t>
            </a:r>
            <a:endParaRPr lang="en-US" sz="6000" dirty="0" smtClean="0">
              <a:latin typeface="NikoshBAN" panose="02000000000000000000" pitchFamily="2" charset="0"/>
              <a:cs typeface="NikoshBAN" panose="02000000000000000000" pitchFamily="2" charset="0"/>
            </a:endParaRPr>
          </a:p>
          <a:p>
            <a:endParaRPr lang="en-US" sz="4000" dirty="0"/>
          </a:p>
        </p:txBody>
      </p:sp>
    </p:spTree>
    <p:extLst>
      <p:ext uri="{BB962C8B-B14F-4D97-AF65-F5344CB8AC3E}">
        <p14:creationId xmlns:p14="http://schemas.microsoft.com/office/powerpoint/2010/main" val="1346079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500"/>
                                        <p:tgtEl>
                                          <p:spTgt spid="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34862" y="0"/>
            <a:ext cx="7508383" cy="11044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accent5">
                    <a:lumMod val="50000"/>
                  </a:schemeClr>
                </a:solidFill>
                <a:latin typeface="NikoshBAN" panose="02000000000000000000" pitchFamily="2" charset="0"/>
                <a:cs typeface="NikoshBAN" panose="02000000000000000000" pitchFamily="2" charset="0"/>
              </a:rPr>
              <a:t>নিচের ছবিতে কী দেখা যাচ্ছে লক্ষ্য কর </a:t>
            </a:r>
            <a:r>
              <a:rPr lang="en-US" dirty="0" smtClean="0">
                <a:solidFill>
                  <a:schemeClr val="accent5">
                    <a:lumMod val="50000"/>
                  </a:schemeClr>
                </a:solidFill>
                <a:latin typeface="NikoshBAN" panose="02000000000000000000" pitchFamily="2" charset="0"/>
                <a:cs typeface="NikoshBAN" panose="02000000000000000000" pitchFamily="2" charset="0"/>
              </a:rPr>
              <a:t/>
            </a:r>
            <a:br>
              <a:rPr lang="en-US" dirty="0" smtClean="0">
                <a:solidFill>
                  <a:schemeClr val="accent5">
                    <a:lumMod val="50000"/>
                  </a:schemeClr>
                </a:solidFill>
                <a:latin typeface="NikoshBAN" panose="02000000000000000000" pitchFamily="2" charset="0"/>
                <a:cs typeface="NikoshBAN" panose="02000000000000000000" pitchFamily="2" charset="0"/>
              </a:rPr>
            </a:b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62" y="1209433"/>
            <a:ext cx="4726547" cy="49000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284" y="1459965"/>
            <a:ext cx="6370121" cy="3640069"/>
          </a:xfrm>
          <a:prstGeom prst="rect">
            <a:avLst/>
          </a:prstGeom>
        </p:spPr>
      </p:pic>
      <p:sp>
        <p:nvSpPr>
          <p:cNvPr id="9" name="Rectangle 8"/>
          <p:cNvSpPr/>
          <p:nvPr/>
        </p:nvSpPr>
        <p:spPr>
          <a:xfrm>
            <a:off x="5816115" y="3244334"/>
            <a:ext cx="559769" cy="369332"/>
          </a:xfrm>
          <a:prstGeom prst="rect">
            <a:avLst/>
          </a:prstGeom>
        </p:spPr>
        <p:txBody>
          <a:bodyPr wrap="none">
            <a:spAutoFit/>
          </a:bodyPr>
          <a:lstStyle/>
          <a:p>
            <a:r>
              <a:rPr lang="bn-IN" dirty="0" smtClean="0">
                <a:latin typeface="NikoshBAN" panose="02000000000000000000" pitchFamily="2" charset="0"/>
                <a:cs typeface="NikoshBAN" panose="02000000000000000000" pitchFamily="2" charset="0"/>
              </a:rPr>
              <a:t>১ নং </a:t>
            </a:r>
            <a:endParaRPr lang="en-US" dirty="0">
              <a:latin typeface="NikoshBAN" panose="02000000000000000000" pitchFamily="2" charset="0"/>
              <a:cs typeface="NikoshBAN" panose="02000000000000000000" pitchFamily="2" charset="0"/>
            </a:endParaRPr>
          </a:p>
        </p:txBody>
      </p:sp>
      <p:sp>
        <p:nvSpPr>
          <p:cNvPr id="10" name="Rectangle 9"/>
          <p:cNvSpPr/>
          <p:nvPr/>
        </p:nvSpPr>
        <p:spPr>
          <a:xfrm>
            <a:off x="5816115" y="3244334"/>
            <a:ext cx="559769" cy="369332"/>
          </a:xfrm>
          <a:prstGeom prst="rect">
            <a:avLst/>
          </a:prstGeom>
        </p:spPr>
        <p:txBody>
          <a:bodyPr wrap="none">
            <a:spAutoFit/>
          </a:bodyPr>
          <a:lstStyle/>
          <a:p>
            <a:r>
              <a:rPr lang="bn-IN" dirty="0" smtClean="0">
                <a:latin typeface="NikoshBAN" panose="02000000000000000000" pitchFamily="2" charset="0"/>
                <a:cs typeface="NikoshBAN" panose="02000000000000000000" pitchFamily="2" charset="0"/>
              </a:rPr>
              <a:t>১ নং </a:t>
            </a:r>
            <a:endParaRPr lang="en-US" dirty="0">
              <a:latin typeface="NikoshBAN" panose="02000000000000000000" pitchFamily="2" charset="0"/>
              <a:cs typeface="NikoshBAN" panose="02000000000000000000" pitchFamily="2" charset="0"/>
            </a:endParaRPr>
          </a:p>
        </p:txBody>
      </p:sp>
      <p:sp>
        <p:nvSpPr>
          <p:cNvPr id="11" name="Oval 10"/>
          <p:cNvSpPr/>
          <p:nvPr/>
        </p:nvSpPr>
        <p:spPr>
          <a:xfrm>
            <a:off x="1893192" y="5360136"/>
            <a:ext cx="2369713" cy="107538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chemeClr val="tx1">
                    <a:lumMod val="85000"/>
                    <a:lumOff val="15000"/>
                  </a:schemeClr>
                </a:solidFill>
                <a:latin typeface="NikoshBAN" panose="02000000000000000000" pitchFamily="2" charset="0"/>
                <a:cs typeface="NikoshBAN" panose="02000000000000000000" pitchFamily="2" charset="0"/>
              </a:rPr>
              <a:t>১</a:t>
            </a:r>
            <a:endParaRPr lang="en-US" sz="4400" dirty="0" smtClean="0">
              <a:solidFill>
                <a:schemeClr val="tx1">
                  <a:lumMod val="85000"/>
                  <a:lumOff val="15000"/>
                </a:schemeClr>
              </a:solidFill>
              <a:latin typeface="NikoshBAN" panose="02000000000000000000" pitchFamily="2" charset="0"/>
              <a:cs typeface="NikoshBAN" panose="02000000000000000000" pitchFamily="2" charset="0"/>
            </a:endParaRPr>
          </a:p>
          <a:p>
            <a:pPr algn="ctr"/>
            <a:r>
              <a:rPr lang="bn-IN" sz="4400" dirty="0" smtClean="0">
                <a:solidFill>
                  <a:schemeClr val="tx1">
                    <a:lumMod val="85000"/>
                    <a:lumOff val="15000"/>
                  </a:schemeClr>
                </a:solidFill>
                <a:latin typeface="NikoshBAN" panose="02000000000000000000" pitchFamily="2" charset="0"/>
                <a:cs typeface="NikoshBAN" panose="02000000000000000000" pitchFamily="2" charset="0"/>
              </a:rPr>
              <a:t>নং </a:t>
            </a:r>
            <a:endParaRPr lang="en-US" sz="4400" dirty="0">
              <a:solidFill>
                <a:schemeClr val="tx1">
                  <a:lumMod val="85000"/>
                  <a:lumOff val="15000"/>
                </a:schemeClr>
              </a:solidFill>
            </a:endParaRPr>
          </a:p>
        </p:txBody>
      </p:sp>
      <p:sp>
        <p:nvSpPr>
          <p:cNvPr id="12" name="Oval 11"/>
          <p:cNvSpPr/>
          <p:nvPr/>
        </p:nvSpPr>
        <p:spPr>
          <a:xfrm rot="10800000" flipH="1" flipV="1">
            <a:off x="7103343" y="5360136"/>
            <a:ext cx="2285356" cy="123618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২</a:t>
            </a:r>
            <a:endParaRPr lang="en-US" sz="3600" dirty="0" smtClean="0">
              <a:solidFill>
                <a:schemeClr val="tx1">
                  <a:lumMod val="95000"/>
                  <a:lumOff val="5000"/>
                </a:schemeClr>
              </a:solidFill>
              <a:latin typeface="NikoshBAN" panose="02000000000000000000" pitchFamily="2" charset="0"/>
              <a:cs typeface="NikoshBAN" panose="02000000000000000000" pitchFamily="2" charset="0"/>
            </a:endParaRPr>
          </a:p>
          <a:p>
            <a:pPr algn="ctr"/>
            <a:r>
              <a:rPr lang="bn-IN" sz="3600" dirty="0" smtClean="0">
                <a:solidFill>
                  <a:schemeClr val="tx1">
                    <a:lumMod val="95000"/>
                    <a:lumOff val="5000"/>
                  </a:schemeClr>
                </a:solidFill>
                <a:latin typeface="NikoshBAN" panose="02000000000000000000" pitchFamily="2" charset="0"/>
                <a:cs typeface="NikoshBAN" panose="02000000000000000000" pitchFamily="2" charset="0"/>
              </a:rPr>
              <a:t>নং</a:t>
            </a:r>
            <a:endParaRPr lang="en-US" sz="3600" dirty="0" smtClean="0">
              <a:solidFill>
                <a:schemeClr val="tx1">
                  <a:lumMod val="95000"/>
                  <a:lumOff val="5000"/>
                </a:schemeClr>
              </a:solidFill>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val="3144292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80">
                                          <p:stCondLst>
                                            <p:cond delay="0"/>
                                          </p:stCondLst>
                                        </p:cTn>
                                        <p:tgtEl>
                                          <p:spTgt spid="8"/>
                                        </p:tgtEl>
                                      </p:cBhvr>
                                    </p:animEffect>
                                    <p:anim calcmode="lin" valueType="num">
                                      <p:cBhvr>
                                        <p:cTn id="1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8" dur="26">
                                          <p:stCondLst>
                                            <p:cond delay="650"/>
                                          </p:stCondLst>
                                        </p:cTn>
                                        <p:tgtEl>
                                          <p:spTgt spid="8"/>
                                        </p:tgtEl>
                                      </p:cBhvr>
                                      <p:to x="100000" y="60000"/>
                                    </p:animScale>
                                    <p:animScale>
                                      <p:cBhvr>
                                        <p:cTn id="19" dur="166" decel="50000">
                                          <p:stCondLst>
                                            <p:cond delay="676"/>
                                          </p:stCondLst>
                                        </p:cTn>
                                        <p:tgtEl>
                                          <p:spTgt spid="8"/>
                                        </p:tgtEl>
                                      </p:cBhvr>
                                      <p:to x="100000" y="100000"/>
                                    </p:animScale>
                                    <p:animScale>
                                      <p:cBhvr>
                                        <p:cTn id="20" dur="26">
                                          <p:stCondLst>
                                            <p:cond delay="1312"/>
                                          </p:stCondLst>
                                        </p:cTn>
                                        <p:tgtEl>
                                          <p:spTgt spid="8"/>
                                        </p:tgtEl>
                                      </p:cBhvr>
                                      <p:to x="100000" y="80000"/>
                                    </p:animScale>
                                    <p:animScale>
                                      <p:cBhvr>
                                        <p:cTn id="21" dur="166" decel="50000">
                                          <p:stCondLst>
                                            <p:cond delay="1338"/>
                                          </p:stCondLst>
                                        </p:cTn>
                                        <p:tgtEl>
                                          <p:spTgt spid="8"/>
                                        </p:tgtEl>
                                      </p:cBhvr>
                                      <p:to x="100000" y="100000"/>
                                    </p:animScale>
                                    <p:animScale>
                                      <p:cBhvr>
                                        <p:cTn id="22" dur="26">
                                          <p:stCondLst>
                                            <p:cond delay="1642"/>
                                          </p:stCondLst>
                                        </p:cTn>
                                        <p:tgtEl>
                                          <p:spTgt spid="8"/>
                                        </p:tgtEl>
                                      </p:cBhvr>
                                      <p:to x="100000" y="90000"/>
                                    </p:animScale>
                                    <p:animScale>
                                      <p:cBhvr>
                                        <p:cTn id="23" dur="166" decel="50000">
                                          <p:stCondLst>
                                            <p:cond delay="1668"/>
                                          </p:stCondLst>
                                        </p:cTn>
                                        <p:tgtEl>
                                          <p:spTgt spid="8"/>
                                        </p:tgtEl>
                                      </p:cBhvr>
                                      <p:to x="100000" y="100000"/>
                                    </p:animScale>
                                    <p:animScale>
                                      <p:cBhvr>
                                        <p:cTn id="24" dur="26">
                                          <p:stCondLst>
                                            <p:cond delay="1808"/>
                                          </p:stCondLst>
                                        </p:cTn>
                                        <p:tgtEl>
                                          <p:spTgt spid="8"/>
                                        </p:tgtEl>
                                      </p:cBhvr>
                                      <p:to x="100000" y="95000"/>
                                    </p:animScale>
                                    <p:animScale>
                                      <p:cBhvr>
                                        <p:cTn id="25" dur="166" decel="50000">
                                          <p:stCondLst>
                                            <p:cond delay="1834"/>
                                          </p:stCondLst>
                                        </p:cTn>
                                        <p:tgtEl>
                                          <p:spTgt spid="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665927" y="321971"/>
            <a:ext cx="4855335" cy="3129566"/>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dirty="0" smtClean="0">
                <a:latin typeface="NikoshBAN" panose="02000000000000000000" pitchFamily="2" charset="0"/>
                <a:cs typeface="NikoshBAN" panose="02000000000000000000" pitchFamily="2" charset="0"/>
              </a:rPr>
              <a:t>আজকের পাঠ </a:t>
            </a:r>
            <a:endParaRPr lang="en-US" sz="6000" dirty="0" smtClean="0">
              <a:latin typeface="NikoshBAN" panose="02000000000000000000" pitchFamily="2" charset="0"/>
              <a:cs typeface="NikoshBAN" panose="02000000000000000000" pitchFamily="2" charset="0"/>
            </a:endParaRPr>
          </a:p>
          <a:p>
            <a:pPr algn="ctr"/>
            <a:endParaRPr lang="en-US" dirty="0"/>
          </a:p>
        </p:txBody>
      </p:sp>
      <p:sp>
        <p:nvSpPr>
          <p:cNvPr id="8" name="Rounded Rectangle 7"/>
          <p:cNvSpPr/>
          <p:nvPr/>
        </p:nvSpPr>
        <p:spPr>
          <a:xfrm>
            <a:off x="2189408" y="3928057"/>
            <a:ext cx="6812924" cy="162273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smtClean="0">
                <a:latin typeface="NikoshBAN" panose="02000000000000000000" pitchFamily="2" charset="0"/>
                <a:cs typeface="NikoshBAN" panose="02000000000000000000" pitchFamily="2" charset="0"/>
              </a:rPr>
              <a:t>স্থিতি ও গতি </a:t>
            </a:r>
            <a:endParaRPr lang="en-US" sz="6600" dirty="0" smtClean="0">
              <a:latin typeface="NikoshBAN" panose="02000000000000000000" pitchFamily="2" charset="0"/>
              <a:cs typeface="NikoshBAN" panose="02000000000000000000" pitchFamily="2" charset="0"/>
            </a:endParaRPr>
          </a:p>
          <a:p>
            <a:pPr algn="ctr"/>
            <a:endParaRPr lang="en-US" dirty="0"/>
          </a:p>
        </p:txBody>
      </p:sp>
    </p:spTree>
    <p:extLst>
      <p:ext uri="{BB962C8B-B14F-4D97-AF65-F5344CB8AC3E}">
        <p14:creationId xmlns:p14="http://schemas.microsoft.com/office/powerpoint/2010/main" val="2210227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8"/>
                                        </p:tgtEl>
                                      </p:cBhvr>
                                    </p:animEffect>
                                    <p:animScale>
                                      <p:cBhvr>
                                        <p:cTn id="12"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5628" y="143009"/>
            <a:ext cx="2253804" cy="1028967"/>
          </a:xfrm>
        </p:spPr>
        <p:txBody>
          <a:bodyPr>
            <a:normAutofit fontScale="90000"/>
          </a:bodyPr>
          <a:lstStyle/>
          <a:p>
            <a:r>
              <a:rPr lang="bn-IN" dirty="0" smtClean="0"/>
              <a:t> </a:t>
            </a:r>
            <a:r>
              <a:rPr lang="en-US" dirty="0" smtClean="0"/>
              <a:t/>
            </a:r>
            <a:br>
              <a:rPr lang="en-US" dirty="0" smtClean="0"/>
            </a:br>
            <a:r>
              <a:rPr lang="bn-IN" sz="6700" dirty="0" smtClean="0">
                <a:solidFill>
                  <a:schemeClr val="accent6">
                    <a:lumMod val="50000"/>
                  </a:schemeClr>
                </a:solidFill>
                <a:latin typeface="NikoshBAN" panose="02000000000000000000" pitchFamily="2" charset="0"/>
                <a:cs typeface="NikoshBAN" panose="02000000000000000000" pitchFamily="2" charset="0"/>
              </a:rPr>
              <a:t>শিখনফল</a:t>
            </a:r>
            <a:r>
              <a:rPr lang="en-US" dirty="0" smtClean="0"/>
              <a:t/>
            </a:r>
            <a:br>
              <a:rPr lang="en-US" dirty="0" smtClean="0"/>
            </a:br>
            <a:endParaRPr lang="en-US" dirty="0"/>
          </a:p>
        </p:txBody>
      </p:sp>
      <p:sp>
        <p:nvSpPr>
          <p:cNvPr id="4" name="TextBox 2"/>
          <p:cNvSpPr txBox="1">
            <a:spLocks noGrp="1"/>
          </p:cNvSpPr>
          <p:nvPr>
            <p:ph idx="1"/>
          </p:nvPr>
        </p:nvSpPr>
        <p:spPr>
          <a:xfrm>
            <a:off x="838200" y="1825625"/>
            <a:ext cx="7945192" cy="20108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solidFill>
                  <a:srgbClr val="00B050"/>
                </a:solidFill>
                <a:latin typeface="NikoshBAN" panose="02000000000000000000" pitchFamily="2" charset="0"/>
                <a:cs typeface="NikoshBAN" panose="02000000000000000000" pitchFamily="2" charset="0"/>
              </a:rPr>
              <a:t>১।স্থিতি কী তা বলতে পারবে;</a:t>
            </a:r>
          </a:p>
          <a:p>
            <a:r>
              <a:rPr lang="bn-IN" sz="4000" dirty="0" smtClean="0">
                <a:solidFill>
                  <a:srgbClr val="00B050"/>
                </a:solidFill>
                <a:latin typeface="NikoshBAN" panose="02000000000000000000" pitchFamily="2" charset="0"/>
                <a:cs typeface="NikoshBAN" panose="02000000000000000000" pitchFamily="2" charset="0"/>
              </a:rPr>
              <a:t>২।গতি কী তা বর্ণনা করতে পারবে;</a:t>
            </a:r>
          </a:p>
          <a:p>
            <a:r>
              <a:rPr lang="bn-IN" sz="4000" dirty="0" smtClean="0">
                <a:solidFill>
                  <a:srgbClr val="00B050"/>
                </a:solidFill>
                <a:latin typeface="NikoshBAN" panose="02000000000000000000" pitchFamily="2" charset="0"/>
                <a:cs typeface="NikoshBAN" panose="02000000000000000000" pitchFamily="2" charset="0"/>
              </a:rPr>
              <a:t>৩। বিভিন্ন প্রকার গতি গুলো ব্যাখ্যা করতে পারবে।</a:t>
            </a:r>
            <a:r>
              <a:rPr lang="bn-IN"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969221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141668"/>
            <a:ext cx="11616744" cy="5808371"/>
          </a:xfrm>
        </p:spPr>
        <p:style>
          <a:lnRef idx="3">
            <a:schemeClr val="lt1"/>
          </a:lnRef>
          <a:fillRef idx="1">
            <a:schemeClr val="dk1"/>
          </a:fillRef>
          <a:effectRef idx="1">
            <a:schemeClr val="dk1"/>
          </a:effectRef>
          <a:fontRef idx="minor">
            <a:schemeClr val="lt1"/>
          </a:fontRef>
        </p:style>
        <p:txBody>
          <a:bodyPr>
            <a:normAutofit/>
          </a:bodyPr>
          <a:lstStyle/>
          <a:p>
            <a:r>
              <a:rPr lang="bn-IN" dirty="0">
                <a:solidFill>
                  <a:schemeClr val="bg2"/>
                </a:solidFill>
                <a:latin typeface="NikoshBAN" panose="02000000000000000000" pitchFamily="2" charset="0"/>
                <a:cs typeface="NikoshBAN" panose="02000000000000000000" pitchFamily="2" charset="0"/>
              </a:rPr>
              <a:t>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প্রসঙ্গ বিন্দু। আর যে দৃঢ় বস্তুর সাথে তুলনা করে আমরা অন্য বস্তুর অবস্থান,স্থিতি,গতি ইত্যাদি নির্ণয় করি তাকে বলি প্রসঙ্গ কাঠামো। </a:t>
            </a:r>
            <a:endParaRPr lang="en-US" dirty="0">
              <a:solidFill>
                <a:schemeClr val="bg2"/>
              </a:solidFill>
            </a:endParaRPr>
          </a:p>
        </p:txBody>
      </p:sp>
    </p:spTree>
    <p:extLst>
      <p:ext uri="{BB962C8B-B14F-4D97-AF65-F5344CB8AC3E}">
        <p14:creationId xmlns:p14="http://schemas.microsoft.com/office/powerpoint/2010/main" val="20469867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004" y="455954"/>
            <a:ext cx="8487176"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IN" sz="4000" dirty="0">
                <a:latin typeface="NikoshBAN" panose="02000000000000000000" pitchFamily="2" charset="0"/>
                <a:cs typeface="NikoshBAN" panose="02000000000000000000" pitchFamily="2" charset="0"/>
              </a:rPr>
              <a:t>আমাদের সুবিধামত আমরা যেকোনো বিন্দুকে প্রসঙ্গ বিন্দু </a:t>
            </a:r>
          </a:p>
          <a:p>
            <a:r>
              <a:rPr lang="bn-IN" sz="4000" dirty="0">
                <a:latin typeface="NikoshBAN" panose="02000000000000000000" pitchFamily="2" charset="0"/>
                <a:cs typeface="NikoshBAN" panose="02000000000000000000" pitchFamily="2" charset="0"/>
              </a:rPr>
              <a:t>ধরতে পারি </a:t>
            </a:r>
          </a:p>
          <a:p>
            <a:r>
              <a:rPr lang="bn-IN" sz="4000" dirty="0">
                <a:latin typeface="NikoshBAN" panose="02000000000000000000" pitchFamily="2" charset="0"/>
                <a:cs typeface="NikoshBAN" panose="02000000000000000000" pitchFamily="2" charset="0"/>
              </a:rPr>
              <a:t>যেমন---- </a:t>
            </a:r>
            <a:endParaRPr lang="en-US" sz="4000" dirty="0">
              <a:latin typeface="NikoshBAN" panose="02000000000000000000" pitchFamily="2" charset="0"/>
              <a:cs typeface="NikoshBAN" panose="02000000000000000000" pitchFamily="2" charset="0"/>
            </a:endParaRPr>
          </a:p>
        </p:txBody>
      </p:sp>
      <p:sp>
        <p:nvSpPr>
          <p:cNvPr id="3" name="Rectangle 2"/>
          <p:cNvSpPr/>
          <p:nvPr/>
        </p:nvSpPr>
        <p:spPr>
          <a:xfrm>
            <a:off x="128789" y="2909482"/>
            <a:ext cx="3103808"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IN" sz="5400" dirty="0">
                <a:latin typeface="NikoshBAN" panose="02000000000000000000" pitchFamily="2" charset="0"/>
                <a:cs typeface="NikoshBAN" panose="02000000000000000000" pitchFamily="2" charset="0"/>
              </a:rPr>
              <a:t>খুটি/ পোল </a:t>
            </a:r>
            <a:endParaRPr lang="en-US" sz="5400" dirty="0">
              <a:latin typeface="NikoshBAN" panose="02000000000000000000" pitchFamily="2" charset="0"/>
              <a:cs typeface="NikoshBAN" panose="02000000000000000000" pitchFamily="2" charset="0"/>
            </a:endParaRPr>
          </a:p>
        </p:txBody>
      </p:sp>
      <p:sp>
        <p:nvSpPr>
          <p:cNvPr id="4" name="Up Arrow 3"/>
          <p:cNvSpPr/>
          <p:nvPr/>
        </p:nvSpPr>
        <p:spPr>
          <a:xfrm>
            <a:off x="807312" y="3943011"/>
            <a:ext cx="1021488" cy="25608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4795" t="48202" r="41565"/>
          <a:stretch/>
        </p:blipFill>
        <p:spPr>
          <a:xfrm>
            <a:off x="3393819" y="4322095"/>
            <a:ext cx="4334556" cy="2008713"/>
          </a:xfrm>
          <a:prstGeom prst="rect">
            <a:avLst/>
          </a:prstGeom>
        </p:spPr>
      </p:pic>
    </p:spTree>
    <p:extLst>
      <p:ext uri="{BB962C8B-B14F-4D97-AF65-F5344CB8AC3E}">
        <p14:creationId xmlns:p14="http://schemas.microsoft.com/office/powerpoint/2010/main" val="21797050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80">
                                          <p:stCondLst>
                                            <p:cond delay="0"/>
                                          </p:stCondLst>
                                        </p:cTn>
                                        <p:tgtEl>
                                          <p:spTgt spid="4"/>
                                        </p:tgtEl>
                                      </p:cBhvr>
                                    </p:animEffect>
                                    <p:anim calcmode="lin" valueType="num">
                                      <p:cBhvr>
                                        <p:cTn id="2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6" dur="26">
                                          <p:stCondLst>
                                            <p:cond delay="650"/>
                                          </p:stCondLst>
                                        </p:cTn>
                                        <p:tgtEl>
                                          <p:spTgt spid="4"/>
                                        </p:tgtEl>
                                      </p:cBhvr>
                                      <p:to x="100000" y="60000"/>
                                    </p:animScale>
                                    <p:animScale>
                                      <p:cBhvr>
                                        <p:cTn id="27" dur="166" decel="50000">
                                          <p:stCondLst>
                                            <p:cond delay="676"/>
                                          </p:stCondLst>
                                        </p:cTn>
                                        <p:tgtEl>
                                          <p:spTgt spid="4"/>
                                        </p:tgtEl>
                                      </p:cBhvr>
                                      <p:to x="100000" y="100000"/>
                                    </p:animScale>
                                    <p:animScale>
                                      <p:cBhvr>
                                        <p:cTn id="28" dur="26">
                                          <p:stCondLst>
                                            <p:cond delay="1312"/>
                                          </p:stCondLst>
                                        </p:cTn>
                                        <p:tgtEl>
                                          <p:spTgt spid="4"/>
                                        </p:tgtEl>
                                      </p:cBhvr>
                                      <p:to x="100000" y="80000"/>
                                    </p:animScale>
                                    <p:animScale>
                                      <p:cBhvr>
                                        <p:cTn id="29" dur="166" decel="50000">
                                          <p:stCondLst>
                                            <p:cond delay="1338"/>
                                          </p:stCondLst>
                                        </p:cTn>
                                        <p:tgtEl>
                                          <p:spTgt spid="4"/>
                                        </p:tgtEl>
                                      </p:cBhvr>
                                      <p:to x="100000" y="100000"/>
                                    </p:animScale>
                                    <p:animScale>
                                      <p:cBhvr>
                                        <p:cTn id="30" dur="26">
                                          <p:stCondLst>
                                            <p:cond delay="1642"/>
                                          </p:stCondLst>
                                        </p:cTn>
                                        <p:tgtEl>
                                          <p:spTgt spid="4"/>
                                        </p:tgtEl>
                                      </p:cBhvr>
                                      <p:to x="100000" y="90000"/>
                                    </p:animScale>
                                    <p:animScale>
                                      <p:cBhvr>
                                        <p:cTn id="31" dur="166" decel="50000">
                                          <p:stCondLst>
                                            <p:cond delay="1668"/>
                                          </p:stCondLst>
                                        </p:cTn>
                                        <p:tgtEl>
                                          <p:spTgt spid="4"/>
                                        </p:tgtEl>
                                      </p:cBhvr>
                                      <p:to x="100000" y="100000"/>
                                    </p:animScale>
                                    <p:animScale>
                                      <p:cBhvr>
                                        <p:cTn id="32" dur="26">
                                          <p:stCondLst>
                                            <p:cond delay="1808"/>
                                          </p:stCondLst>
                                        </p:cTn>
                                        <p:tgtEl>
                                          <p:spTgt spid="4"/>
                                        </p:tgtEl>
                                      </p:cBhvr>
                                      <p:to x="100000" y="95000"/>
                                    </p:animScale>
                                    <p:animScale>
                                      <p:cBhvr>
                                        <p:cTn id="33" dur="166" decel="50000">
                                          <p:stCondLst>
                                            <p:cond delay="1834"/>
                                          </p:stCondLst>
                                        </p:cTn>
                                        <p:tgtEl>
                                          <p:spTgt spid="4"/>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anim calcmode="lin" valueType="num">
                                      <p:cBhvr>
                                        <p:cTn id="39" dur="2000" fill="hold"/>
                                        <p:tgtEl>
                                          <p:spTgt spid="5"/>
                                        </p:tgtEl>
                                        <p:attrNameLst>
                                          <p:attrName>ppt_w</p:attrName>
                                        </p:attrNameLst>
                                      </p:cBhvr>
                                      <p:tavLst>
                                        <p:tav tm="0" fmla="#ppt_w*sin(2.5*pi*$)">
                                          <p:val>
                                            <p:fltVal val="0"/>
                                          </p:val>
                                        </p:tav>
                                        <p:tav tm="100000">
                                          <p:val>
                                            <p:fltVal val="1"/>
                                          </p:val>
                                        </p:tav>
                                      </p:tavLst>
                                    </p:anim>
                                    <p:anim calcmode="lin" valueType="num">
                                      <p:cBhvr>
                                        <p:cTn id="40"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2530" y="177968"/>
            <a:ext cx="2973891" cy="1015663"/>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6000" dirty="0" smtClean="0">
                <a:latin typeface="NikoshBAN" panose="02000000000000000000" pitchFamily="2" charset="0"/>
                <a:cs typeface="NikoshBAN" panose="02000000000000000000" pitchFamily="2" charset="0"/>
              </a:rPr>
              <a:t>একক কাজ </a:t>
            </a:r>
            <a:endParaRPr lang="en-US" sz="6000" dirty="0">
              <a:latin typeface="NikoshBAN" panose="02000000000000000000" pitchFamily="2" charset="0"/>
              <a:cs typeface="NikoshBAN" panose="02000000000000000000" pitchFamily="2" charset="0"/>
            </a:endParaRPr>
          </a:p>
        </p:txBody>
      </p:sp>
      <p:sp>
        <p:nvSpPr>
          <p:cNvPr id="3" name="TextBox 4"/>
          <p:cNvSpPr txBox="1"/>
          <p:nvPr/>
        </p:nvSpPr>
        <p:spPr>
          <a:xfrm>
            <a:off x="10068777" y="485745"/>
            <a:ext cx="1790875"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solidFill>
                  <a:srgbClr val="002060"/>
                </a:solidFill>
                <a:latin typeface="NikoshBAN" panose="02000000000000000000" pitchFamily="2" charset="0"/>
                <a:cs typeface="NikoshBAN" panose="02000000000000000000" pitchFamily="2" charset="0"/>
              </a:rPr>
              <a:t>৩ মিনিট  </a:t>
            </a:r>
            <a:endParaRPr lang="en-US" sz="4000" dirty="0">
              <a:solidFill>
                <a:srgbClr val="002060"/>
              </a:solidFill>
              <a:latin typeface="NikoshBAN" panose="02000000000000000000" pitchFamily="2" charset="0"/>
              <a:cs typeface="NikoshBAN" panose="02000000000000000000" pitchFamily="2" charset="0"/>
            </a:endParaRPr>
          </a:p>
        </p:txBody>
      </p:sp>
      <p:sp>
        <p:nvSpPr>
          <p:cNvPr id="4" name="TextBox 2"/>
          <p:cNvSpPr txBox="1"/>
          <p:nvPr/>
        </p:nvSpPr>
        <p:spPr>
          <a:xfrm>
            <a:off x="392709" y="1698333"/>
            <a:ext cx="10067180" cy="1323439"/>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4000" dirty="0" smtClean="0">
                <a:latin typeface="NikoshBAN" panose="02000000000000000000" pitchFamily="2" charset="0"/>
                <a:cs typeface="NikoshBAN" panose="02000000000000000000" pitchFamily="2" charset="0"/>
              </a:rPr>
              <a:t>১। কোন বস্থু স্থির কিনা তা প্রকৃতপক্ষে নির্ভর করে কীসের উপর?</a:t>
            </a:r>
          </a:p>
          <a:p>
            <a:r>
              <a:rPr lang="bn-IN" sz="4000" dirty="0" smtClean="0">
                <a:latin typeface="NikoshBAN" panose="02000000000000000000" pitchFamily="2" charset="0"/>
                <a:cs typeface="NikoshBAN" panose="02000000000000000000" pitchFamily="2" charset="0"/>
              </a:rPr>
              <a:t>২। প্রসঙ্গ কাঠামোর সাপেক্ষে কী কী নির্ণয় করা যায়? </a:t>
            </a:r>
          </a:p>
        </p:txBody>
      </p:sp>
      <p:sp>
        <p:nvSpPr>
          <p:cNvPr id="6" name="Rectangle 5"/>
          <p:cNvSpPr/>
          <p:nvPr/>
        </p:nvSpPr>
        <p:spPr>
          <a:xfrm>
            <a:off x="392709" y="3526474"/>
            <a:ext cx="979448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bn-IN" sz="3200" dirty="0">
                <a:latin typeface="NikoshBAN" panose="02000000000000000000" pitchFamily="2" charset="0"/>
                <a:cs typeface="NikoshBAN" panose="02000000000000000000" pitchFamily="2" charset="0"/>
              </a:rPr>
              <a:t>সম্ভাব্য উত্তরঃ </a:t>
            </a:r>
          </a:p>
          <a:p>
            <a:r>
              <a:rPr lang="bn-IN" sz="3200" dirty="0">
                <a:latin typeface="NikoshBAN" panose="02000000000000000000" pitchFamily="2" charset="0"/>
                <a:cs typeface="NikoshBAN" panose="02000000000000000000" pitchFamily="2" charset="0"/>
              </a:rPr>
              <a:t>১।প্রসঙ্গ বস্তুর উপর</a:t>
            </a:r>
          </a:p>
          <a:p>
            <a:r>
              <a:rPr lang="bn-IN" sz="3200" dirty="0">
                <a:latin typeface="NikoshBAN" panose="02000000000000000000" pitchFamily="2" charset="0"/>
                <a:cs typeface="NikoshBAN" panose="02000000000000000000" pitchFamily="2" charset="0"/>
              </a:rPr>
              <a:t>২। বস্থুর অবস্থান, স্থিতি, গতি ইত্যাদি</a:t>
            </a:r>
            <a:r>
              <a:rPr lang="bn-IN" sz="1200" dirty="0">
                <a:latin typeface="NikoshBAN" panose="02000000000000000000" pitchFamily="2" charset="0"/>
                <a:cs typeface="NikoshBAN" panose="02000000000000000000" pitchFamily="2" charset="0"/>
              </a:rPr>
              <a:t>। </a:t>
            </a:r>
            <a:endParaRPr lang="en-US" sz="1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10442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521</Words>
  <Application>Microsoft Office PowerPoint</Application>
  <PresentationFormat>Widescreen</PresentationFormat>
  <Paragraphs>75</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NikoshBAN</vt:lpstr>
      <vt:lpstr>Vrinda</vt:lpstr>
      <vt:lpstr>Office Theme</vt:lpstr>
      <vt:lpstr>স্বাগতম</vt:lpstr>
      <vt:lpstr> শিক্ষক পরিচিতি     মোঃ আব্দুল মান্নান                          সহকারী শিক্ষক(গণিত ও বিজ্ঞান)                  বি.এস.সি(অনার্স),এম.এস.সি(গণিত),  মির্জাপুর ইসলামিয়া দাখিল মাদ্রাসা                             পাবনা সদর, পাবনা </vt:lpstr>
      <vt:lpstr> পাঠ পরিচিতি </vt:lpstr>
      <vt:lpstr>PowerPoint Presentation</vt:lpstr>
      <vt:lpstr>PowerPoint Presentation</vt:lpstr>
      <vt:lpstr>  শিখনফল </vt:lpstr>
      <vt:lpstr>আমাদের পৃথিবীতে অনেক বস্তুই দেখি যা স্থির বলে মনে হয়। একেই আমরা স্থিতি বলি। যদি বলা হয় তোমার বাড়ী থেকে তোমার স্কুল ১ কিলোমিটার পূর্ব দিকে, তাহলে তোমার স্কুলের অবস্থান সঠিক ভাবে জানা যাবে। আর এই পরিমাপ করার জন্য একটি নির্দিষ্ট বিন্দুকে কল্পনা করতে হয়। এই বিন্দুকে আমরা বলি প্রসঙ্গ বিন্দু। আর যে দৃঢ় বস্তুর সাথে তুলনা করে আমরা অন্য বস্তুর অবস্থান,স্থিতি,গতি ইত্যাদি নির্ণয় করি তাকে বলি প্রসঙ্গ কাঠামো।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IMRAN HOSSEN</dc:creator>
  <cp:lastModifiedBy>IMRAN HOSSEN</cp:lastModifiedBy>
  <cp:revision>20</cp:revision>
  <dcterms:created xsi:type="dcterms:W3CDTF">2020-01-29T14:53:29Z</dcterms:created>
  <dcterms:modified xsi:type="dcterms:W3CDTF">2020-01-31T09:26:33Z</dcterms:modified>
</cp:coreProperties>
</file>