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5" r:id="rId3"/>
    <p:sldId id="300" r:id="rId4"/>
    <p:sldId id="301" r:id="rId5"/>
    <p:sldId id="289" r:id="rId6"/>
    <p:sldId id="290" r:id="rId7"/>
    <p:sldId id="291" r:id="rId8"/>
    <p:sldId id="288" r:id="rId9"/>
    <p:sldId id="292" r:id="rId10"/>
    <p:sldId id="296" r:id="rId11"/>
    <p:sldId id="298" r:id="rId12"/>
    <p:sldId id="272" r:id="rId13"/>
    <p:sldId id="273" r:id="rId14"/>
    <p:sldId id="274" r:id="rId15"/>
    <p:sldId id="275" r:id="rId16"/>
    <p:sldId id="276" r:id="rId17"/>
    <p:sldId id="277" r:id="rId18"/>
    <p:sldId id="295" r:id="rId19"/>
    <p:sldId id="293" r:id="rId20"/>
    <p:sldId id="283" r:id="rId21"/>
    <p:sldId id="30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825" autoAdjust="0"/>
  </p:normalViewPr>
  <p:slideViewPr>
    <p:cSldViewPr>
      <p:cViewPr>
        <p:scale>
          <a:sx n="71" d="100"/>
          <a:sy n="71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3B70E-19B9-4268-9C1F-039ECAF4A06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6F0F93-7760-4F4C-BA2C-D6162B87B158}">
      <dgm:prSet phldrT="[Text]" custT="1"/>
      <dgm:spPr>
        <a:solidFill>
          <a:srgbClr val="92D050"/>
        </a:solidFill>
        <a:ln w="57150">
          <a:solidFill>
            <a:srgbClr val="FF0000"/>
          </a:solidFill>
        </a:ln>
      </dgm:spPr>
      <dgm:t>
        <a:bodyPr/>
        <a:lstStyle/>
        <a:p>
          <a:r>
            <a:rPr lang="bn-BD" sz="4400" dirty="0" smtClean="0">
              <a:solidFill>
                <a:schemeClr val="tx1"/>
              </a:solidFill>
            </a:rPr>
            <a:t>হজ্জ </a:t>
          </a:r>
          <a:r>
            <a:rPr lang="en-US" sz="4400" dirty="0" smtClean="0">
              <a:solidFill>
                <a:schemeClr val="tx1"/>
              </a:solidFill>
            </a:rPr>
            <a:t>৩ </a:t>
          </a:r>
          <a:r>
            <a:rPr lang="bn-BD" sz="4400" dirty="0" smtClean="0">
              <a:solidFill>
                <a:schemeClr val="tx1"/>
              </a:solidFill>
            </a:rPr>
            <a:t> প্রকার</a:t>
          </a:r>
          <a:endParaRPr lang="en-US" sz="4400" dirty="0">
            <a:solidFill>
              <a:schemeClr val="tx1"/>
            </a:solidFill>
          </a:endParaRPr>
        </a:p>
      </dgm:t>
    </dgm:pt>
    <dgm:pt modelId="{36FE572F-515B-4170-8442-CC9B0E4DC50C}" type="parTrans" cxnId="{F7FE3314-5EA8-4A44-ABB4-01F2C96BCB03}">
      <dgm:prSet/>
      <dgm:spPr/>
      <dgm:t>
        <a:bodyPr/>
        <a:lstStyle/>
        <a:p>
          <a:endParaRPr lang="en-US"/>
        </a:p>
      </dgm:t>
    </dgm:pt>
    <dgm:pt modelId="{5CE84C94-3ECF-4E36-BA15-B6A78BDF092A}" type="sibTrans" cxnId="{F7FE3314-5EA8-4A44-ABB4-01F2C96BCB03}">
      <dgm:prSet/>
      <dgm:spPr/>
      <dgm:t>
        <a:bodyPr/>
        <a:lstStyle/>
        <a:p>
          <a:endParaRPr lang="en-US"/>
        </a:p>
      </dgm:t>
    </dgm:pt>
    <dgm:pt modelId="{E0023EB7-A8DE-417C-8606-20D4E74DA1EE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57150">
          <a:solidFill>
            <a:srgbClr val="C00000"/>
          </a:solidFill>
        </a:ln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ইফরাদ</a:t>
          </a:r>
          <a:endParaRPr lang="en-US" dirty="0">
            <a:solidFill>
              <a:schemeClr val="tx1"/>
            </a:solidFill>
          </a:endParaRPr>
        </a:p>
      </dgm:t>
    </dgm:pt>
    <dgm:pt modelId="{76F042E3-4561-490B-B78B-E8482872E810}" type="parTrans" cxnId="{4A4DE69C-2A79-4C90-8216-0EECFC3FFB60}">
      <dgm:prSet/>
      <dgm:spPr/>
      <dgm:t>
        <a:bodyPr/>
        <a:lstStyle/>
        <a:p>
          <a:endParaRPr lang="en-US"/>
        </a:p>
      </dgm:t>
    </dgm:pt>
    <dgm:pt modelId="{FE428F08-1282-4A71-BE6E-3D05101734B6}" type="sibTrans" cxnId="{4A4DE69C-2A79-4C90-8216-0EECFC3FFB60}">
      <dgm:prSet/>
      <dgm:spPr/>
      <dgm:t>
        <a:bodyPr/>
        <a:lstStyle/>
        <a:p>
          <a:endParaRPr lang="en-US"/>
        </a:p>
      </dgm:t>
    </dgm:pt>
    <dgm:pt modelId="{CE489862-5E6A-4F7D-B027-3E81B0D0C2CA}">
      <dgm:prSet phldrT="[Text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 w="57150">
          <a:solidFill>
            <a:srgbClr val="C00000"/>
          </a:solidFill>
        </a:ln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তামাত্তু</a:t>
          </a:r>
          <a:endParaRPr lang="en-US" dirty="0">
            <a:solidFill>
              <a:schemeClr val="tx1"/>
            </a:solidFill>
          </a:endParaRPr>
        </a:p>
      </dgm:t>
    </dgm:pt>
    <dgm:pt modelId="{A1AA0D94-47DD-44F1-85EA-6F06D4699F48}" type="parTrans" cxnId="{3717ADD7-58E2-4729-91C6-0BE11CA416C6}">
      <dgm:prSet/>
      <dgm:spPr/>
      <dgm:t>
        <a:bodyPr/>
        <a:lstStyle/>
        <a:p>
          <a:endParaRPr lang="en-US"/>
        </a:p>
      </dgm:t>
    </dgm:pt>
    <dgm:pt modelId="{C65F8D1C-848D-44B6-A684-B4D34DFF4FBE}" type="sibTrans" cxnId="{3717ADD7-58E2-4729-91C6-0BE11CA416C6}">
      <dgm:prSet/>
      <dgm:spPr/>
      <dgm:t>
        <a:bodyPr/>
        <a:lstStyle/>
        <a:p>
          <a:endParaRPr lang="en-US"/>
        </a:p>
      </dgm:t>
    </dgm:pt>
    <dgm:pt modelId="{16E01161-B9EC-46E0-9653-86DB76507A8D}">
      <dgm:prSet phldrT="[Text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 w="57150">
          <a:solidFill>
            <a:srgbClr val="C00000"/>
          </a:solidFill>
        </a:ln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কিরান</a:t>
          </a:r>
          <a:endParaRPr lang="en-US" dirty="0">
            <a:solidFill>
              <a:schemeClr val="tx1"/>
            </a:solidFill>
          </a:endParaRPr>
        </a:p>
      </dgm:t>
    </dgm:pt>
    <dgm:pt modelId="{4D86B59B-F54C-4573-B51B-B95B93726C41}" type="parTrans" cxnId="{6DE1D4FB-94E3-483A-84B6-F9A156ADEF12}">
      <dgm:prSet/>
      <dgm:spPr/>
      <dgm:t>
        <a:bodyPr/>
        <a:lstStyle/>
        <a:p>
          <a:endParaRPr lang="en-US"/>
        </a:p>
      </dgm:t>
    </dgm:pt>
    <dgm:pt modelId="{FADFD3EA-7B25-4A13-A717-0FB663D32AEC}" type="sibTrans" cxnId="{6DE1D4FB-94E3-483A-84B6-F9A156ADEF12}">
      <dgm:prSet/>
      <dgm:spPr/>
      <dgm:t>
        <a:bodyPr/>
        <a:lstStyle/>
        <a:p>
          <a:endParaRPr lang="en-US"/>
        </a:p>
      </dgm:t>
    </dgm:pt>
    <dgm:pt modelId="{0B422DB1-CDDE-411E-95E3-78E3071E194B}">
      <dgm:prSet/>
      <dgm:spPr/>
    </dgm:pt>
    <dgm:pt modelId="{CE108DB6-6F46-4B59-8528-04B1FDA794DB}" type="parTrans" cxnId="{8FF4A600-B29E-4B1D-97F1-C65A2A2CE920}">
      <dgm:prSet/>
      <dgm:spPr/>
      <dgm:t>
        <a:bodyPr/>
        <a:lstStyle/>
        <a:p>
          <a:endParaRPr lang="en-GB"/>
        </a:p>
      </dgm:t>
    </dgm:pt>
    <dgm:pt modelId="{F7340710-C578-462C-AD1F-2BD6FEAE9390}" type="sibTrans" cxnId="{8FF4A600-B29E-4B1D-97F1-C65A2A2CE920}">
      <dgm:prSet/>
      <dgm:spPr/>
      <dgm:t>
        <a:bodyPr/>
        <a:lstStyle/>
        <a:p>
          <a:endParaRPr lang="en-GB"/>
        </a:p>
      </dgm:t>
    </dgm:pt>
    <dgm:pt modelId="{1947EEDB-1E2B-44CB-9C88-F221D1DD676A}" type="pres">
      <dgm:prSet presAssocID="{4613B70E-19B9-4268-9C1F-039ECAF4A06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69A9BF-FFEB-451F-8B25-0C9CFA11E004}" type="pres">
      <dgm:prSet presAssocID="{616F0F93-7760-4F4C-BA2C-D6162B87B158}" presName="centerShape" presStyleLbl="node0" presStyleIdx="0" presStyleCnt="1" custAng="21377695" custScaleX="106577" custLinFactNeighborX="7054" custLinFactNeighborY="-1529"/>
      <dgm:spPr/>
      <dgm:t>
        <a:bodyPr/>
        <a:lstStyle/>
        <a:p>
          <a:endParaRPr lang="en-US"/>
        </a:p>
      </dgm:t>
    </dgm:pt>
    <dgm:pt modelId="{8082F4FC-B959-479E-B769-C542B44A456B}" type="pres">
      <dgm:prSet presAssocID="{76F042E3-4561-490B-B78B-E8482872E810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8EDB3E11-B13B-4ADE-B25E-7D5E689457A5}" type="pres">
      <dgm:prSet presAssocID="{E0023EB7-A8DE-417C-8606-20D4E74DA1EE}" presName="node" presStyleLbl="node1" presStyleIdx="0" presStyleCnt="3" custAng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04C1C-233D-491C-A1B1-06E95CD32F8F}" type="pres">
      <dgm:prSet presAssocID="{A1AA0D94-47DD-44F1-85EA-6F06D4699F48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E24C328C-74CF-48EF-A56C-85BF35F4808B}" type="pres">
      <dgm:prSet presAssocID="{CE489862-5E6A-4F7D-B027-3E81B0D0C2C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A6BB5-4CBB-41E0-AD48-FD0AB57285FB}" type="pres">
      <dgm:prSet presAssocID="{4D86B59B-F54C-4573-B51B-B95B93726C41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3EE4CEFF-5754-4ABE-BED1-7C23749600D9}" type="pres">
      <dgm:prSet presAssocID="{16E01161-B9EC-46E0-9653-86DB76507A8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F4A600-B29E-4B1D-97F1-C65A2A2CE920}" srcId="{4613B70E-19B9-4268-9C1F-039ECAF4A06A}" destId="{0B422DB1-CDDE-411E-95E3-78E3071E194B}" srcOrd="1" destOrd="0" parTransId="{CE108DB6-6F46-4B59-8528-04B1FDA794DB}" sibTransId="{F7340710-C578-462C-AD1F-2BD6FEAE9390}"/>
    <dgm:cxn modelId="{A92B30AF-126C-430B-B068-2C7C16274C8A}" type="presOf" srcId="{E0023EB7-A8DE-417C-8606-20D4E74DA1EE}" destId="{8EDB3E11-B13B-4ADE-B25E-7D5E689457A5}" srcOrd="0" destOrd="0" presId="urn:microsoft.com/office/officeart/2005/8/layout/radial4"/>
    <dgm:cxn modelId="{0C5CCED3-3403-457F-90B9-2FCB67DCA7E9}" type="presOf" srcId="{4613B70E-19B9-4268-9C1F-039ECAF4A06A}" destId="{1947EEDB-1E2B-44CB-9C88-F221D1DD676A}" srcOrd="0" destOrd="0" presId="urn:microsoft.com/office/officeart/2005/8/layout/radial4"/>
    <dgm:cxn modelId="{78832E5E-0355-4F4E-BE66-15099611F2CF}" type="presOf" srcId="{16E01161-B9EC-46E0-9653-86DB76507A8D}" destId="{3EE4CEFF-5754-4ABE-BED1-7C23749600D9}" srcOrd="0" destOrd="0" presId="urn:microsoft.com/office/officeart/2005/8/layout/radial4"/>
    <dgm:cxn modelId="{3717ADD7-58E2-4729-91C6-0BE11CA416C6}" srcId="{616F0F93-7760-4F4C-BA2C-D6162B87B158}" destId="{CE489862-5E6A-4F7D-B027-3E81B0D0C2CA}" srcOrd="1" destOrd="0" parTransId="{A1AA0D94-47DD-44F1-85EA-6F06D4699F48}" sibTransId="{C65F8D1C-848D-44B6-A684-B4D34DFF4FBE}"/>
    <dgm:cxn modelId="{3BAD29A6-6BC1-4E2E-BF1B-4D3D3D31A0AA}" type="presOf" srcId="{A1AA0D94-47DD-44F1-85EA-6F06D4699F48}" destId="{79704C1C-233D-491C-A1B1-06E95CD32F8F}" srcOrd="0" destOrd="0" presId="urn:microsoft.com/office/officeart/2005/8/layout/radial4"/>
    <dgm:cxn modelId="{6DE1D4FB-94E3-483A-84B6-F9A156ADEF12}" srcId="{616F0F93-7760-4F4C-BA2C-D6162B87B158}" destId="{16E01161-B9EC-46E0-9653-86DB76507A8D}" srcOrd="2" destOrd="0" parTransId="{4D86B59B-F54C-4573-B51B-B95B93726C41}" sibTransId="{FADFD3EA-7B25-4A13-A717-0FB663D32AEC}"/>
    <dgm:cxn modelId="{241BC617-F40F-4BF4-A763-B3F7BB8DDF18}" type="presOf" srcId="{4D86B59B-F54C-4573-B51B-B95B93726C41}" destId="{1DEA6BB5-4CBB-41E0-AD48-FD0AB57285FB}" srcOrd="0" destOrd="0" presId="urn:microsoft.com/office/officeart/2005/8/layout/radial4"/>
    <dgm:cxn modelId="{13D6DAA7-0DB3-4609-861C-17779472D4D8}" type="presOf" srcId="{76F042E3-4561-490B-B78B-E8482872E810}" destId="{8082F4FC-B959-479E-B769-C542B44A456B}" srcOrd="0" destOrd="0" presId="urn:microsoft.com/office/officeart/2005/8/layout/radial4"/>
    <dgm:cxn modelId="{4A4DE69C-2A79-4C90-8216-0EECFC3FFB60}" srcId="{616F0F93-7760-4F4C-BA2C-D6162B87B158}" destId="{E0023EB7-A8DE-417C-8606-20D4E74DA1EE}" srcOrd="0" destOrd="0" parTransId="{76F042E3-4561-490B-B78B-E8482872E810}" sibTransId="{FE428F08-1282-4A71-BE6E-3D05101734B6}"/>
    <dgm:cxn modelId="{44AFCC9E-F5B3-447E-AEF2-4CC2F77CC68A}" type="presOf" srcId="{CE489862-5E6A-4F7D-B027-3E81B0D0C2CA}" destId="{E24C328C-74CF-48EF-A56C-85BF35F4808B}" srcOrd="0" destOrd="0" presId="urn:microsoft.com/office/officeart/2005/8/layout/radial4"/>
    <dgm:cxn modelId="{4FBD800B-F28A-46E2-BC6B-33CBEDD47EEA}" type="presOf" srcId="{616F0F93-7760-4F4C-BA2C-D6162B87B158}" destId="{3069A9BF-FFEB-451F-8B25-0C9CFA11E004}" srcOrd="0" destOrd="0" presId="urn:microsoft.com/office/officeart/2005/8/layout/radial4"/>
    <dgm:cxn modelId="{F7FE3314-5EA8-4A44-ABB4-01F2C96BCB03}" srcId="{4613B70E-19B9-4268-9C1F-039ECAF4A06A}" destId="{616F0F93-7760-4F4C-BA2C-D6162B87B158}" srcOrd="0" destOrd="0" parTransId="{36FE572F-515B-4170-8442-CC9B0E4DC50C}" sibTransId="{5CE84C94-3ECF-4E36-BA15-B6A78BDF092A}"/>
    <dgm:cxn modelId="{EE0FA21D-FED6-455E-B235-0E53B2C79711}" type="presParOf" srcId="{1947EEDB-1E2B-44CB-9C88-F221D1DD676A}" destId="{3069A9BF-FFEB-451F-8B25-0C9CFA11E004}" srcOrd="0" destOrd="0" presId="urn:microsoft.com/office/officeart/2005/8/layout/radial4"/>
    <dgm:cxn modelId="{F5E92112-7EEF-4D01-8A09-AB041975AC7F}" type="presParOf" srcId="{1947EEDB-1E2B-44CB-9C88-F221D1DD676A}" destId="{8082F4FC-B959-479E-B769-C542B44A456B}" srcOrd="1" destOrd="0" presId="urn:microsoft.com/office/officeart/2005/8/layout/radial4"/>
    <dgm:cxn modelId="{9518F78B-AE40-4864-A514-B5A165DA5429}" type="presParOf" srcId="{1947EEDB-1E2B-44CB-9C88-F221D1DD676A}" destId="{8EDB3E11-B13B-4ADE-B25E-7D5E689457A5}" srcOrd="2" destOrd="0" presId="urn:microsoft.com/office/officeart/2005/8/layout/radial4"/>
    <dgm:cxn modelId="{276C946B-4409-4C93-BBD7-7D56BE2447D2}" type="presParOf" srcId="{1947EEDB-1E2B-44CB-9C88-F221D1DD676A}" destId="{79704C1C-233D-491C-A1B1-06E95CD32F8F}" srcOrd="3" destOrd="0" presId="urn:microsoft.com/office/officeart/2005/8/layout/radial4"/>
    <dgm:cxn modelId="{E34F41A7-AEA3-4FDC-AE5E-3D1C04E8316E}" type="presParOf" srcId="{1947EEDB-1E2B-44CB-9C88-F221D1DD676A}" destId="{E24C328C-74CF-48EF-A56C-85BF35F4808B}" srcOrd="4" destOrd="0" presId="urn:microsoft.com/office/officeart/2005/8/layout/radial4"/>
    <dgm:cxn modelId="{36ACC2EE-D986-442A-91CD-CE5FB789D871}" type="presParOf" srcId="{1947EEDB-1E2B-44CB-9C88-F221D1DD676A}" destId="{1DEA6BB5-4CBB-41E0-AD48-FD0AB57285FB}" srcOrd="5" destOrd="0" presId="urn:microsoft.com/office/officeart/2005/8/layout/radial4"/>
    <dgm:cxn modelId="{2F82E568-B524-427E-8CBA-FD903793DF9D}" type="presParOf" srcId="{1947EEDB-1E2B-44CB-9C88-F221D1DD676A}" destId="{3EE4CEFF-5754-4ABE-BED1-7C23749600D9}" srcOrd="6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35321C-2BEF-4691-B48A-A201F1048DF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636B4D-7C16-4C68-91D7-CCBFDF488F92}">
      <dgm:prSet phldrT="[Text]"/>
      <dgm:spPr>
        <a:solidFill>
          <a:srgbClr val="00B050"/>
        </a:solidFill>
        <a:ln w="76200">
          <a:solidFill>
            <a:srgbClr val="FF0000"/>
          </a:solidFill>
        </a:ln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দলগত কাজ</a:t>
          </a:r>
          <a:endParaRPr lang="en-US" dirty="0">
            <a:solidFill>
              <a:schemeClr val="tx1"/>
            </a:solidFill>
          </a:endParaRPr>
        </a:p>
      </dgm:t>
    </dgm:pt>
    <dgm:pt modelId="{3873DB11-B3FF-4DB0-9167-E9B39C0B02A5}" type="parTrans" cxnId="{B1B7B5AB-2ACC-424B-B991-E9715DCBE73B}">
      <dgm:prSet/>
      <dgm:spPr/>
      <dgm:t>
        <a:bodyPr/>
        <a:lstStyle/>
        <a:p>
          <a:endParaRPr lang="en-US"/>
        </a:p>
      </dgm:t>
    </dgm:pt>
    <dgm:pt modelId="{65E48EBF-8A3F-4D59-A915-ABCD3B793141}" type="sibTrans" cxnId="{B1B7B5AB-2ACC-424B-B991-E9715DCBE73B}">
      <dgm:prSet/>
      <dgm:spPr/>
      <dgm:t>
        <a:bodyPr/>
        <a:lstStyle/>
        <a:p>
          <a:endParaRPr lang="en-US"/>
        </a:p>
      </dgm:t>
    </dgm:pt>
    <dgm:pt modelId="{E37A0A74-5F20-40B9-B388-299578811A8B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57150">
          <a:solidFill>
            <a:srgbClr val="C00000"/>
          </a:solidFill>
        </a:ln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খ দল</a:t>
          </a:r>
          <a:endParaRPr lang="en-US" dirty="0">
            <a:solidFill>
              <a:schemeClr val="tx1"/>
            </a:solidFill>
          </a:endParaRPr>
        </a:p>
      </dgm:t>
    </dgm:pt>
    <dgm:pt modelId="{1D227DFD-B9B5-4844-A708-580CA8EB92A0}" type="parTrans" cxnId="{1B712946-388B-4526-A2E4-9D804F32A2BD}">
      <dgm:prSet/>
      <dgm:spPr/>
      <dgm:t>
        <a:bodyPr/>
        <a:lstStyle/>
        <a:p>
          <a:endParaRPr lang="en-US"/>
        </a:p>
      </dgm:t>
    </dgm:pt>
    <dgm:pt modelId="{0929B8B8-2933-4DFD-AE69-149D009167DA}" type="sibTrans" cxnId="{1B712946-388B-4526-A2E4-9D804F32A2BD}">
      <dgm:prSet/>
      <dgm:spPr/>
      <dgm:t>
        <a:bodyPr/>
        <a:lstStyle/>
        <a:p>
          <a:endParaRPr lang="en-US"/>
        </a:p>
      </dgm:t>
    </dgm:pt>
    <dgm:pt modelId="{E2BD2FA9-E440-4349-89AF-D69524DA129B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 w="57150">
          <a:solidFill>
            <a:srgbClr val="C00000"/>
          </a:solidFill>
        </a:ln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</a:rPr>
            <a:t>হজ্জের সামাজিক গুরুত্বের উপর পাঁচটি বাক্য লিখ ।</a:t>
          </a:r>
          <a:endParaRPr lang="en-US" sz="3200" dirty="0">
            <a:solidFill>
              <a:schemeClr val="tx1"/>
            </a:solidFill>
          </a:endParaRPr>
        </a:p>
      </dgm:t>
    </dgm:pt>
    <dgm:pt modelId="{CCD5D3CE-26FE-4ACA-B2D2-AF60CB8B4FDE}" type="parTrans" cxnId="{9439D612-5AF2-47E7-947B-9B8B9B8556CF}">
      <dgm:prSet/>
      <dgm:spPr/>
      <dgm:t>
        <a:bodyPr/>
        <a:lstStyle/>
        <a:p>
          <a:endParaRPr lang="en-US"/>
        </a:p>
      </dgm:t>
    </dgm:pt>
    <dgm:pt modelId="{E687D2C0-51EC-413D-95DD-248F59C7D2C3}" type="sibTrans" cxnId="{9439D612-5AF2-47E7-947B-9B8B9B8556CF}">
      <dgm:prSet/>
      <dgm:spPr/>
      <dgm:t>
        <a:bodyPr/>
        <a:lstStyle/>
        <a:p>
          <a:endParaRPr lang="en-US"/>
        </a:p>
      </dgm:t>
    </dgm:pt>
    <dgm:pt modelId="{CCC888E6-A5B5-4B9E-9A60-5F958B81BDCA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 w="57150">
          <a:solidFill>
            <a:srgbClr val="C00000"/>
          </a:solidFill>
        </a:ln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</a:rPr>
            <a:t>হজ্জের ধর্মীয় গুরুত্বের উপর পাঁচটি বাক্য লিখ ।</a:t>
          </a:r>
          <a:endParaRPr lang="en-US" sz="3600" dirty="0">
            <a:solidFill>
              <a:schemeClr val="tx1"/>
            </a:solidFill>
          </a:endParaRPr>
        </a:p>
      </dgm:t>
    </dgm:pt>
    <dgm:pt modelId="{70D85C41-D550-4CDE-B768-ED9B92D5DDAA}" type="parTrans" cxnId="{B3BCF89F-8702-4F56-9522-549624CD43BD}">
      <dgm:prSet/>
      <dgm:spPr/>
      <dgm:t>
        <a:bodyPr/>
        <a:lstStyle/>
        <a:p>
          <a:endParaRPr lang="en-US"/>
        </a:p>
      </dgm:t>
    </dgm:pt>
    <dgm:pt modelId="{EF226FEA-4F69-40AD-9164-34F59DEA7A02}" type="sibTrans" cxnId="{B3BCF89F-8702-4F56-9522-549624CD43BD}">
      <dgm:prSet/>
      <dgm:spPr/>
      <dgm:t>
        <a:bodyPr/>
        <a:lstStyle/>
        <a:p>
          <a:endParaRPr lang="en-US"/>
        </a:p>
      </dgm:t>
    </dgm:pt>
    <dgm:pt modelId="{3254815A-BFAD-47B5-93FB-B49960A135C9}">
      <dgm:prSet phldrT="[Text]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  <a:ln w="57150">
          <a:solidFill>
            <a:srgbClr val="C00000"/>
          </a:solidFill>
        </a:ln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ক দল</a:t>
          </a:r>
          <a:endParaRPr lang="en-US" dirty="0">
            <a:solidFill>
              <a:schemeClr val="tx1"/>
            </a:solidFill>
          </a:endParaRPr>
        </a:p>
      </dgm:t>
    </dgm:pt>
    <dgm:pt modelId="{AB7977B7-0169-4424-9C1F-8A92B4F8CF07}" type="parTrans" cxnId="{8C6B596C-E11F-49B1-9AB7-29A15CFAA959}">
      <dgm:prSet/>
      <dgm:spPr/>
      <dgm:t>
        <a:bodyPr/>
        <a:lstStyle/>
        <a:p>
          <a:endParaRPr lang="en-US"/>
        </a:p>
      </dgm:t>
    </dgm:pt>
    <dgm:pt modelId="{6DD3B088-EF67-43A1-9505-7D3611EEDB3A}" type="sibTrans" cxnId="{8C6B596C-E11F-49B1-9AB7-29A15CFAA959}">
      <dgm:prSet/>
      <dgm:spPr/>
      <dgm:t>
        <a:bodyPr/>
        <a:lstStyle/>
        <a:p>
          <a:endParaRPr lang="en-US"/>
        </a:p>
      </dgm:t>
    </dgm:pt>
    <dgm:pt modelId="{877CC0EA-62A1-4FBA-8E94-122C153C076F}" type="pres">
      <dgm:prSet presAssocID="{7035321C-2BEF-4691-B48A-A201F1048D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86C21E-8512-4689-B224-B7704626E44B}" type="pres">
      <dgm:prSet presAssocID="{7035321C-2BEF-4691-B48A-A201F1048DFB}" presName="cycle" presStyleCnt="0"/>
      <dgm:spPr/>
    </dgm:pt>
    <dgm:pt modelId="{B0871A9C-858C-42A0-BBED-C72D9E76F08B}" type="pres">
      <dgm:prSet presAssocID="{97636B4D-7C16-4C68-91D7-CCBFDF488F92}" presName="nodeFirstNode" presStyleLbl="node1" presStyleIdx="0" presStyleCnt="5" custScaleX="164895" custScaleY="89804" custRadScaleRad="89070" custRadScaleInc="-1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B068D-84FE-48FE-A492-C624B1F29305}" type="pres">
      <dgm:prSet presAssocID="{65E48EBF-8A3F-4D59-A915-ABCD3B79314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77F0582-0678-407A-8D09-DE8728FC892F}" type="pres">
      <dgm:prSet presAssocID="{E37A0A74-5F20-40B9-B388-299578811A8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C2406-75EA-49FA-B6EE-0C282BED3690}" type="pres">
      <dgm:prSet presAssocID="{E2BD2FA9-E440-4349-89AF-D69524DA129B}" presName="nodeFollowingNodes" presStyleLbl="node1" presStyleIdx="2" presStyleCnt="5" custScaleX="130854" custScaleY="171280" custRadScaleRad="105098" custRadScaleInc="-27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4F482-6D33-4BCA-AEB6-0089F8690043}" type="pres">
      <dgm:prSet presAssocID="{CCC888E6-A5B5-4B9E-9A60-5F958B81BDCA}" presName="nodeFollowingNodes" presStyleLbl="node1" presStyleIdx="3" presStyleCnt="5" custScaleX="138476" custScaleY="170923" custRadScaleRad="98741" custRadScaleInc="22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B87E0-2064-4FB7-B235-CB8DAEB690E8}" type="pres">
      <dgm:prSet presAssocID="{3254815A-BFAD-47B5-93FB-B49960A135C9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AF165C-DCD1-4843-8867-5C3898806C13}" type="presOf" srcId="{3254815A-BFAD-47B5-93FB-B49960A135C9}" destId="{606B87E0-2064-4FB7-B235-CB8DAEB690E8}" srcOrd="0" destOrd="0" presId="urn:microsoft.com/office/officeart/2005/8/layout/cycle3"/>
    <dgm:cxn modelId="{5DCBCA33-A7D8-44ED-9A80-57F3CD69B541}" type="presOf" srcId="{E2BD2FA9-E440-4349-89AF-D69524DA129B}" destId="{D23C2406-75EA-49FA-B6EE-0C282BED3690}" srcOrd="0" destOrd="0" presId="urn:microsoft.com/office/officeart/2005/8/layout/cycle3"/>
    <dgm:cxn modelId="{9EB01463-02DE-43E5-9A54-77375B767B86}" type="presOf" srcId="{97636B4D-7C16-4C68-91D7-CCBFDF488F92}" destId="{B0871A9C-858C-42A0-BBED-C72D9E76F08B}" srcOrd="0" destOrd="0" presId="urn:microsoft.com/office/officeart/2005/8/layout/cycle3"/>
    <dgm:cxn modelId="{1B712946-388B-4526-A2E4-9D804F32A2BD}" srcId="{7035321C-2BEF-4691-B48A-A201F1048DFB}" destId="{E37A0A74-5F20-40B9-B388-299578811A8B}" srcOrd="1" destOrd="0" parTransId="{1D227DFD-B9B5-4844-A708-580CA8EB92A0}" sibTransId="{0929B8B8-2933-4DFD-AE69-149D009167DA}"/>
    <dgm:cxn modelId="{CFCB303D-CE19-4646-86FE-6189E7381ED7}" type="presOf" srcId="{65E48EBF-8A3F-4D59-A915-ABCD3B793141}" destId="{39AB068D-84FE-48FE-A492-C624B1F29305}" srcOrd="0" destOrd="0" presId="urn:microsoft.com/office/officeart/2005/8/layout/cycle3"/>
    <dgm:cxn modelId="{DFE4E4C7-1E38-4D7D-91CA-7B7CE9DC986C}" type="presOf" srcId="{CCC888E6-A5B5-4B9E-9A60-5F958B81BDCA}" destId="{78C4F482-6D33-4BCA-AEB6-0089F8690043}" srcOrd="0" destOrd="0" presId="urn:microsoft.com/office/officeart/2005/8/layout/cycle3"/>
    <dgm:cxn modelId="{B1B7B5AB-2ACC-424B-B991-E9715DCBE73B}" srcId="{7035321C-2BEF-4691-B48A-A201F1048DFB}" destId="{97636B4D-7C16-4C68-91D7-CCBFDF488F92}" srcOrd="0" destOrd="0" parTransId="{3873DB11-B3FF-4DB0-9167-E9B39C0B02A5}" sibTransId="{65E48EBF-8A3F-4D59-A915-ABCD3B793141}"/>
    <dgm:cxn modelId="{8C6B596C-E11F-49B1-9AB7-29A15CFAA959}" srcId="{7035321C-2BEF-4691-B48A-A201F1048DFB}" destId="{3254815A-BFAD-47B5-93FB-B49960A135C9}" srcOrd="4" destOrd="0" parTransId="{AB7977B7-0169-4424-9C1F-8A92B4F8CF07}" sibTransId="{6DD3B088-EF67-43A1-9505-7D3611EEDB3A}"/>
    <dgm:cxn modelId="{9439D612-5AF2-47E7-947B-9B8B9B8556CF}" srcId="{7035321C-2BEF-4691-B48A-A201F1048DFB}" destId="{E2BD2FA9-E440-4349-89AF-D69524DA129B}" srcOrd="2" destOrd="0" parTransId="{CCD5D3CE-26FE-4ACA-B2D2-AF60CB8B4FDE}" sibTransId="{E687D2C0-51EC-413D-95DD-248F59C7D2C3}"/>
    <dgm:cxn modelId="{D1AF417F-F02D-461E-91A1-2C5EDE34CD72}" type="presOf" srcId="{7035321C-2BEF-4691-B48A-A201F1048DFB}" destId="{877CC0EA-62A1-4FBA-8E94-122C153C076F}" srcOrd="0" destOrd="0" presId="urn:microsoft.com/office/officeart/2005/8/layout/cycle3"/>
    <dgm:cxn modelId="{69BFFE27-B100-41B4-A8B0-FA5192F854E6}" type="presOf" srcId="{E37A0A74-5F20-40B9-B388-299578811A8B}" destId="{B77F0582-0678-407A-8D09-DE8728FC892F}" srcOrd="0" destOrd="0" presId="urn:microsoft.com/office/officeart/2005/8/layout/cycle3"/>
    <dgm:cxn modelId="{B3BCF89F-8702-4F56-9522-549624CD43BD}" srcId="{7035321C-2BEF-4691-B48A-A201F1048DFB}" destId="{CCC888E6-A5B5-4B9E-9A60-5F958B81BDCA}" srcOrd="3" destOrd="0" parTransId="{70D85C41-D550-4CDE-B768-ED9B92D5DDAA}" sibTransId="{EF226FEA-4F69-40AD-9164-34F59DEA7A02}"/>
    <dgm:cxn modelId="{E7E58EC3-32E9-489A-A070-FEAA88411FCB}" type="presParOf" srcId="{877CC0EA-62A1-4FBA-8E94-122C153C076F}" destId="{D986C21E-8512-4689-B224-B7704626E44B}" srcOrd="0" destOrd="0" presId="urn:microsoft.com/office/officeart/2005/8/layout/cycle3"/>
    <dgm:cxn modelId="{DCDA9BAE-0FA2-4B93-98C8-24B9B515BE26}" type="presParOf" srcId="{D986C21E-8512-4689-B224-B7704626E44B}" destId="{B0871A9C-858C-42A0-BBED-C72D9E76F08B}" srcOrd="0" destOrd="0" presId="urn:microsoft.com/office/officeart/2005/8/layout/cycle3"/>
    <dgm:cxn modelId="{1D803FE6-6344-4F42-AA27-E16921BF6AA0}" type="presParOf" srcId="{D986C21E-8512-4689-B224-B7704626E44B}" destId="{39AB068D-84FE-48FE-A492-C624B1F29305}" srcOrd="1" destOrd="0" presId="urn:microsoft.com/office/officeart/2005/8/layout/cycle3"/>
    <dgm:cxn modelId="{33941089-C32E-4AAD-BB77-364D1AA0A795}" type="presParOf" srcId="{D986C21E-8512-4689-B224-B7704626E44B}" destId="{B77F0582-0678-407A-8D09-DE8728FC892F}" srcOrd="2" destOrd="0" presId="urn:microsoft.com/office/officeart/2005/8/layout/cycle3"/>
    <dgm:cxn modelId="{AE0D42FF-7338-4142-BA65-FD02C607BACD}" type="presParOf" srcId="{D986C21E-8512-4689-B224-B7704626E44B}" destId="{D23C2406-75EA-49FA-B6EE-0C282BED3690}" srcOrd="3" destOrd="0" presId="urn:microsoft.com/office/officeart/2005/8/layout/cycle3"/>
    <dgm:cxn modelId="{1CDF08D5-6263-4307-9257-DA8C268C7530}" type="presParOf" srcId="{D986C21E-8512-4689-B224-B7704626E44B}" destId="{78C4F482-6D33-4BCA-AEB6-0089F8690043}" srcOrd="4" destOrd="0" presId="urn:microsoft.com/office/officeart/2005/8/layout/cycle3"/>
    <dgm:cxn modelId="{F84A4BF4-901E-4F5D-923C-6419B1DB5291}" type="presParOf" srcId="{D986C21E-8512-4689-B224-B7704626E44B}" destId="{606B87E0-2064-4FB7-B235-CB8DAEB690E8}" srcOrd="5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9275-B3BB-4B11-ACC0-20A79C8AA72C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B1D-8BA3-4C3E-BBE5-B102AC440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9275-B3BB-4B11-ACC0-20A79C8AA72C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B1D-8BA3-4C3E-BBE5-B102AC440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9275-B3BB-4B11-ACC0-20A79C8AA72C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B1D-8BA3-4C3E-BBE5-B102AC440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9275-B3BB-4B11-ACC0-20A79C8AA72C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B1D-8BA3-4C3E-BBE5-B102AC440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9275-B3BB-4B11-ACC0-20A79C8AA72C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B1D-8BA3-4C3E-BBE5-B102AC440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9275-B3BB-4B11-ACC0-20A79C8AA72C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B1D-8BA3-4C3E-BBE5-B102AC440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9275-B3BB-4B11-ACC0-20A79C8AA72C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B1D-8BA3-4C3E-BBE5-B102AC440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9275-B3BB-4B11-ACC0-20A79C8AA72C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B1D-8BA3-4C3E-BBE5-B102AC440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9275-B3BB-4B11-ACC0-20A79C8AA72C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B1D-8BA3-4C3E-BBE5-B102AC440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9275-B3BB-4B11-ACC0-20A79C8AA72C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B1D-8BA3-4C3E-BBE5-B102AC440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9275-B3BB-4B11-ACC0-20A79C8AA72C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B1D-8BA3-4C3E-BBE5-B102AC440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A9275-B3BB-4B11-ACC0-20A79C8AA72C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F4B1D-8BA3-4C3E-BBE5-B102AC440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" y="304800"/>
            <a:ext cx="8458200" cy="6248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28194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FF00"/>
                </a:solidFill>
              </a:rPr>
              <a:t>স্বাগতম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81000" y="1549400"/>
          <a:ext cx="83820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Left-Right Arrow 3"/>
          <p:cNvSpPr/>
          <p:nvPr/>
        </p:nvSpPr>
        <p:spPr>
          <a:xfrm>
            <a:off x="838200" y="152400"/>
            <a:ext cx="5867400" cy="10942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200" dirty="0" smtClean="0">
                <a:solidFill>
                  <a:schemeClr val="bg1"/>
                </a:solidFill>
              </a:rPr>
              <a:t> </a:t>
            </a:r>
            <a:r>
              <a:rPr lang="bn-BD" sz="4400" dirty="0" smtClean="0">
                <a:solidFill>
                  <a:schemeClr val="bg1"/>
                </a:solidFill>
              </a:rPr>
              <a:t>হজ্জের প্রকারভেদঃ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28600" y="0"/>
            <a:ext cx="8610600" cy="16764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ছবির সাহায্যে হজ্জের কাজগুলো মিলিয়ে নিই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828800"/>
            <a:ext cx="8382000" cy="4800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762000"/>
            <a:ext cx="4337538" cy="4953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Left Arrow 2"/>
          <p:cNvSpPr/>
          <p:nvPr/>
        </p:nvSpPr>
        <p:spPr>
          <a:xfrm>
            <a:off x="5105400" y="2057400"/>
            <a:ext cx="3886200" cy="1828800"/>
          </a:xfrm>
          <a:prstGeom prst="leftArrow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মিনা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838200"/>
            <a:ext cx="5181600" cy="52578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0" y="2438400"/>
            <a:ext cx="3810000" cy="13716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মাথা মুন্ডন করা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990600"/>
            <a:ext cx="5029200" cy="38862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5715000" y="2057400"/>
            <a:ext cx="3429000" cy="1447800"/>
          </a:xfrm>
          <a:prstGeom prst="leftArrow">
            <a:avLst/>
          </a:prstGeom>
          <a:solidFill>
            <a:srgbClr val="00B0F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কুরবানি করা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57200"/>
            <a:ext cx="5715000" cy="48006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5943600" y="1828800"/>
            <a:ext cx="3200400" cy="1447800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তাওয়াফ করা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838200"/>
            <a:ext cx="5181600" cy="43434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0" y="1905000"/>
            <a:ext cx="4267200" cy="1828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সাফা ও মারওয়া পাহাড়দ্বয়ে সাঈ করা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838200"/>
            <a:ext cx="5562600" cy="47244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5715000" y="2209800"/>
            <a:ext cx="3429000" cy="1371600"/>
          </a:xfrm>
          <a:prstGeom prst="lef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মুযদালিফা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0"/>
          <a:ext cx="8229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85800" y="0"/>
            <a:ext cx="7391400" cy="1828800"/>
          </a:xfrm>
          <a:prstGeom prst="rightArrow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মূল্যায়ন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971800"/>
            <a:ext cx="7162800" cy="609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bn-BD" sz="3600" dirty="0" smtClean="0">
                <a:solidFill>
                  <a:schemeClr val="tx1"/>
                </a:solidFill>
              </a:rPr>
              <a:t>১।হজ্জের অর্থ কী 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810000"/>
            <a:ext cx="7239000" cy="990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২।হজ্জের ফরজ কয়টি ও কী কী 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5029200"/>
            <a:ext cx="73152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</a:rPr>
              <a:t>৩।হজ্জের ওয়াজিব কয়টি ও কী কী 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5867400"/>
            <a:ext cx="7315200" cy="762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৪।হজ্জ কত প্রকার ও কী কী 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4038600" cy="4525963"/>
          </a:xfrm>
        </p:spPr>
        <p:txBody>
          <a:bodyPr>
            <a:normAutofit lnSpcReduction="10000"/>
          </a:bodyPr>
          <a:lstStyle/>
          <a:p>
            <a:endParaRPr lang="en-US" b="1" i="1" dirty="0" smtClean="0">
              <a:ln w="5080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2400" b="1" i="1" dirty="0" smtClean="0">
              <a:ln w="5080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2400" b="1" i="1" dirty="0" smtClean="0">
              <a:ln w="5080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2400" b="1" i="1" dirty="0" smtClean="0">
              <a:ln w="5080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2400" b="1" i="1" dirty="0" smtClean="0">
              <a:ln w="5080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2400" b="1" i="1" dirty="0" smtClean="0">
              <a:ln w="5080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24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মাও:আ,ও,ম</a:t>
            </a:r>
            <a:r>
              <a:rPr lang="en-US" sz="24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ফারুক</a:t>
            </a:r>
            <a:r>
              <a:rPr lang="en-US" sz="24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হোসাইন</a:t>
            </a:r>
            <a:endParaRPr lang="ar-SA" sz="2400" b="1" i="1" dirty="0" smtClean="0">
              <a:ln w="5080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24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      </a:t>
            </a:r>
            <a:r>
              <a:rPr lang="en-US" sz="24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সুপার</a:t>
            </a:r>
            <a:r>
              <a:rPr lang="en-US" sz="24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buNone/>
            </a:pP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বড়দারোগা</a:t>
            </a:r>
            <a:r>
              <a:rPr lang="en-US" sz="18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হাট</a:t>
            </a:r>
            <a:r>
              <a:rPr lang="en-US" sz="18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সি,উ,ই</a:t>
            </a:r>
            <a:r>
              <a:rPr lang="en-US" sz="18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sz="18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err="1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মাদ্রাসা</a:t>
            </a:r>
            <a:endParaRPr lang="en-US" sz="1800" b="1" dirty="0" smtClean="0">
              <a:ln w="50800"/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18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মোবাইল:০১৮১৮৪৩৩৪৮৬</a:t>
            </a:r>
            <a:r>
              <a:rPr lang="en-US" sz="18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buNone/>
            </a:pPr>
            <a:r>
              <a:rPr lang="en-US" sz="2400" b="1" dirty="0" smtClean="0">
                <a:ln w="50800"/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="1" dirty="0" smtClean="0">
                <a:ln w="50800"/>
                <a:solidFill>
                  <a:srgbClr val="00B050"/>
                </a:solidFill>
                <a:latin typeface="Baskerville Old Face" pitchFamily="18" charset="0"/>
                <a:cs typeface="SutonnyMJ" pitchFamily="2" charset="0"/>
              </a:rPr>
              <a:t>ইমেইল</a:t>
            </a:r>
            <a:r>
              <a:rPr lang="en-US" sz="2000" b="1" dirty="0" smtClean="0">
                <a:ln w="50800"/>
                <a:solidFill>
                  <a:srgbClr val="00B050"/>
                </a:solidFill>
                <a:latin typeface="Baskerville Old Face" pitchFamily="18" charset="0"/>
                <a:cs typeface="SutonnyMJ" pitchFamily="2" charset="0"/>
              </a:rPr>
              <a:t>:aomfaruk1177@gmail.com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381000"/>
            <a:ext cx="7239000" cy="990600"/>
          </a:xfrm>
          <a:prstGeom prst="rect">
            <a:avLst/>
          </a:prstGeom>
          <a:solidFill>
            <a:srgbClr val="00B0F0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</a:rPr>
              <a:t>পরিচিতি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676400"/>
            <a:ext cx="3429000" cy="5334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1676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শিক্ষক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724400" y="1676400"/>
            <a:ext cx="3886200" cy="68580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29200" y="1676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পাঠ 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4800600" y="2895600"/>
            <a:ext cx="3733800" cy="3276600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</a:rPr>
              <a:t>শ্রেনীঃ নবম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</a:rPr>
              <a:t>বিষয়ঃ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পবিত্র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হজ্জ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২</a:t>
            </a:r>
            <a:r>
              <a:rPr lang="bn-BD" sz="2800" dirty="0" smtClean="0">
                <a:solidFill>
                  <a:schemeClr val="tx1"/>
                </a:solidFill>
              </a:rPr>
              <a:t>য় অধ্যায়</a:t>
            </a:r>
            <a:r>
              <a:rPr lang="en-US" sz="2800" dirty="0" smtClean="0">
                <a:solidFill>
                  <a:schemeClr val="tx1"/>
                </a:solidFill>
              </a:rPr>
              <a:t>-৩য় </a:t>
            </a:r>
            <a:r>
              <a:rPr lang="en-US" sz="2800" dirty="0" err="1" smtClean="0">
                <a:solidFill>
                  <a:schemeClr val="tx1"/>
                </a:solidFill>
              </a:rPr>
              <a:t>পরিচ্ছেদ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bn-BD" sz="2800" dirty="0" smtClean="0">
              <a:solidFill>
                <a:schemeClr val="tx1"/>
              </a:solidFill>
            </a:endParaRPr>
          </a:p>
          <a:p>
            <a:endParaRPr lang="bn-BD" sz="2800" dirty="0" smtClean="0">
              <a:solidFill>
                <a:schemeClr val="tx1"/>
              </a:solidFill>
            </a:endParaRPr>
          </a:p>
        </p:txBody>
      </p:sp>
      <p:pic>
        <p:nvPicPr>
          <p:cNvPr id="14" name="Picture 2" descr="E:\সুপা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438400"/>
            <a:ext cx="16764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304800"/>
            <a:ext cx="4191000" cy="2819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10668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বাড়ীর কাজ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609600" y="3657600"/>
            <a:ext cx="8153400" cy="2514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</a:rPr>
              <a:t>“</a:t>
            </a:r>
            <a:r>
              <a:rPr lang="bn-BD" sz="4400" dirty="0" smtClean="0">
                <a:solidFill>
                  <a:schemeClr val="tx1"/>
                </a:solidFill>
              </a:rPr>
              <a:t>হজ্জ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bn-BD" sz="4400" dirty="0" smtClean="0">
                <a:solidFill>
                  <a:schemeClr val="tx1"/>
                </a:solidFill>
              </a:rPr>
              <a:t>মুসলিম বিশ্বের মহাসম্মেলন, এ সম্পর্কে ১০ টি বাক্য লিখে নিয়ে আসবে ।</a:t>
            </a:r>
            <a:r>
              <a:rPr lang="bn-BD" sz="4400" dirty="0" smtClean="0"/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543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8600"/>
            <a:ext cx="5257800" cy="58477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চিত্রে কী কী দেখা যাচ্ছে ?</a:t>
            </a:r>
            <a:endParaRPr lang="en-US" sz="3200" dirty="0"/>
          </a:p>
        </p:txBody>
      </p:sp>
      <p:pic>
        <p:nvPicPr>
          <p:cNvPr id="4" name="Picture 2" descr="C:\Users\Momin\Desktop\Abdul Latif 4\Image of book\hajj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3847475" cy="2438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419600" y="990600"/>
            <a:ext cx="4343400" cy="2362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733800"/>
            <a:ext cx="3886200" cy="289560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7" name="Picture 2" descr="C:\Users\Momin\Desktop\Abdul Latif 4\Image of book\Kangkor-Top201608231340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733800"/>
            <a:ext cx="4419600" cy="2895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1066800"/>
            <a:ext cx="5029200" cy="4191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205740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/>
              <a:t>পবিত্র</a:t>
            </a:r>
            <a:r>
              <a:rPr lang="en-US" sz="9600" dirty="0" smtClean="0"/>
              <a:t> </a:t>
            </a:r>
            <a:r>
              <a:rPr lang="bn-BD" sz="9600" dirty="0" smtClean="0"/>
              <a:t>হ</a:t>
            </a:r>
            <a:r>
              <a:rPr lang="en-US" sz="9600" dirty="0" err="1" smtClean="0"/>
              <a:t>জ্জে</a:t>
            </a:r>
            <a:r>
              <a:rPr lang="en-US" sz="9600" dirty="0" smtClean="0"/>
              <a:t> </a:t>
            </a:r>
            <a:r>
              <a:rPr lang="en-US" sz="9600" dirty="0" err="1" smtClean="0"/>
              <a:t>বায়তুল্লাহ</a:t>
            </a:r>
            <a:r>
              <a:rPr lang="en-US" sz="9600" dirty="0" smtClean="0"/>
              <a:t> </a:t>
            </a:r>
            <a:endParaRPr lang="en-US" sz="96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7696200" cy="1143000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22860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/>
              <a:t>শিখনফলঃ</a:t>
            </a:r>
            <a:endParaRPr lang="en-US" sz="6600" dirty="0"/>
          </a:p>
        </p:txBody>
      </p:sp>
      <p:sp>
        <p:nvSpPr>
          <p:cNvPr id="4" name="Right Arrow 3"/>
          <p:cNvSpPr/>
          <p:nvPr/>
        </p:nvSpPr>
        <p:spPr>
          <a:xfrm>
            <a:off x="609600" y="1524000"/>
            <a:ext cx="7620000" cy="1143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এই পাঠ শেষে শিক্ষার্থীরা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743200"/>
            <a:ext cx="8001000" cy="3962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bg1"/>
                </a:solidFill>
              </a:rPr>
              <a:t>হজ্জ এর অর্থ বলতে পারবে ।</a:t>
            </a: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bg1"/>
                </a:solidFill>
              </a:rPr>
              <a:t>হজ্জ এর পারিভাষিক সংজ্ঞা বলতে পারবে ।</a:t>
            </a: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bg1"/>
                </a:solidFill>
              </a:rPr>
              <a:t>হজ্জ কত প্রকার ও কী কী  এবং কোন প্রকার হজ্জ উত্তম তা বলতে ও ব্যাখ্যা করতে পারবে ।</a:t>
            </a: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bg1"/>
                </a:solidFill>
              </a:rPr>
              <a:t>হজ্জ এর ধর্মীয় ও সামাজিক গুরুত্ব বিশ্লেষণ করতে পারবে </a:t>
            </a:r>
            <a:r>
              <a:rPr lang="bn-BD" sz="3600" dirty="0" smtClean="0">
                <a:solidFill>
                  <a:schemeClr val="bg1"/>
                </a:solidFill>
              </a:rPr>
              <a:t>।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1295400"/>
            <a:ext cx="426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হজ্জ এর অর্থ হলোঃ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733800" y="1905000"/>
            <a:ext cx="1295400" cy="457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2362200"/>
            <a:ext cx="6400800" cy="1447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BD" sz="4000" dirty="0" smtClean="0">
                <a:solidFill>
                  <a:srgbClr val="7030A0"/>
                </a:solidFill>
              </a:rPr>
              <a:t>সংকল্প করা ।</a:t>
            </a: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solidFill>
                  <a:srgbClr val="7030A0"/>
                </a:solidFill>
              </a:rPr>
              <a:t>ইচ্ছা করা ।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038600"/>
            <a:ext cx="8610600" cy="2819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4267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</a:rPr>
              <a:t>হজ্জ এর পারিভাষিক সংজ্ঞাঃ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2578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dirty="0" smtClean="0">
                <a:solidFill>
                  <a:schemeClr val="bg1"/>
                </a:solidFill>
              </a:rPr>
              <a:t>আল্লাহর সন্তুষ্টি লাভের উদ্দেশ্য জিলহজ্জ মাসের নির্ধারিত দিনসমূহে নির্ধারিত পদ্ধতিতে বায়তুল্লাহ [আল্লাহর ঘর] ও সংশ্লিষ্ট স্থানসমূহ যিয়ারত করাকে হজ্জ বলে </a:t>
            </a:r>
            <a:r>
              <a:rPr lang="bn-BD" sz="3200" dirty="0" smtClean="0">
                <a:solidFill>
                  <a:schemeClr val="bg1"/>
                </a:solidFill>
              </a:rPr>
              <a:t>।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2438400" y="381000"/>
            <a:ext cx="3733800" cy="865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</a:rPr>
              <a:t>মূল আলোচনা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28600" y="228600"/>
            <a:ext cx="8458200" cy="1828800"/>
          </a:xfrm>
          <a:prstGeom prst="rightArrow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চলো হজ্জের কাজসমূহ চিত্রের সাহায্য শিখিঃ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81200"/>
            <a:ext cx="8763000" cy="472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/>
          <p:cNvSpPr/>
          <p:nvPr/>
        </p:nvSpPr>
        <p:spPr>
          <a:xfrm>
            <a:off x="1295400" y="304800"/>
            <a:ext cx="5715000" cy="11704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</a:rPr>
              <a:t>হজ্জের ফরজ কাজসমূহ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62200" y="2743200"/>
            <a:ext cx="3657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4000" dirty="0" smtClean="0">
                <a:solidFill>
                  <a:schemeClr val="bg1"/>
                </a:solidFill>
              </a:rPr>
              <a:t>ইহরাম বাঁধা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57400" y="5181600"/>
            <a:ext cx="4724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4000" dirty="0" smtClean="0">
                <a:solidFill>
                  <a:schemeClr val="bg1"/>
                </a:solidFill>
              </a:rPr>
              <a:t>তাওয়াফে যিয়ারত করা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71600" y="3810000"/>
            <a:ext cx="6019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4000" dirty="0" smtClean="0">
                <a:solidFill>
                  <a:schemeClr val="bg1"/>
                </a:solidFill>
              </a:rPr>
              <a:t>৯ ই জিলহজ্জে আরাফাতের ময়দানে অবস্থান করা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914400" y="1295400"/>
            <a:ext cx="6172200" cy="1283208"/>
          </a:xfrm>
          <a:prstGeom prst="downArrow">
            <a:avLst>
              <a:gd name="adj1" fmla="val 50000"/>
              <a:gd name="adj2" fmla="val 475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600" dirty="0" smtClean="0">
                <a:solidFill>
                  <a:schemeClr val="bg1"/>
                </a:solidFill>
              </a:rPr>
              <a:t>হজ্জের ফরজ </a:t>
            </a:r>
            <a:r>
              <a:rPr lang="en-US" sz="3600" dirty="0" smtClean="0">
                <a:solidFill>
                  <a:schemeClr val="bg1"/>
                </a:solidFill>
              </a:rPr>
              <a:t>                </a:t>
            </a:r>
            <a:r>
              <a:rPr lang="bn-BD" sz="3600" dirty="0" smtClean="0">
                <a:solidFill>
                  <a:schemeClr val="bg1"/>
                </a:solidFill>
              </a:rPr>
              <a:t>৩ </a:t>
            </a:r>
            <a:r>
              <a:rPr lang="bn-BD" sz="3600" dirty="0" smtClean="0">
                <a:solidFill>
                  <a:schemeClr val="bg1"/>
                </a:solidFill>
              </a:rPr>
              <a:t>টি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52400" y="0"/>
            <a:ext cx="8686800" cy="12954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হজ্জের ওয়াজিবসমূহ [ সাতটি ] ঃ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19200"/>
            <a:ext cx="8839200" cy="5486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bg1"/>
                </a:solidFill>
              </a:rPr>
              <a:t>৯ ই জিলহজ্জ দিবাগত রাতে মুযদালিফায় অবস্থান করা ।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bg1"/>
                </a:solidFill>
              </a:rPr>
              <a:t>সাফা ও মারওয়া পাহাড়দ্বয়ের মাঝে সাঈ করা ।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bg1"/>
                </a:solidFill>
              </a:rPr>
              <a:t>১০,১১,ও ১২ ই জিলহজ্জ পর্‍্যায়ক্রমে মিনায় তিনটি নির্ধারিত স্থানে সাতটি করে কংকর [পাথর কনা] শয়তানের উদ্দেশ্য নিক্ষেপ করা ।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bg1"/>
                </a:solidFill>
              </a:rPr>
              <a:t>কুরবানি করা ।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bg1"/>
                </a:solidFill>
              </a:rPr>
              <a:t>মাথা কামানো বা চুল কেতে ছোট করা ।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bg1"/>
                </a:solidFill>
              </a:rPr>
              <a:t>বিদায়ী তাওয়াফ করা [এটি মক্কার বাইরের লোকদের জন্য ওয়াজিব ।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bg1"/>
                </a:solidFill>
              </a:rPr>
              <a:t>দম দেওয়া । [ভুলে বা স্বেচ্ছায় হজ্জের কোনো ওয়াজিব বাদ পড়লে তার কাফফারা হিসাবে একটি অতিরিক্ত কুরবানি করা] ।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341</Words>
  <Application>Microsoft Office PowerPoint</Application>
  <PresentationFormat>On-screen Show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Momin</dc:creator>
  <cp:lastModifiedBy>Unlocks</cp:lastModifiedBy>
  <cp:revision>312</cp:revision>
  <dcterms:created xsi:type="dcterms:W3CDTF">2016-09-24T03:16:09Z</dcterms:created>
  <dcterms:modified xsi:type="dcterms:W3CDTF">2018-04-11T14:15:53Z</dcterms:modified>
</cp:coreProperties>
</file>