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8" r:id="rId8"/>
    <p:sldId id="262" r:id="rId9"/>
    <p:sldId id="263" r:id="rId10"/>
    <p:sldId id="264" r:id="rId11"/>
    <p:sldId id="269" r:id="rId12"/>
    <p:sldId id="265" r:id="rId13"/>
    <p:sldId id="266" r:id="rId14"/>
    <p:sldId id="267" r:id="rId15"/>
    <p:sldId id="270" r:id="rId16"/>
    <p:sldId id="271" r:id="rId17"/>
    <p:sldId id="272" r:id="rId18"/>
    <p:sldId id="273" r:id="rId19"/>
  </p:sldIdLst>
  <p:sldSz cx="11430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6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56" y="72"/>
      </p:cViewPr>
      <p:guideLst>
        <p:guide orient="horz" pos="2160"/>
        <p:guide pos="36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1122363"/>
            <a:ext cx="8572500" cy="2387600"/>
          </a:xfrm>
        </p:spPr>
        <p:txBody>
          <a:bodyPr anchor="b"/>
          <a:lstStyle>
            <a:lvl1pPr algn="ctr">
              <a:defRPr sz="562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3602038"/>
            <a:ext cx="8572500" cy="1655762"/>
          </a:xfrm>
        </p:spPr>
        <p:txBody>
          <a:bodyPr/>
          <a:lstStyle>
            <a:lvl1pPr marL="0" indent="0" algn="ctr">
              <a:buNone/>
              <a:defRPr sz="2250"/>
            </a:lvl1pPr>
            <a:lvl2pPr marL="428625" indent="0" algn="ctr">
              <a:buNone/>
              <a:defRPr sz="1875"/>
            </a:lvl2pPr>
            <a:lvl3pPr marL="857250" indent="0" algn="ctr">
              <a:buNone/>
              <a:defRPr sz="1688"/>
            </a:lvl3pPr>
            <a:lvl4pPr marL="1285875" indent="0" algn="ctr">
              <a:buNone/>
              <a:defRPr sz="1500"/>
            </a:lvl4pPr>
            <a:lvl5pPr marL="1714500" indent="0" algn="ctr">
              <a:buNone/>
              <a:defRPr sz="1500"/>
            </a:lvl5pPr>
            <a:lvl6pPr marL="2143125" indent="0" algn="ctr">
              <a:buNone/>
              <a:defRPr sz="1500"/>
            </a:lvl6pPr>
            <a:lvl7pPr marL="2571750" indent="0" algn="ctr">
              <a:buNone/>
              <a:defRPr sz="1500"/>
            </a:lvl7pPr>
            <a:lvl8pPr marL="3000375" indent="0" algn="ctr">
              <a:buNone/>
              <a:defRPr sz="1500"/>
            </a:lvl8pPr>
            <a:lvl9pPr marL="34290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626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968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365125"/>
            <a:ext cx="2464594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365125"/>
            <a:ext cx="7250906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961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555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59" y="1709739"/>
            <a:ext cx="9858375" cy="2852737"/>
          </a:xfrm>
        </p:spPr>
        <p:txBody>
          <a:bodyPr anchor="b"/>
          <a:lstStyle>
            <a:lvl1pPr>
              <a:defRPr sz="562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59" y="4589464"/>
            <a:ext cx="9858375" cy="1500187"/>
          </a:xfrm>
        </p:spPr>
        <p:txBody>
          <a:bodyPr/>
          <a:lstStyle>
            <a:lvl1pPr marL="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1pPr>
            <a:lvl2pPr marL="428625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07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1825625"/>
            <a:ext cx="48577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1825625"/>
            <a:ext cx="48577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508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365126"/>
            <a:ext cx="985837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2" y="1681163"/>
            <a:ext cx="4835425" cy="823912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2" y="2505075"/>
            <a:ext cx="4835425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7" y="1681163"/>
            <a:ext cx="4859239" cy="823912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7" y="2505075"/>
            <a:ext cx="4859239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673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024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664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57200"/>
            <a:ext cx="3686472" cy="1600200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987426"/>
            <a:ext cx="5786438" cy="4873625"/>
          </a:xfrm>
        </p:spPr>
        <p:txBody>
          <a:bodyPr/>
          <a:lstStyle>
            <a:lvl1pPr>
              <a:defRPr sz="3000"/>
            </a:lvl1pPr>
            <a:lvl2pPr>
              <a:defRPr sz="2625"/>
            </a:lvl2pPr>
            <a:lvl3pPr>
              <a:defRPr sz="2250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2057400"/>
            <a:ext cx="368647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4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57200"/>
            <a:ext cx="3686472" cy="1600200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9238" y="987426"/>
            <a:ext cx="5786438" cy="4873625"/>
          </a:xfrm>
        </p:spPr>
        <p:txBody>
          <a:bodyPr anchor="t"/>
          <a:lstStyle>
            <a:lvl1pPr marL="0" indent="0">
              <a:buNone/>
              <a:defRPr sz="3000"/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2057400"/>
            <a:ext cx="368647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576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3" y="1825625"/>
            <a:ext cx="985837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75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857250" rtl="0" eaLnBrk="1" latinLnBrk="0" hangingPunct="1">
        <a:lnSpc>
          <a:spcPct val="90000"/>
        </a:lnSpc>
        <a:spcBef>
          <a:spcPct val="0"/>
        </a:spcBef>
        <a:buNone/>
        <a:defRPr sz="41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4313" indent="-214313" algn="l" defTabSz="857250" rtl="0" eaLnBrk="1" latinLnBrk="0" hangingPunct="1">
        <a:lnSpc>
          <a:spcPct val="90000"/>
        </a:lnSpc>
        <a:spcBef>
          <a:spcPts val="938"/>
        </a:spcBef>
        <a:buFont typeface="Arial" panose="020B0604020202020204" pitchFamily="34" charset="0"/>
        <a:buChar char="•"/>
        <a:defRPr sz="2625" kern="1200">
          <a:solidFill>
            <a:schemeClr val="tx1"/>
          </a:solidFill>
          <a:latin typeface="+mn-lt"/>
          <a:ea typeface="+mn-ea"/>
          <a:cs typeface="+mn-cs"/>
        </a:defRPr>
      </a:lvl1pPr>
      <a:lvl2pPr marL="6429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2pPr>
      <a:lvl3pPr marL="10715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3pPr>
      <a:lvl4pPr marL="15001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9288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3574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7860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2146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6433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023" y="2421229"/>
            <a:ext cx="6623954" cy="39151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3" name="TextBox 2"/>
          <p:cNvSpPr txBox="1"/>
          <p:nvPr/>
        </p:nvSpPr>
        <p:spPr>
          <a:xfrm>
            <a:off x="2077480" y="382290"/>
            <a:ext cx="7275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5" name="Rectangle 4"/>
          <p:cNvSpPr/>
          <p:nvPr/>
        </p:nvSpPr>
        <p:spPr>
          <a:xfrm>
            <a:off x="4527175" y="1046540"/>
            <a:ext cx="2375650" cy="1563891"/>
          </a:xfrm>
          <a:prstGeom prst="rect">
            <a:avLst/>
          </a:prstGeom>
          <a:noFill/>
        </p:spPr>
        <p:txBody>
          <a:bodyPr wrap="none" lIns="85725" tIns="42863" rIns="85725" bIns="42863">
            <a:spAutoFit/>
          </a:bodyPr>
          <a:lstStyle/>
          <a:p>
            <a:pPr algn="ctr"/>
            <a:r>
              <a:rPr lang="bn-BD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endParaRPr lang="en-US" sz="96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1430000" cy="6858000"/>
          </a:xfrm>
          <a:prstGeom prst="frame">
            <a:avLst>
              <a:gd name="adj1" fmla="val 2735"/>
            </a:avLst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20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913" y="1453239"/>
            <a:ext cx="3220479" cy="220224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4718736" y="3774790"/>
            <a:ext cx="2606503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কালোমেঘ</a:t>
            </a:r>
            <a:endParaRPr lang="en-US" sz="337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63798" y="4271444"/>
            <a:ext cx="6313530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75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ব্যবহার্য অংশঃ </a:t>
            </a:r>
            <a:r>
              <a:rPr lang="bn-BD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সমস্ত গাছ, বিশেষ করে পাতা।</a:t>
            </a:r>
            <a:endParaRPr lang="en-US" sz="337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3791" y="5064772"/>
            <a:ext cx="10562417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75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ব্যবহারঃ</a:t>
            </a:r>
            <a:r>
              <a:rPr lang="bn-BD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ছোট ছেলেমেয়েদের জ্বর, অজীর্ণ ও লিভার দোষে এর রস একটি অত্যন্ত ভালো ঔষধ।</a:t>
            </a:r>
            <a:endParaRPr lang="en-US" sz="337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588" y="1497769"/>
            <a:ext cx="3127804" cy="207768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5043209" y="3771039"/>
            <a:ext cx="2154709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বাসক</a:t>
            </a:r>
            <a:endParaRPr lang="en-US" sz="337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88252" y="4271444"/>
            <a:ext cx="4205158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75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ব্যবহার্য অংশঃ </a:t>
            </a:r>
            <a:r>
              <a:rPr lang="bn-BD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পাতার নির্যাস।</a:t>
            </a:r>
            <a:endParaRPr lang="en-US" sz="337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3791" y="5110488"/>
            <a:ext cx="10430918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75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ব্যবহারঃ</a:t>
            </a:r>
            <a:r>
              <a:rPr lang="bn-BD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কাশি নিরাময়ে অধিক ব্যবহৃত হয়। সমপরিমাণ আদার রস ও মধুসহ বাসক পাতার রস খেলে কার্যকরী হয়।</a:t>
            </a:r>
            <a:endParaRPr lang="en-US" sz="337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rame 9"/>
          <p:cNvSpPr/>
          <p:nvPr/>
        </p:nvSpPr>
        <p:spPr>
          <a:xfrm>
            <a:off x="0" y="0"/>
            <a:ext cx="11430000" cy="6858000"/>
          </a:xfrm>
          <a:prstGeom prst="frame">
            <a:avLst>
              <a:gd name="adj1" fmla="val 2735"/>
            </a:avLst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5425" y="238117"/>
            <a:ext cx="100191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এটি বিরুৎ জাতীয় উদ্ভিদ। ২০ সেমি থেকে ১ মিটার উঁচু হয়। পাতা সরল, প্রতিমুখ, কিছুটা লম্বা ধরনের। পাতা তিতা। বর্ষার শেষ হতে শীতকাল পর্যন্ত ফুল ও ফল হয়।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27279" y="5911403"/>
            <a:ext cx="9066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74109" y="501548"/>
            <a:ext cx="10267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গুল্ম জাতীয় উদ্ভিদ।পাতা সরল, প্রতিমুখ, লম্বাকৃতি।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937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1"/>
      <p:bldP spid="4" grpId="2"/>
      <p:bldP spid="5" grpId="1"/>
      <p:bldP spid="5" grpId="2"/>
      <p:bldP spid="7" grpId="0"/>
      <p:bldP spid="8" grpId="1"/>
      <p:bldP spid="9" grpId="1"/>
      <p:bldP spid="11" grpId="0"/>
      <p:bldP spid="1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56467" y="328941"/>
            <a:ext cx="41775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5565" y="5574142"/>
            <a:ext cx="10078869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থানকুনি, তুলসী, কালোমেঘ, বাসক এগুলোর ব্যবহৃত অংশের নাম লিখ।</a:t>
            </a:r>
            <a:endParaRPr lang="en-US" sz="337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1430000" cy="6858000"/>
          </a:xfrm>
          <a:prstGeom prst="frame">
            <a:avLst>
              <a:gd name="adj1" fmla="val 2735"/>
            </a:avLst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413" y="1427323"/>
            <a:ext cx="5258638" cy="36420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</p:spTree>
    <p:extLst>
      <p:ext uri="{BB962C8B-B14F-4D97-AF65-F5344CB8AC3E}">
        <p14:creationId xmlns:p14="http://schemas.microsoft.com/office/powerpoint/2010/main" val="1062979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597" y="1471268"/>
            <a:ext cx="3944094" cy="23367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4" name="TextBox 3"/>
          <p:cNvSpPr txBox="1"/>
          <p:nvPr/>
        </p:nvSpPr>
        <p:spPr>
          <a:xfrm>
            <a:off x="2711725" y="4300506"/>
            <a:ext cx="44432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ব্যবহার্য অংশঃ 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 বা ফলের রস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4531" y="5371566"/>
            <a:ext cx="101000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ব্যবহারঃ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সর্পগন্ধার মূল বা ফলের রস উচ্চ রক্তচাপে ব্যবহৃত হয়। পাগলের চিকিৎসায়ও এটি ব্যবহৃত হয়।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23668" y="3867631"/>
            <a:ext cx="26441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সর্পগন্ধা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104" y="1604692"/>
            <a:ext cx="3853829" cy="21581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11" name="TextBox 10"/>
          <p:cNvSpPr txBox="1"/>
          <p:nvPr/>
        </p:nvSpPr>
        <p:spPr>
          <a:xfrm>
            <a:off x="4150698" y="3835076"/>
            <a:ext cx="23505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তেলাকুচা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72925" y="4365415"/>
            <a:ext cx="36282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ব্যবহার্য অংশঃ কাণ্ড ও পাতা</a:t>
            </a:r>
            <a:endParaRPr lang="en-US" sz="3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688" y="5132464"/>
            <a:ext cx="107746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ব্যবহারঃ এ উদ্ভিদের কাণ্ড ও পাতার নির্যাস ডায়াবেটিস রোগের চিকিৎসায় ব্যবহৃত হয়। এর নির্যাস সর্দি, জ্বর, হাপানি ও মূর্ছারোগ চিকিৎসায় ব্যবহৃত হয়। চর্মরোগে এর পাতা বাটার প্রলেপ বেশ উপকারী।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Frame 13"/>
          <p:cNvSpPr/>
          <p:nvPr/>
        </p:nvSpPr>
        <p:spPr>
          <a:xfrm>
            <a:off x="0" y="0"/>
            <a:ext cx="11430000" cy="6858000"/>
          </a:xfrm>
          <a:prstGeom prst="frame">
            <a:avLst>
              <a:gd name="adj1" fmla="val 2735"/>
            </a:avLst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5456" y="413524"/>
            <a:ext cx="104206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এটি বহুবর্ষজীবী বিরুৎ। প্রতিপর্বে সাধারণত ৩টি পাতা থাকে। বর্ষায় ফুল ও ফল হয়। ফল পাকলে কালো হয়।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7693" y="422680"/>
            <a:ext cx="103546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এটি লতানো বিরুৎ জাতীয় উদ্ভিদ। বন-বাদারে আপনা-আপনি এ গাছ জন্মাতে দেখা যায়।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637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4" grpId="2"/>
      <p:bldP spid="5" grpId="1"/>
      <p:bldP spid="5" grpId="2"/>
      <p:bldP spid="8" grpId="0"/>
      <p:bldP spid="8" grpId="1"/>
      <p:bldP spid="11" grpId="0"/>
      <p:bldP spid="12" grpId="0"/>
      <p:bldP spid="13" grpId="0"/>
      <p:bldP spid="15" grpId="0"/>
      <p:bldP spid="15" grpId="1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578" y="1545466"/>
            <a:ext cx="3158595" cy="197861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578" y="1534524"/>
            <a:ext cx="3146822" cy="19786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4" name="TextBox 3"/>
          <p:cNvSpPr txBox="1"/>
          <p:nvPr/>
        </p:nvSpPr>
        <p:spPr>
          <a:xfrm>
            <a:off x="3795243" y="4151866"/>
            <a:ext cx="38395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u="sng" dirty="0">
                <a:latin typeface="NikoshBAN" panose="02000000000000000000" pitchFamily="2" charset="0"/>
                <a:cs typeface="NikoshBAN" panose="02000000000000000000" pitchFamily="2" charset="0"/>
              </a:rPr>
              <a:t>ব্যবহার্য অংশঃ </a:t>
            </a:r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ফল ও কাঠ</a:t>
            </a:r>
            <a:endParaRPr lang="en-US" sz="3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079" y="4646181"/>
            <a:ext cx="108907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ব্যবহারঃ আয়ুর্বেদিক ঔষধ ত্রিফলার অন্যতম ফল হরিতকি। কাঁচা ফল আমাশয় এবং পাকা ফল রক্তশূন্যতা, পিত্তরোগ, হৃদরোগ, গেটেবাত ও গলা ক্ষতে ব্যবহার্য। ফলচূর্ণ দন্তরোগ উপশমে ব্যবহৃত হয়। হরিতকি বলবৃদ্ধিকারক, জীবনীশক্তি বৃদ্ধিকারক ও বার্ধক্য নিবারক।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94540" y="3640267"/>
            <a:ext cx="1980127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75" dirty="0">
                <a:latin typeface="NikoshBAN" panose="02000000000000000000" pitchFamily="2" charset="0"/>
                <a:cs typeface="NikoshBAN" panose="02000000000000000000" pitchFamily="2" charset="0"/>
              </a:rPr>
              <a:t>হরিতকি</a:t>
            </a:r>
            <a:endParaRPr lang="en-US" sz="3375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7819" y="3686398"/>
            <a:ext cx="1786944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75" dirty="0">
                <a:latin typeface="NikoshBAN" panose="02000000000000000000" pitchFamily="2" charset="0"/>
                <a:cs typeface="NikoshBAN" panose="02000000000000000000" pitchFamily="2" charset="0"/>
              </a:rPr>
              <a:t>আমলকি</a:t>
            </a:r>
            <a:endParaRPr lang="en-US" sz="3375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05757" y="4151866"/>
            <a:ext cx="30184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u="sng" dirty="0">
                <a:latin typeface="NikoshBAN" panose="02000000000000000000" pitchFamily="2" charset="0"/>
                <a:cs typeface="NikoshBAN" panose="02000000000000000000" pitchFamily="2" charset="0"/>
              </a:rPr>
              <a:t>ব্যবহার্য অংশঃ </a:t>
            </a:r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3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079" y="4646182"/>
            <a:ext cx="105518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u="sng" dirty="0">
                <a:latin typeface="NikoshBAN" panose="02000000000000000000" pitchFamily="2" charset="0"/>
                <a:cs typeface="NikoshBAN" panose="02000000000000000000" pitchFamily="2" charset="0"/>
              </a:rPr>
              <a:t>ব্যবহারঃ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আমলকির পাতার রস আমাশয় প্রতিষেধক এবং টনিক। ফলের রস যকৃত, পেটের পীড়া, অজীর্ণতা, হজম ও কাশিতে বিশেষ উপকারী। আমলকির রস ত্রিফলার সাথে মিশিয়ে ব্যবহার করলে রক্তহীনতা জন্ডিস, চর্মরোগ,ডায়াবেটিস, চুলপড়া প্রভৃতি রোগের উপশম হয়।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rame 9"/>
          <p:cNvSpPr/>
          <p:nvPr/>
        </p:nvSpPr>
        <p:spPr>
          <a:xfrm>
            <a:off x="0" y="0"/>
            <a:ext cx="11430000" cy="6858000"/>
          </a:xfrm>
          <a:prstGeom prst="frame">
            <a:avLst>
              <a:gd name="adj1" fmla="val 2735"/>
            </a:avLst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3255" y="294992"/>
            <a:ext cx="103417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বৃক্ষ জাতীয় উদ্ভিদ। পাতা সরল, একান্তর, উপবৃত্তাকার, সবৃন্তক। ফুল শ্বেতবর্ণ ও ছোট হয়। ফল লম্বাকার হালকা খাঁজযুক্ত।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37067" y="294992"/>
            <a:ext cx="94900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মাঝারি আকারের বৃক্ষ। পাতা যৌগিক, উপপত্র বিপরীতভাবে বিন্যস্ত। ফুল ছোট,সবুজাভ হলুদ।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9335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8" grpId="0"/>
      <p:bldP spid="9" grpId="0"/>
      <p:bldP spid="11" grpId="0"/>
      <p:bldP spid="11" grpId="1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8293" y="1509676"/>
            <a:ext cx="3163240" cy="215279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4633371" y="3711366"/>
            <a:ext cx="1859387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75" dirty="0">
                <a:latin typeface="NikoshBAN" panose="02000000000000000000" pitchFamily="2" charset="0"/>
                <a:cs typeface="NikoshBAN" panose="02000000000000000000" pitchFamily="2" charset="0"/>
              </a:rPr>
              <a:t>বহেড়া</a:t>
            </a:r>
            <a:endParaRPr lang="en-US" sz="3375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68177" y="4236668"/>
            <a:ext cx="2680416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75" u="sng" dirty="0">
                <a:latin typeface="NikoshBAN" panose="02000000000000000000" pitchFamily="2" charset="0"/>
                <a:cs typeface="NikoshBAN" panose="02000000000000000000" pitchFamily="2" charset="0"/>
              </a:rPr>
              <a:t>ব্যবহার্য অংশঃ </a:t>
            </a:r>
            <a:r>
              <a:rPr lang="bn-BD" sz="3375" dirty="0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3375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8235" y="5029951"/>
            <a:ext cx="10840891" cy="1650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75" dirty="0">
                <a:latin typeface="NikoshBAN" panose="02000000000000000000" pitchFamily="2" charset="0"/>
                <a:cs typeface="NikoshBAN" panose="02000000000000000000" pitchFamily="2" charset="0"/>
              </a:rPr>
              <a:t>ব্যবহারঃ হাপানি, পেটের পীড়া, অর্শ্ব, কোষ্ঠকাঠিন্য, ডায়রিয়া ও জ্বরে ব্যবহার্য, ফল হৃৎপিণ্ড, ফুসফুস, নাসিকা, গলার রোগ ও অজীর্ণতার ভালো ঔষধ। বীজ থেকে প্রাপ্ত তেল মাথা ঠাণ্ডা রাখে এবং চুল পড়া বন্ধ করে।</a:t>
            </a:r>
            <a:endParaRPr lang="en-US" sz="3375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8293" y="1447473"/>
            <a:ext cx="3040184" cy="227720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4406446" y="3702962"/>
            <a:ext cx="2378567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75" dirty="0">
                <a:latin typeface="NikoshBAN" panose="02000000000000000000" pitchFamily="2" charset="0"/>
                <a:cs typeface="NikoshBAN" panose="02000000000000000000" pitchFamily="2" charset="0"/>
              </a:rPr>
              <a:t>ঘৃত কুমারী</a:t>
            </a:r>
            <a:endParaRPr lang="en-US" sz="3375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9047" y="4281235"/>
            <a:ext cx="7087406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75" dirty="0">
                <a:latin typeface="NikoshBAN" panose="02000000000000000000" pitchFamily="2" charset="0"/>
                <a:cs typeface="NikoshBAN" panose="02000000000000000000" pitchFamily="2" charset="0"/>
              </a:rPr>
              <a:t>ব্যবহার্য অংশঃ পাতা থেকে নির্গত ঘন পিচ্ছিল রস।</a:t>
            </a:r>
            <a:endParaRPr lang="en-US" sz="3375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8235" y="5085402"/>
            <a:ext cx="10569563" cy="1650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75" dirty="0">
                <a:latin typeface="NikoshBAN" panose="02000000000000000000" pitchFamily="2" charset="0"/>
                <a:cs typeface="NikoshBAN" panose="02000000000000000000" pitchFamily="2" charset="0"/>
              </a:rPr>
              <a:t>ব্যবহারঃ পাতা থেকে নির্গত ঘন পিচ্ছিল রস কোষ্ঠকাঠিন্য রোগের ফলপ্রসু ঔষধ। এটি ক্ষুধামন্দা, জন্ডিস, লিউকোমিয়া, অর্শ্বরোগ, কাটা-পোড়া ও ক্ষতের ফলপ্রসু অবদান রাখে।</a:t>
            </a:r>
            <a:endParaRPr lang="en-US" sz="3375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rame 10"/>
          <p:cNvSpPr/>
          <p:nvPr/>
        </p:nvSpPr>
        <p:spPr>
          <a:xfrm>
            <a:off x="0" y="0"/>
            <a:ext cx="11430000" cy="6858000"/>
          </a:xfrm>
          <a:prstGeom prst="frame">
            <a:avLst>
              <a:gd name="adj1" fmla="val 2735"/>
            </a:avLst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8235" y="231543"/>
            <a:ext cx="108535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এটি একটি শাখা-প্রশাখাযুক্ত বৃক্ষ জাতীয় উদ্ভিদ। পাতা একক, বোঁটা লম্বা। ফুল সবুজাভ সাদা, ডিম্বাকৃতির। ফলে একটি করে বীজ থাকে। ফোল গোলাকৃতির ঈষৎ লম্বাটে।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70680" y="231543"/>
            <a:ext cx="8044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বীরুৎ জাতীয় উদ্ভিদ। পাতা লম্বা, কিনারা খাঁজ কাটা, রসাল।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6400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8" grpId="0"/>
      <p:bldP spid="9" grpId="0"/>
      <p:bldP spid="10" grpId="0"/>
      <p:bldP spid="3" grpId="0"/>
      <p:bldP spid="3" grpId="1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23891" y="401588"/>
            <a:ext cx="37549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লগত</a:t>
            </a:r>
            <a:r>
              <a:rPr lang="bn-BD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কাজ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96086" y="5495513"/>
            <a:ext cx="8512131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বহেড়া, </a:t>
            </a:r>
            <a:r>
              <a:rPr lang="bn-BD" sz="337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আমলকির </a:t>
            </a:r>
            <a:r>
              <a:rPr lang="bn-BD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ঔষধি গুণ ব্যাখ্যা কর।</a:t>
            </a:r>
            <a:endParaRPr lang="en-US" sz="337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1430000" cy="6858000"/>
          </a:xfrm>
          <a:prstGeom prst="frame">
            <a:avLst>
              <a:gd name="adj1" fmla="val 2735"/>
            </a:avLst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884" y="1348494"/>
            <a:ext cx="5766232" cy="36356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</p:spTree>
    <p:extLst>
      <p:ext uri="{BB962C8B-B14F-4D97-AF65-F5344CB8AC3E}">
        <p14:creationId xmlns:p14="http://schemas.microsoft.com/office/powerpoint/2010/main" val="12770474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3171" y="398129"/>
            <a:ext cx="2547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7949" y="1650444"/>
            <a:ext cx="6012824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বহুনির্বাচিনী প্রশ্নের উত্তর দাওঃ</a:t>
            </a:r>
            <a:endParaRPr lang="en-US" sz="337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8215" y="2223064"/>
            <a:ext cx="98523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থানকুনি পাতার ব্যবহৃত অংশ কোনটি?</a:t>
            </a:r>
          </a:p>
          <a:p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(ক) ফল          (খ) পাতা         (গ) মূল           (ঘ) সমস্ত উদ্ভিদ</a:t>
            </a:r>
          </a:p>
          <a:p>
            <a:r>
              <a:rPr lang="bn-BD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তেলাকুচা পাতার রস কোন রোগে উপকারী?</a:t>
            </a:r>
          </a:p>
          <a:p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(ক) রক্তহীনতা      (খ) পেটের পীড়া      (গ) হাঁপানি      (ঘ) জন্ডিস</a:t>
            </a:r>
          </a:p>
          <a:p>
            <a:r>
              <a:rPr lang="bn-BD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কাশি নিরাময়ে ব্যবহৃত হয়-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বাসক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ii .</a:t>
            </a:r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বহেড়া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iii.</a:t>
            </a:r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তুলসী</a:t>
            </a:r>
          </a:p>
          <a:p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নিচের কোনটি সঠিক?</a:t>
            </a:r>
          </a:p>
          <a:p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(ক)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ii          </a:t>
            </a:r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(খ)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iii             </a:t>
            </a:r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(গ)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ii </a:t>
            </a:r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iii     </a:t>
            </a:r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(ঘ)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ii </a:t>
            </a:r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iii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6918369" y="2798137"/>
            <a:ext cx="313922" cy="32599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Flowchart: Connector 5"/>
          <p:cNvSpPr/>
          <p:nvPr/>
        </p:nvSpPr>
        <p:spPr>
          <a:xfrm>
            <a:off x="5855863" y="3679535"/>
            <a:ext cx="362218" cy="34895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Flowchart: Connector 6"/>
          <p:cNvSpPr/>
          <p:nvPr/>
        </p:nvSpPr>
        <p:spPr>
          <a:xfrm>
            <a:off x="3610109" y="5526848"/>
            <a:ext cx="338071" cy="33807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1430000" cy="6858000"/>
          </a:xfrm>
          <a:prstGeom prst="frame">
            <a:avLst>
              <a:gd name="adj1" fmla="val 2735"/>
            </a:avLst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7044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836" y="420101"/>
            <a:ext cx="2933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203" y="1348876"/>
            <a:ext cx="4852554" cy="34063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5" name="TextBox 4"/>
          <p:cNvSpPr txBox="1"/>
          <p:nvPr/>
        </p:nvSpPr>
        <p:spPr>
          <a:xfrm>
            <a:off x="540913" y="5241049"/>
            <a:ext cx="10264462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তোমার বাড়ির </a:t>
            </a:r>
            <a:r>
              <a:rPr lang="bn-BD" sz="337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আশে</a:t>
            </a:r>
            <a:r>
              <a:rPr lang="en-US" sz="337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37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পাশে ক</a:t>
            </a:r>
            <a:r>
              <a:rPr lang="en-US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337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en-US" sz="337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337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ঔষধি গাছ আছে তা পর্যবেক্ষণ করে নাম এবং উপকারীতা লিখে আনবে। </a:t>
            </a:r>
            <a:endParaRPr lang="en-US" sz="337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1430000" cy="6858000"/>
          </a:xfrm>
          <a:prstGeom prst="frame">
            <a:avLst>
              <a:gd name="adj1" fmla="val 2735"/>
            </a:avLst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9218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709" y="2934304"/>
            <a:ext cx="5865013" cy="32990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3" name="TextBox 2"/>
          <p:cNvSpPr txBox="1"/>
          <p:nvPr/>
        </p:nvSpPr>
        <p:spPr>
          <a:xfrm>
            <a:off x="3108447" y="1334864"/>
            <a:ext cx="54332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0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BD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9646" y="477887"/>
            <a:ext cx="9224493" cy="957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 ভালো থেকো </a:t>
            </a:r>
            <a:endParaRPr 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1430000" cy="6858000"/>
          </a:xfrm>
          <a:prstGeom prst="frame">
            <a:avLst>
              <a:gd name="adj1" fmla="val 2735"/>
            </a:avLst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9566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9247" y="948856"/>
            <a:ext cx="1936661" cy="234316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642938" y="3530692"/>
            <a:ext cx="433258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মোছাঃ মরিয়ম খাতুন</a:t>
            </a:r>
          </a:p>
          <a:p>
            <a:pPr algn="ctr"/>
            <a:r>
              <a:rPr lang="bn-BD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শিক্ষিকা (আইসিটি)</a:t>
            </a:r>
          </a:p>
          <a:p>
            <a:pPr algn="ctr"/>
            <a:r>
              <a:rPr lang="bn-BD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চাঁদপাড়া সিনিয়র মাদরাসা</a:t>
            </a:r>
          </a:p>
          <a:p>
            <a:pPr algn="ctr"/>
            <a:r>
              <a:rPr lang="bn-BD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গোবিন্দগঞ্জ, গাইবান্ধা।</a:t>
            </a:r>
            <a:endParaRPr lang="en-US" sz="337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05064" y="3536464"/>
            <a:ext cx="4496701" cy="2948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375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নবম-দশম</a:t>
            </a:r>
          </a:p>
          <a:p>
            <a:pPr algn="ctr"/>
            <a:r>
              <a:rPr lang="bn-BD" sz="3375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কৃষি শিক্ষা</a:t>
            </a:r>
          </a:p>
          <a:p>
            <a:pPr algn="ctr"/>
            <a:r>
              <a:rPr lang="bn-BD" sz="3375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চতুর্থ, অষ্টম পরিচ্ছেদ</a:t>
            </a:r>
          </a:p>
          <a:p>
            <a:pPr algn="ctr"/>
            <a:r>
              <a:rPr lang="bn-BD" sz="3375" dirty="0"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  <a:endParaRPr lang="en-US" sz="3375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375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3375" dirty="0">
                <a:latin typeface="NikoshBAN" panose="02000000000000000000" pitchFamily="2" charset="0"/>
                <a:cs typeface="NikoshBAN" panose="02000000000000000000" pitchFamily="2" charset="0"/>
              </a:rPr>
              <a:t> ০/০/২০২০ </a:t>
            </a:r>
            <a:r>
              <a:rPr lang="en-US" sz="3375" dirty="0" err="1"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endParaRPr lang="bn-BD" sz="3375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1688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618463" y="1478175"/>
            <a:ext cx="71600" cy="4979174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464972" y="1857862"/>
            <a:ext cx="4587" cy="4219799"/>
          </a:xfrm>
          <a:prstGeom prst="straightConnector1">
            <a:avLst/>
          </a:prstGeom>
          <a:ln w="762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802724" y="1926505"/>
            <a:ext cx="55869" cy="4174676"/>
          </a:xfrm>
          <a:prstGeom prst="straightConnector1">
            <a:avLst/>
          </a:prstGeom>
          <a:ln w="762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944061" y="5700517"/>
            <a:ext cx="3832005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moriomkhatun387@gmail.com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993" y="794883"/>
            <a:ext cx="2018331" cy="249713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4711671" y="533236"/>
            <a:ext cx="2004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Frame 13"/>
          <p:cNvSpPr/>
          <p:nvPr/>
        </p:nvSpPr>
        <p:spPr>
          <a:xfrm>
            <a:off x="0" y="0"/>
            <a:ext cx="11430000" cy="6858000"/>
          </a:xfrm>
          <a:prstGeom prst="frame">
            <a:avLst>
              <a:gd name="adj1" fmla="val 2735"/>
            </a:avLst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644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267" y="1083505"/>
            <a:ext cx="3370485" cy="21341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52" y="1007761"/>
            <a:ext cx="3598775" cy="215926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52" y="3761801"/>
            <a:ext cx="3598777" cy="24168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285" y="3684527"/>
            <a:ext cx="3426024" cy="2416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4" name="TextBox 3"/>
          <p:cNvSpPr txBox="1"/>
          <p:nvPr/>
        </p:nvSpPr>
        <p:spPr>
          <a:xfrm>
            <a:off x="2892077" y="350491"/>
            <a:ext cx="6144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ভেবে বলো এগুলো কোন ধরনের উদ্ভিদ?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48820" y="361580"/>
            <a:ext cx="3967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এগুলো ঔষধি উদ্ভিদ।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1430000" cy="6858000"/>
          </a:xfrm>
          <a:prstGeom prst="frame">
            <a:avLst>
              <a:gd name="adj1" fmla="val 2735"/>
            </a:avLst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08350" y="3213824"/>
            <a:ext cx="1906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তুলসি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85354" y="3189629"/>
            <a:ext cx="17515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বাসক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79561" y="6120976"/>
            <a:ext cx="2034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ঘৃতকুমারী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85354" y="6131827"/>
            <a:ext cx="1493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থানকুনি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5056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1" grpId="0"/>
      <p:bldP spid="6" grpId="0"/>
      <p:bldP spid="7" grpId="0"/>
      <p:bldP spid="9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0168" y="554786"/>
            <a:ext cx="49465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বিষয়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65445" y="1478116"/>
            <a:ext cx="7622574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67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ঔষধি উদ্ভিদ ও এর ব্যবহার</a:t>
            </a:r>
            <a:endParaRPr lang="en-US" sz="67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1430000" cy="6858000"/>
          </a:xfrm>
          <a:prstGeom prst="frame">
            <a:avLst>
              <a:gd name="adj1" fmla="val 2735"/>
            </a:avLst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267" y="2609195"/>
            <a:ext cx="3786389" cy="3343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3755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13616" y="432705"/>
            <a:ext cx="3602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1461" y="2833362"/>
            <a:ext cx="9140138" cy="1958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n-BD" sz="337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ঔষধি গাছ কাকে বলে তা বলতে পারবে;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n-BD" sz="337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ঔষধি গাছ চিহ্নিত করতে পারবে;</a:t>
            </a:r>
            <a:endParaRPr lang="en-US" sz="337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n-BD" sz="337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রোগ </a:t>
            </a:r>
            <a:r>
              <a:rPr lang="bn-BD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নিরাময়ে ঔষধি গাছপালার ভূমিকা মূল্যায়ন করতে পারবে;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1430000" cy="6858000"/>
          </a:xfrm>
          <a:prstGeom prst="frame">
            <a:avLst>
              <a:gd name="adj1" fmla="val 2735"/>
            </a:avLst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61986" y="2248587"/>
            <a:ext cx="39565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</a:t>
            </a:r>
          </a:p>
        </p:txBody>
      </p:sp>
    </p:spTree>
    <p:extLst>
      <p:ext uri="{BB962C8B-B14F-4D97-AF65-F5344CB8AC3E}">
        <p14:creationId xmlns:p14="http://schemas.microsoft.com/office/powerpoint/2010/main" val="31562324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4275" y="364725"/>
            <a:ext cx="6561449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37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তোমরা কী জানো ঔষধি উদ্ভিদ কাকে বলে?</a:t>
            </a:r>
            <a:endParaRPr lang="en-US" sz="337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973" y="1236371"/>
            <a:ext cx="4414447" cy="28917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5" name="TextBox 4"/>
          <p:cNvSpPr txBox="1"/>
          <p:nvPr/>
        </p:nvSpPr>
        <p:spPr>
          <a:xfrm>
            <a:off x="526731" y="4904395"/>
            <a:ext cx="10376538" cy="1650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আমাদের চারপাশের পরিবেশে হরেক রকমের উদ্ভিদ রয়েছে। পরিবেশের যেসব উদ্ভিদ আমাদের রোগ ব্যাধির উপশম বা নিরাময়ে ব্যবহার হয়, সেগুলোকেই ঔষধি উদ্ভিদ বলা হয়।</a:t>
            </a:r>
            <a:endParaRPr lang="en-US" sz="337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1430000" cy="6858000"/>
          </a:xfrm>
          <a:prstGeom prst="frame">
            <a:avLst>
              <a:gd name="adj1" fmla="val 2735"/>
            </a:avLst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31075" y="4128085"/>
            <a:ext cx="20477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দূর্বা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ঘাস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4526" y="1236371"/>
            <a:ext cx="4277209" cy="28917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10" name="TextBox 9"/>
          <p:cNvSpPr txBox="1"/>
          <p:nvPr/>
        </p:nvSpPr>
        <p:spPr>
          <a:xfrm>
            <a:off x="7443989" y="4128085"/>
            <a:ext cx="2279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গাঁদা ফুলের পাতা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966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63498" y="436276"/>
            <a:ext cx="31030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6292" y="5711089"/>
            <a:ext cx="6036972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375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ঔষধি</a:t>
            </a:r>
            <a:r>
              <a:rPr lang="en-US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উদ্ভিদ</a:t>
            </a:r>
            <a:r>
              <a:rPr lang="en-US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1430000" cy="6858000"/>
          </a:xfrm>
          <a:prstGeom prst="frame">
            <a:avLst>
              <a:gd name="adj1" fmla="val 2735"/>
            </a:avLst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292" y="1629930"/>
            <a:ext cx="5487967" cy="35981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</p:spTree>
    <p:extLst>
      <p:ext uri="{BB962C8B-B14F-4D97-AF65-F5344CB8AC3E}">
        <p14:creationId xmlns:p14="http://schemas.microsoft.com/office/powerpoint/2010/main" val="1004289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06813" y="439584"/>
            <a:ext cx="3985055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75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ঔষধি উদ্ভিদ সনাক্তকরণ</a:t>
            </a:r>
            <a:endParaRPr lang="en-US" sz="3375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1017" y="2102580"/>
            <a:ext cx="10159571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আমাদের দেশ এক সময় ঔষধি উদ্ভিদে সমৃদ্ধ ছিল। ইতমধ্যে অনেক প্রজাতি বিলুপ্ত হয়ে গেছে। এখন আমাদের দেশের আনাচে-কানাচে যথেষ্ট ঔষধি উদ্ভিদ রয়েছে। সেগুলো আমরা চিনি না। এমনকি এগুলোর গুণাগুণ সম্পর্কেও আমাদের কোন ধারণা নেই। </a:t>
            </a:r>
            <a:endParaRPr lang="en-US" sz="337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66293" y="5719309"/>
            <a:ext cx="78890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এসো আমরা ঔষধি উদ্ভিদ ও এর ব্যবহার সম্পর্কে জানি।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1430000" cy="6858000"/>
          </a:xfrm>
          <a:prstGeom prst="frame">
            <a:avLst>
              <a:gd name="adj1" fmla="val 2735"/>
            </a:avLst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205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884" y="1478024"/>
            <a:ext cx="2339994" cy="233999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3875482" y="4461766"/>
            <a:ext cx="7773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ব্যবহার্য অংশঃ 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সমস্ত উদ্ভিদ।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15672" y="3921112"/>
            <a:ext cx="1598656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থানকুনি</a:t>
            </a:r>
            <a:endParaRPr lang="en-US" sz="337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626" y="5008101"/>
            <a:ext cx="10320950" cy="1650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75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ব্যবহারঃ</a:t>
            </a:r>
            <a:r>
              <a:rPr lang="bn-BD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ছেলে মেয়েদের পেটের অসুখ, বদ হজম ও আমাশয় রোগ নিরাময়ে থানকুন খুব বেশি ব্যবহৃত হয়। এছাড়া আয়ুবর্ধক, স্মৃতিবর্ধক, আমরক্ত নাশক, চর্মরোগ নাশক। </a:t>
            </a:r>
            <a:endParaRPr lang="en-US" sz="337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294" y="1541214"/>
            <a:ext cx="3634084" cy="218045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5055514" y="3671337"/>
            <a:ext cx="1289174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তুলসী</a:t>
            </a:r>
            <a:endParaRPr lang="en-US" sz="337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28688" y="4429984"/>
            <a:ext cx="2988790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75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ব্যবহার্য অংশঃ </a:t>
            </a:r>
            <a:r>
              <a:rPr lang="bn-BD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পাতা</a:t>
            </a:r>
            <a:endParaRPr lang="en-US" sz="337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1304" y="5084982"/>
            <a:ext cx="10308604" cy="1650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75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ব্যবহারঃ</a:t>
            </a:r>
            <a:r>
              <a:rPr lang="bn-BD" sz="33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সাধারণ সর্দি-কাশিতে তুলসি পাতার রস বেশ উপকারী। ছোট ছেলেমেয়েদের তুলসী পাতার রসের সাথে আদার রস ও মধু মিশিয়ে খাওয়ানো হয়।</a:t>
            </a:r>
            <a:endParaRPr lang="en-US" sz="337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rame 9"/>
          <p:cNvSpPr/>
          <p:nvPr/>
        </p:nvSpPr>
        <p:spPr>
          <a:xfrm>
            <a:off x="0" y="0"/>
            <a:ext cx="11430000" cy="6858000"/>
          </a:xfrm>
          <a:prstGeom prst="frame">
            <a:avLst>
              <a:gd name="adj1" fmla="val 2735"/>
            </a:avLst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0633" y="200403"/>
            <a:ext cx="100859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থানকুনি একটি বিরুৎ জাতীয় লতানো উদ্ভিদ। এর প্রতি পর্ব থেকে নিচে মূল এবং উপরে শাখা ও পাতা গজায়। পাতা সরল বৃক্কের মতো, একান্তর।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7274" y="345328"/>
            <a:ext cx="102526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তুলসি বিরুৎ জাতীয় উদ্ভিদ। পাতা সরল, প্রতিমুখ, ডিম্বাকার, সুগন্ধযুক্ত। শীতকালে ফুল ও ফল হয়। এটি ৩০ সেমি হতে ১ মিটার লম্বা হয়।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763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7" grpId="0"/>
      <p:bldP spid="8" grpId="0"/>
      <p:bldP spid="9" grpId="0"/>
      <p:bldP spid="11" grpId="0"/>
      <p:bldP spid="11" grpId="1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517</TotalTime>
  <Words>919</Words>
  <Application>Microsoft Office PowerPoint</Application>
  <PresentationFormat>Custom</PresentationFormat>
  <Paragraphs>93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Mitu</dc:creator>
  <cp:lastModifiedBy>Mitu</cp:lastModifiedBy>
  <cp:revision>105</cp:revision>
  <dcterms:created xsi:type="dcterms:W3CDTF">2019-11-14T02:34:56Z</dcterms:created>
  <dcterms:modified xsi:type="dcterms:W3CDTF">2020-01-31T06:38:55Z</dcterms:modified>
</cp:coreProperties>
</file>