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8" r:id="rId10"/>
    <p:sldId id="265" r:id="rId11"/>
    <p:sldId id="264"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480"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2439;-&#2478;&#2503;&#2439;&#2482;-delwara1979@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8.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686800" cy="497224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600" y="76200"/>
            <a:ext cx="8686800" cy="1524000"/>
          </a:xfrm>
          <a:prstGeom prst="rect">
            <a:avLst/>
          </a:prstGeom>
          <a:solidFill>
            <a:schemeClr val="accent3">
              <a:lumMod val="40000"/>
              <a:lumOff val="60000"/>
            </a:schemeClr>
          </a:solidFill>
        </p:spPr>
        <p:txBody>
          <a:bodyPr wrap="square" rtlCol="0">
            <a:prstTxWarp prst="textDoubleWave1">
              <a:avLst/>
            </a:prstTxWarp>
            <a:spAutoFit/>
          </a:bodyPr>
          <a:lstStyle/>
          <a:p>
            <a:pPr algn="ctr"/>
            <a:r>
              <a:rPr lang="bn-IN" sz="2400" b="1" dirty="0" smtClean="0">
                <a:latin typeface="Nikosh" pitchFamily="2" charset="0"/>
                <a:cs typeface="Nikosh" pitchFamily="2" charset="0"/>
              </a:rPr>
              <a:t>আজকের মাল্টিমিডিয়া ক্লাস রুমে সকলকেই স্বাগতম </a:t>
            </a:r>
            <a:endParaRPr lang="en-US" sz="2400" b="1" dirty="0">
              <a:latin typeface="Nikosh" pitchFamily="2" charset="0"/>
              <a:cs typeface="Nikosh" pitchFamily="2" charset="0"/>
            </a:endParaRPr>
          </a:p>
        </p:txBody>
      </p:sp>
    </p:spTree>
    <p:extLst>
      <p:ext uri="{BB962C8B-B14F-4D97-AF65-F5344CB8AC3E}">
        <p14:creationId xmlns:p14="http://schemas.microsoft.com/office/powerpoint/2010/main" val="22433927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209800" y="228600"/>
            <a:ext cx="4876800" cy="646331"/>
          </a:xfrm>
          <a:prstGeom prst="rect">
            <a:avLst/>
          </a:prstGeom>
          <a:noFill/>
        </p:spPr>
        <p:txBody>
          <a:bodyPr wrap="square" rtlCol="0">
            <a:spAutoFit/>
          </a:bodyPr>
          <a:lstStyle/>
          <a:p>
            <a:pPr algn="ctr"/>
            <a:r>
              <a:rPr lang="bn-IN" sz="3600" b="1" u="sng" dirty="0" smtClean="0">
                <a:latin typeface="Nikosh" pitchFamily="2" charset="0"/>
                <a:cs typeface="Nikosh" pitchFamily="2" charset="0"/>
              </a:rPr>
              <a:t>দলগত কাজ </a:t>
            </a:r>
            <a:endParaRPr lang="en-US" sz="3600" b="1" u="sng" dirty="0">
              <a:latin typeface="Nikosh" pitchFamily="2" charset="0"/>
              <a:cs typeface="Nikosh" pitchFamily="2" charset="0"/>
            </a:endParaRPr>
          </a:p>
        </p:txBody>
      </p:sp>
      <p:pic>
        <p:nvPicPr>
          <p:cNvPr id="7170" name="Picture 2" descr="D:\Image\2017-07-22-12-55-16-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066800"/>
            <a:ext cx="4572000" cy="3429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95400" y="4876800"/>
            <a:ext cx="7315200" cy="954107"/>
          </a:xfrm>
          <a:prstGeom prst="rect">
            <a:avLst/>
          </a:prstGeom>
          <a:noFill/>
        </p:spPr>
        <p:txBody>
          <a:bodyPr wrap="square" rtlCol="0">
            <a:spAutoFit/>
          </a:bodyPr>
          <a:lstStyle/>
          <a:p>
            <a:pPr marL="457200" indent="-457200">
              <a:buFont typeface="Wingdings" pitchFamily="2" charset="2"/>
              <a:buChar char="q"/>
            </a:pPr>
            <a:r>
              <a:rPr lang="bn-IN" sz="2800" b="1" dirty="0" smtClean="0">
                <a:latin typeface="Nikosh" pitchFamily="2" charset="0"/>
                <a:cs typeface="Nikosh" pitchFamily="2" charset="0"/>
              </a:rPr>
              <a:t>বিগব্যাঙ তত্তব কী?মহাবিশ্বের গ্যালাক্সি বা নক্ষত্রের বর্ণনা দাও।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590800" y="304800"/>
            <a:ext cx="38862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মূল্যায়ন </a:t>
            </a:r>
            <a:endParaRPr lang="en-US" sz="3600" b="1" dirty="0">
              <a:latin typeface="Nikosh" pitchFamily="2" charset="0"/>
              <a:cs typeface="Nikosh" pitchFamily="2" charset="0"/>
            </a:endParaRPr>
          </a:p>
        </p:txBody>
      </p:sp>
      <p:sp>
        <p:nvSpPr>
          <p:cNvPr id="3" name="TextBox 2"/>
          <p:cNvSpPr txBox="1"/>
          <p:nvPr/>
        </p:nvSpPr>
        <p:spPr>
          <a:xfrm>
            <a:off x="685800" y="1127760"/>
            <a:ext cx="6934200" cy="523220"/>
          </a:xfrm>
          <a:prstGeom prst="rect">
            <a:avLst/>
          </a:prstGeom>
          <a:noFill/>
        </p:spPr>
        <p:txBody>
          <a:bodyPr wrap="square" rtlCol="0">
            <a:spAutoFit/>
          </a:bodyPr>
          <a:lstStyle/>
          <a:p>
            <a:r>
              <a:rPr lang="bn-IN" sz="2800" b="1" dirty="0" smtClean="0">
                <a:latin typeface="Nikosh" pitchFamily="2" charset="0"/>
                <a:cs typeface="Nikosh" pitchFamily="2" charset="0"/>
              </a:rPr>
              <a:t>১। গ্যালাক্সি হলো- </a:t>
            </a:r>
            <a:endParaRPr lang="en-US" sz="2800" b="1" dirty="0">
              <a:latin typeface="Nikosh" pitchFamily="2" charset="0"/>
              <a:cs typeface="Nikosh" pitchFamily="2" charset="0"/>
            </a:endParaRPr>
          </a:p>
        </p:txBody>
      </p:sp>
      <p:sp>
        <p:nvSpPr>
          <p:cNvPr id="5" name="TextBox 4"/>
          <p:cNvSpPr txBox="1"/>
          <p:nvPr/>
        </p:nvSpPr>
        <p:spPr>
          <a:xfrm>
            <a:off x="1123950" y="1650980"/>
            <a:ext cx="2933700" cy="523220"/>
          </a:xfrm>
          <a:prstGeom prst="rect">
            <a:avLst/>
          </a:prstGeom>
          <a:noFill/>
        </p:spPr>
        <p:txBody>
          <a:bodyPr wrap="square" rtlCol="0">
            <a:spAutoFit/>
          </a:bodyPr>
          <a:lstStyle/>
          <a:p>
            <a:r>
              <a:rPr lang="bn-IN" sz="2800" b="1" dirty="0" smtClean="0">
                <a:latin typeface="Nikosh" pitchFamily="2" charset="0"/>
                <a:cs typeface="Nikosh" pitchFamily="2" charset="0"/>
              </a:rPr>
              <a:t>(ক) ধুমকেতু </a:t>
            </a:r>
            <a:endParaRPr lang="en-US" sz="2800" b="1" dirty="0">
              <a:latin typeface="Nikosh" pitchFamily="2" charset="0"/>
              <a:cs typeface="Nikosh" pitchFamily="2" charset="0"/>
            </a:endParaRPr>
          </a:p>
        </p:txBody>
      </p:sp>
      <p:sp>
        <p:nvSpPr>
          <p:cNvPr id="6" name="TextBox 5"/>
          <p:cNvSpPr txBox="1"/>
          <p:nvPr/>
        </p:nvSpPr>
        <p:spPr>
          <a:xfrm>
            <a:off x="3020060" y="1666220"/>
            <a:ext cx="1524000" cy="523220"/>
          </a:xfrm>
          <a:prstGeom prst="rect">
            <a:avLst/>
          </a:prstGeom>
          <a:noFill/>
        </p:spPr>
        <p:txBody>
          <a:bodyPr wrap="square" rtlCol="0">
            <a:spAutoFit/>
          </a:bodyPr>
          <a:lstStyle/>
          <a:p>
            <a:r>
              <a:rPr lang="bn-IN" sz="2800" b="1" dirty="0" smtClean="0"/>
              <a:t>(</a:t>
            </a:r>
            <a:r>
              <a:rPr lang="bn-IN" sz="2800" b="1" dirty="0" smtClean="0">
                <a:latin typeface="Nikosh" pitchFamily="2" charset="0"/>
                <a:cs typeface="Nikosh" pitchFamily="2" charset="0"/>
              </a:rPr>
              <a:t>খ) গ্রহ </a:t>
            </a:r>
            <a:endParaRPr lang="en-US" sz="2800" b="1" dirty="0">
              <a:latin typeface="Nikosh" pitchFamily="2" charset="0"/>
              <a:cs typeface="Nikosh" pitchFamily="2" charset="0"/>
            </a:endParaRPr>
          </a:p>
        </p:txBody>
      </p:sp>
      <p:sp>
        <p:nvSpPr>
          <p:cNvPr id="7" name="TextBox 6"/>
          <p:cNvSpPr txBox="1"/>
          <p:nvPr/>
        </p:nvSpPr>
        <p:spPr>
          <a:xfrm>
            <a:off x="1123950" y="2204681"/>
            <a:ext cx="3467100" cy="523220"/>
          </a:xfrm>
          <a:prstGeom prst="rect">
            <a:avLst/>
          </a:prstGeom>
          <a:noFill/>
        </p:spPr>
        <p:txBody>
          <a:bodyPr wrap="square" rtlCol="0">
            <a:spAutoFit/>
          </a:bodyPr>
          <a:lstStyle/>
          <a:p>
            <a:r>
              <a:rPr lang="bn-IN" sz="2800" b="1" dirty="0" smtClean="0">
                <a:latin typeface="Nikosh" pitchFamily="2" charset="0"/>
                <a:cs typeface="Nikosh" pitchFamily="2" charset="0"/>
              </a:rPr>
              <a:t>(ঘ) নক্ষত্র </a:t>
            </a:r>
            <a:endParaRPr lang="en-US" sz="2800" b="1" dirty="0">
              <a:latin typeface="Nikosh" pitchFamily="2" charset="0"/>
              <a:cs typeface="Nikosh" pitchFamily="2" charset="0"/>
            </a:endParaRPr>
          </a:p>
        </p:txBody>
      </p:sp>
      <p:sp>
        <p:nvSpPr>
          <p:cNvPr id="8" name="TextBox 7"/>
          <p:cNvSpPr txBox="1"/>
          <p:nvPr/>
        </p:nvSpPr>
        <p:spPr>
          <a:xfrm>
            <a:off x="4236720" y="1666221"/>
            <a:ext cx="4450080" cy="523220"/>
          </a:xfrm>
          <a:prstGeom prst="rect">
            <a:avLst/>
          </a:prstGeom>
          <a:noFill/>
        </p:spPr>
        <p:txBody>
          <a:bodyPr wrap="square" rtlCol="0">
            <a:spAutoFit/>
          </a:bodyPr>
          <a:lstStyle/>
          <a:p>
            <a:r>
              <a:rPr lang="bn-IN" sz="2800" b="1" dirty="0" smtClean="0">
                <a:latin typeface="Nikosh" pitchFamily="2" charset="0"/>
                <a:cs typeface="Nikosh" pitchFamily="2" charset="0"/>
              </a:rPr>
              <a:t>(গ) গ্রহ ও নক্ষত্রের এক বৃহৎ দল  </a:t>
            </a:r>
            <a:endParaRPr lang="en-US" sz="2800" b="1" dirty="0">
              <a:latin typeface="Nikosh" pitchFamily="2" charset="0"/>
              <a:cs typeface="Nikosh" pitchFamily="2" charset="0"/>
            </a:endParaRPr>
          </a:p>
        </p:txBody>
      </p:sp>
      <p:sp>
        <p:nvSpPr>
          <p:cNvPr id="9" name="TextBox 8"/>
          <p:cNvSpPr txBox="1"/>
          <p:nvPr/>
        </p:nvSpPr>
        <p:spPr>
          <a:xfrm>
            <a:off x="685800" y="2971800"/>
            <a:ext cx="7162800" cy="523220"/>
          </a:xfrm>
          <a:prstGeom prst="rect">
            <a:avLst/>
          </a:prstGeom>
          <a:noFill/>
        </p:spPr>
        <p:txBody>
          <a:bodyPr wrap="square" rtlCol="0">
            <a:spAutoFit/>
          </a:bodyPr>
          <a:lstStyle/>
          <a:p>
            <a:r>
              <a:rPr lang="bn-IN" sz="2800" b="1" dirty="0" smtClean="0">
                <a:latin typeface="Nikosh" pitchFamily="2" charset="0"/>
                <a:cs typeface="Nikosh" pitchFamily="2" charset="0"/>
              </a:rPr>
              <a:t>২। পৃথিবী ও সূর্যের দূরত্ব কত কি মি? </a:t>
            </a:r>
            <a:endParaRPr lang="en-US" sz="2800" b="1" dirty="0">
              <a:latin typeface="Nikosh" pitchFamily="2" charset="0"/>
              <a:cs typeface="Nikosh" pitchFamily="2" charset="0"/>
            </a:endParaRPr>
          </a:p>
        </p:txBody>
      </p:sp>
      <p:sp>
        <p:nvSpPr>
          <p:cNvPr id="10" name="TextBox 9"/>
          <p:cNvSpPr txBox="1"/>
          <p:nvPr/>
        </p:nvSpPr>
        <p:spPr>
          <a:xfrm>
            <a:off x="1319362" y="3538190"/>
            <a:ext cx="2057400" cy="523220"/>
          </a:xfrm>
          <a:prstGeom prst="rect">
            <a:avLst/>
          </a:prstGeom>
          <a:noFill/>
        </p:spPr>
        <p:txBody>
          <a:bodyPr wrap="square" rtlCol="0">
            <a:spAutoFit/>
          </a:bodyPr>
          <a:lstStyle/>
          <a:p>
            <a:r>
              <a:rPr lang="bn-IN" sz="2800" b="1" dirty="0" smtClean="0">
                <a:latin typeface="Nikosh" pitchFamily="2" charset="0"/>
                <a:cs typeface="Nikosh" pitchFamily="2" charset="0"/>
              </a:rPr>
              <a:t>(ক) ১০ </a:t>
            </a:r>
            <a:endParaRPr lang="en-US" sz="2800" b="1" dirty="0">
              <a:latin typeface="Nikosh" pitchFamily="2" charset="0"/>
              <a:cs typeface="Nikosh" pitchFamily="2" charset="0"/>
            </a:endParaRPr>
          </a:p>
        </p:txBody>
      </p:sp>
      <p:sp>
        <p:nvSpPr>
          <p:cNvPr id="11" name="TextBox 10"/>
          <p:cNvSpPr txBox="1"/>
          <p:nvPr/>
        </p:nvSpPr>
        <p:spPr>
          <a:xfrm>
            <a:off x="2590800" y="3538190"/>
            <a:ext cx="1048685" cy="523220"/>
          </a:xfrm>
          <a:prstGeom prst="rect">
            <a:avLst/>
          </a:prstGeom>
          <a:noFill/>
        </p:spPr>
        <p:txBody>
          <a:bodyPr wrap="none" rtlCol="0">
            <a:spAutoFit/>
          </a:bodyPr>
          <a:lstStyle/>
          <a:p>
            <a:r>
              <a:rPr lang="bn-IN" sz="2800" b="1" dirty="0" smtClean="0">
                <a:latin typeface="Nikosh" pitchFamily="2" charset="0"/>
                <a:cs typeface="Nikosh" pitchFamily="2" charset="0"/>
              </a:rPr>
              <a:t>(খ) ১৫ </a:t>
            </a:r>
            <a:endParaRPr lang="en-US" sz="2800" b="1" dirty="0">
              <a:latin typeface="Nikosh" pitchFamily="2" charset="0"/>
              <a:cs typeface="Nikosh" pitchFamily="2" charset="0"/>
            </a:endParaRPr>
          </a:p>
        </p:txBody>
      </p:sp>
      <p:sp>
        <p:nvSpPr>
          <p:cNvPr id="12" name="TextBox 11"/>
          <p:cNvSpPr txBox="1"/>
          <p:nvPr/>
        </p:nvSpPr>
        <p:spPr>
          <a:xfrm>
            <a:off x="3995420" y="3538190"/>
            <a:ext cx="2419350" cy="523220"/>
          </a:xfrm>
          <a:prstGeom prst="rect">
            <a:avLst/>
          </a:prstGeom>
          <a:noFill/>
        </p:spPr>
        <p:txBody>
          <a:bodyPr wrap="square" rtlCol="0">
            <a:spAutoFit/>
          </a:bodyPr>
          <a:lstStyle/>
          <a:p>
            <a:r>
              <a:rPr lang="bn-IN" sz="2800" b="1" dirty="0" smtClean="0">
                <a:latin typeface="Nikosh" pitchFamily="2" charset="0"/>
                <a:cs typeface="Nikosh" pitchFamily="2" charset="0"/>
              </a:rPr>
              <a:t>(গ) ২০ </a:t>
            </a:r>
            <a:endParaRPr lang="en-US" sz="2800" b="1" dirty="0">
              <a:latin typeface="Nikosh" pitchFamily="2" charset="0"/>
              <a:cs typeface="Nikosh" pitchFamily="2" charset="0"/>
            </a:endParaRPr>
          </a:p>
        </p:txBody>
      </p:sp>
      <p:sp>
        <p:nvSpPr>
          <p:cNvPr id="13" name="TextBox 12"/>
          <p:cNvSpPr txBox="1"/>
          <p:nvPr/>
        </p:nvSpPr>
        <p:spPr>
          <a:xfrm>
            <a:off x="5334000" y="3563590"/>
            <a:ext cx="2438400" cy="523220"/>
          </a:xfrm>
          <a:prstGeom prst="rect">
            <a:avLst/>
          </a:prstGeom>
          <a:noFill/>
        </p:spPr>
        <p:txBody>
          <a:bodyPr wrap="square" rtlCol="0">
            <a:spAutoFit/>
          </a:bodyPr>
          <a:lstStyle/>
          <a:p>
            <a:r>
              <a:rPr lang="bn-IN" sz="2800" b="1" dirty="0" smtClean="0">
                <a:latin typeface="Nikosh" pitchFamily="2" charset="0"/>
                <a:cs typeface="Nikosh" pitchFamily="2" charset="0"/>
              </a:rPr>
              <a:t>(ঘ) ২৫ </a:t>
            </a:r>
            <a:endParaRPr lang="en-US" sz="2800" b="1" dirty="0">
              <a:latin typeface="Nikosh" pitchFamily="2" charset="0"/>
              <a:cs typeface="Nikosh" pitchFamily="2" charset="0"/>
            </a:endParaRPr>
          </a:p>
        </p:txBody>
      </p:sp>
      <p:sp>
        <p:nvSpPr>
          <p:cNvPr id="14" name="TextBox 13"/>
          <p:cNvSpPr txBox="1"/>
          <p:nvPr/>
        </p:nvSpPr>
        <p:spPr>
          <a:xfrm>
            <a:off x="735162" y="4343400"/>
            <a:ext cx="7543800" cy="523220"/>
          </a:xfrm>
          <a:prstGeom prst="rect">
            <a:avLst/>
          </a:prstGeom>
          <a:noFill/>
        </p:spPr>
        <p:txBody>
          <a:bodyPr wrap="square" rtlCol="0">
            <a:spAutoFit/>
          </a:bodyPr>
          <a:lstStyle/>
          <a:p>
            <a:r>
              <a:rPr lang="bn-IN" sz="2800" b="1" dirty="0" smtClean="0">
                <a:latin typeface="Nikosh" pitchFamily="2" charset="0"/>
                <a:cs typeface="Nikosh" pitchFamily="2" charset="0"/>
              </a:rPr>
              <a:t>৩। বিগব্যাঙ বা মহাবিস্ফোরণ সংঘটিত হয়েছিল প্রায়- </a:t>
            </a:r>
            <a:endParaRPr lang="en-US" sz="2800" b="1" dirty="0">
              <a:latin typeface="Nikosh" pitchFamily="2" charset="0"/>
              <a:cs typeface="Nikosh" pitchFamily="2" charset="0"/>
            </a:endParaRPr>
          </a:p>
        </p:txBody>
      </p:sp>
      <p:sp>
        <p:nvSpPr>
          <p:cNvPr id="15" name="TextBox 14"/>
          <p:cNvSpPr txBox="1"/>
          <p:nvPr/>
        </p:nvSpPr>
        <p:spPr>
          <a:xfrm>
            <a:off x="1329522" y="4866620"/>
            <a:ext cx="3604895" cy="523220"/>
          </a:xfrm>
          <a:prstGeom prst="rect">
            <a:avLst/>
          </a:prstGeom>
          <a:noFill/>
        </p:spPr>
        <p:txBody>
          <a:bodyPr wrap="square" rtlCol="0">
            <a:spAutoFit/>
          </a:bodyPr>
          <a:lstStyle/>
          <a:p>
            <a:r>
              <a:rPr lang="bn-IN" sz="2800" b="1" dirty="0" smtClean="0">
                <a:latin typeface="Nikosh" pitchFamily="2" charset="0"/>
                <a:cs typeface="Nikosh" pitchFamily="2" charset="0"/>
              </a:rPr>
              <a:t>(ক) ১২০০ কোটি বছর আগে </a:t>
            </a:r>
            <a:endParaRPr lang="en-US" sz="2800" b="1" dirty="0">
              <a:latin typeface="Nikosh" pitchFamily="2" charset="0"/>
              <a:cs typeface="Nikosh" pitchFamily="2" charset="0"/>
            </a:endParaRPr>
          </a:p>
        </p:txBody>
      </p:sp>
      <p:sp>
        <p:nvSpPr>
          <p:cNvPr id="16" name="TextBox 15"/>
          <p:cNvSpPr txBox="1"/>
          <p:nvPr/>
        </p:nvSpPr>
        <p:spPr>
          <a:xfrm>
            <a:off x="4934417" y="4876780"/>
            <a:ext cx="3429000" cy="523220"/>
          </a:xfrm>
          <a:prstGeom prst="rect">
            <a:avLst/>
          </a:prstGeom>
          <a:noFill/>
        </p:spPr>
        <p:txBody>
          <a:bodyPr wrap="square" rtlCol="0">
            <a:spAutoFit/>
          </a:bodyPr>
          <a:lstStyle/>
          <a:p>
            <a:r>
              <a:rPr lang="bn-IN" sz="2800" b="1" dirty="0" smtClean="0">
                <a:latin typeface="Nikosh" pitchFamily="2" charset="0"/>
                <a:cs typeface="Nikosh" pitchFamily="2" charset="0"/>
              </a:rPr>
              <a:t>(খ) ১৩৭৫ কোটি বছর আগে </a:t>
            </a:r>
            <a:endParaRPr lang="en-US" sz="2800" b="1" dirty="0">
              <a:latin typeface="Nikosh" pitchFamily="2" charset="0"/>
              <a:cs typeface="Nikosh" pitchFamily="2" charset="0"/>
            </a:endParaRPr>
          </a:p>
        </p:txBody>
      </p:sp>
      <p:sp>
        <p:nvSpPr>
          <p:cNvPr id="17" name="TextBox 16"/>
          <p:cNvSpPr txBox="1"/>
          <p:nvPr/>
        </p:nvSpPr>
        <p:spPr>
          <a:xfrm>
            <a:off x="1329522" y="5557522"/>
            <a:ext cx="3334217" cy="523220"/>
          </a:xfrm>
          <a:prstGeom prst="rect">
            <a:avLst/>
          </a:prstGeom>
          <a:noFill/>
        </p:spPr>
        <p:txBody>
          <a:bodyPr wrap="square" rtlCol="0">
            <a:spAutoFit/>
          </a:bodyPr>
          <a:lstStyle/>
          <a:p>
            <a:r>
              <a:rPr lang="bn-IN" sz="2800" b="1" dirty="0" smtClean="0">
                <a:latin typeface="Nikosh" pitchFamily="2" charset="0"/>
                <a:cs typeface="Nikosh" pitchFamily="2" charset="0"/>
              </a:rPr>
              <a:t>(গ) ১৩০০ কোটি বছর আগে </a:t>
            </a:r>
            <a:endParaRPr lang="en-US" sz="2800" b="1" dirty="0">
              <a:latin typeface="Nikosh" pitchFamily="2" charset="0"/>
              <a:cs typeface="Nikosh" pitchFamily="2" charset="0"/>
            </a:endParaRPr>
          </a:p>
        </p:txBody>
      </p:sp>
      <p:sp>
        <p:nvSpPr>
          <p:cNvPr id="18" name="TextBox 17"/>
          <p:cNvSpPr txBox="1"/>
          <p:nvPr/>
        </p:nvSpPr>
        <p:spPr>
          <a:xfrm>
            <a:off x="5006975" y="5547364"/>
            <a:ext cx="3710305" cy="523220"/>
          </a:xfrm>
          <a:prstGeom prst="rect">
            <a:avLst/>
          </a:prstGeom>
          <a:noFill/>
        </p:spPr>
        <p:txBody>
          <a:bodyPr wrap="square" rtlCol="0">
            <a:spAutoFit/>
          </a:bodyPr>
          <a:lstStyle/>
          <a:p>
            <a:r>
              <a:rPr lang="bn-IN" sz="2800" b="1" dirty="0" smtClean="0">
                <a:latin typeface="Nikosh" pitchFamily="2" charset="0"/>
                <a:cs typeface="Nikosh" pitchFamily="2" charset="0"/>
              </a:rPr>
              <a:t>(ঘ) ১৩৭০ কোটি বছর আগে </a:t>
            </a:r>
            <a:endParaRPr lang="en-US" sz="2800" b="1" dirty="0">
              <a:latin typeface="Nikosh" pitchFamily="2" charset="0"/>
              <a:cs typeface="Nikosh" pitchFamily="2" charset="0"/>
            </a:endParaRPr>
          </a:p>
        </p:txBody>
      </p:sp>
      <p:sp>
        <p:nvSpPr>
          <p:cNvPr id="19" name="Flowchart: Connector 18"/>
          <p:cNvSpPr/>
          <p:nvPr/>
        </p:nvSpPr>
        <p:spPr>
          <a:xfrm>
            <a:off x="10145134" y="1504638"/>
            <a:ext cx="320040" cy="323166"/>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4194" y="331470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0" y="519588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1)">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2.77778E-7 -4.07407E-6 L -0.63524 0.03496 " pathEditMode="relative" rAng="0" ptsTypes="AA">
                                      <p:cBhvr>
                                        <p:cTn id="28" dur="2000" fill="hold"/>
                                        <p:tgtEl>
                                          <p:spTgt spid="19"/>
                                        </p:tgtEl>
                                        <p:attrNameLst>
                                          <p:attrName>ppt_x</p:attrName>
                                          <p:attrName>ppt_y</p:attrName>
                                        </p:attrNameLst>
                                      </p:cBhvr>
                                      <p:rCtr x="-31771" y="1736"/>
                                    </p:animMotion>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heel(1)">
                                      <p:cBhvr>
                                        <p:cTn id="33" dur="2000"/>
                                        <p:tgtEl>
                                          <p:spTgt spid="9"/>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heel(1)">
                                      <p:cBhvr>
                                        <p:cTn id="36" dur="2000"/>
                                        <p:tgtEl>
                                          <p:spTgt spid="10"/>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heel(1)">
                                      <p:cBhvr>
                                        <p:cTn id="39" dur="2000"/>
                                        <p:tgtEl>
                                          <p:spTgt spid="11"/>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heel(1)">
                                      <p:cBhvr>
                                        <p:cTn id="42" dur="2000"/>
                                        <p:tgtEl>
                                          <p:spTgt spid="12"/>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heel(1)">
                                      <p:cBhvr>
                                        <p:cTn id="45" dur="2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nodeType="clickEffect">
                                  <p:stCondLst>
                                    <p:cond delay="0"/>
                                  </p:stCondLst>
                                  <p:childTnLst>
                                    <p:animMotion origin="layout" path="M -8.33333E-7 -4.44444E-6 L -0.82135 0.04862 " pathEditMode="relative" rAng="0" ptsTypes="AA">
                                      <p:cBhvr>
                                        <p:cTn id="49" dur="2000" fill="hold"/>
                                        <p:tgtEl>
                                          <p:spTgt spid="1026"/>
                                        </p:tgtEl>
                                        <p:attrNameLst>
                                          <p:attrName>ppt_x</p:attrName>
                                          <p:attrName>ppt_y</p:attrName>
                                        </p:attrNameLst>
                                      </p:cBhvr>
                                      <p:rCtr x="-41076" y="2431"/>
                                    </p:animMotion>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heel(1)">
                                      <p:cBhvr>
                                        <p:cTn id="54" dur="2000"/>
                                        <p:tgtEl>
                                          <p:spTgt spid="14"/>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heel(1)">
                                      <p:cBhvr>
                                        <p:cTn id="57" dur="2000"/>
                                        <p:tgtEl>
                                          <p:spTgt spid="15"/>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heel(1)">
                                      <p:cBhvr>
                                        <p:cTn id="60" dur="2000"/>
                                        <p:tgtEl>
                                          <p:spTgt spid="16"/>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heel(1)">
                                      <p:cBhvr>
                                        <p:cTn id="63" dur="2000"/>
                                        <p:tgtEl>
                                          <p:spTgt spid="17"/>
                                        </p:tgtEl>
                                      </p:cBhvr>
                                    </p:animEffect>
                                  </p:childTnLst>
                                </p:cTn>
                              </p:par>
                              <p:par>
                                <p:cTn id="64" presetID="21" presetClass="entr" presetSubtype="1"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heel(1)">
                                      <p:cBhvr>
                                        <p:cTn id="66" dur="20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1.66667E-6 0 L -0.57604 -0.03681 " pathEditMode="relative" rAng="0" ptsTypes="AA">
                                      <p:cBhvr>
                                        <p:cTn id="70" dur="2000" fill="hold"/>
                                        <p:tgtEl>
                                          <p:spTgt spid="22"/>
                                        </p:tgtEl>
                                        <p:attrNameLst>
                                          <p:attrName>ppt_x</p:attrName>
                                          <p:attrName>ppt_y</p:attrName>
                                        </p:attrNameLst>
                                      </p:cBhvr>
                                      <p:rCtr x="-28802" y="-18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122" name="Picture 2" descr="C:\Users\i\Desktop\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3399"/>
            <a:ext cx="6020273" cy="37732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99793" y="533399"/>
            <a:ext cx="2116285" cy="707886"/>
          </a:xfrm>
          <a:prstGeom prst="rect">
            <a:avLst/>
          </a:prstGeom>
          <a:noFill/>
        </p:spPr>
        <p:txBody>
          <a:bodyPr wrap="none" rtlCol="0">
            <a:spAutoFit/>
          </a:bodyPr>
          <a:lstStyle/>
          <a:p>
            <a:r>
              <a:rPr lang="bn-IN" sz="4000" b="1" dirty="0" smtClean="0">
                <a:latin typeface="Nikosh" pitchFamily="2" charset="0"/>
                <a:cs typeface="Nikosh" pitchFamily="2" charset="0"/>
              </a:rPr>
              <a:t>বাড়ির কাজ </a:t>
            </a:r>
            <a:endParaRPr lang="en-US" sz="4000" b="1" dirty="0">
              <a:latin typeface="Nikosh" pitchFamily="2" charset="0"/>
              <a:cs typeface="Nikosh" pitchFamily="2" charset="0"/>
            </a:endParaRPr>
          </a:p>
        </p:txBody>
      </p:sp>
      <p:sp>
        <p:nvSpPr>
          <p:cNvPr id="5" name="TextBox 4"/>
          <p:cNvSpPr txBox="1"/>
          <p:nvPr/>
        </p:nvSpPr>
        <p:spPr>
          <a:xfrm>
            <a:off x="1041873" y="4826000"/>
            <a:ext cx="6400800" cy="523220"/>
          </a:xfrm>
          <a:prstGeom prst="rect">
            <a:avLst/>
          </a:prstGeom>
          <a:noFill/>
        </p:spPr>
        <p:txBody>
          <a:bodyPr wrap="square" rtlCol="0">
            <a:spAutoFit/>
          </a:bodyPr>
          <a:lstStyle/>
          <a:p>
            <a:pPr marL="457200" indent="-457200" algn="ctr">
              <a:buFont typeface="Wingdings" pitchFamily="2" charset="2"/>
              <a:buChar char="q"/>
            </a:pPr>
            <a:r>
              <a:rPr lang="bn-IN" sz="2800" b="1" dirty="0" smtClean="0">
                <a:latin typeface="Nikosh" pitchFamily="2" charset="0"/>
                <a:cs typeface="Nikosh" pitchFamily="2" charset="0"/>
              </a:rPr>
              <a:t>মহাবিশ্বের বিশালতা ব্যাখ্যা কর।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098" name="Picture 2" descr="C:\Users\i\Desktop\download.jpg"/>
          <p:cNvPicPr>
            <a:picLocks noChangeAspect="1" noChangeArrowheads="1"/>
          </p:cNvPicPr>
          <p:nvPr/>
        </p:nvPicPr>
        <p:blipFill rotWithShape="1">
          <a:blip r:embed="rId2">
            <a:extLst>
              <a:ext uri="{28A0092B-C50C-407E-A947-70E740481C1C}">
                <a14:useLocalDpi xmlns:a14="http://schemas.microsoft.com/office/drawing/2010/main" val="0"/>
              </a:ext>
            </a:extLst>
          </a:blip>
          <a:srcRect t="2886" r="7917"/>
          <a:stretch/>
        </p:blipFill>
        <p:spPr bwMode="auto">
          <a:xfrm>
            <a:off x="228600" y="0"/>
            <a:ext cx="8686800" cy="66743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47800" y="2590800"/>
            <a:ext cx="5562600" cy="1752600"/>
          </a:xfrm>
          <a:prstGeom prst="rect">
            <a:avLst/>
          </a:prstGeom>
          <a:noFill/>
        </p:spPr>
        <p:txBody>
          <a:bodyPr wrap="square" rtlCol="0">
            <a:prstTxWarp prst="textWave2">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bn-IN"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 pitchFamily="2" charset="0"/>
                <a:cs typeface="Nikosh" pitchFamily="2" charset="0"/>
              </a:rPr>
              <a:t>ধন্যবাদ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209800" y="381000"/>
            <a:ext cx="4876800" cy="461665"/>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পরিচিতি </a:t>
            </a:r>
            <a:endParaRPr lang="en-US" sz="2400" dirty="0">
              <a:latin typeface="Nikosh" pitchFamily="2" charset="0"/>
              <a:cs typeface="Nikosh" pitchFamily="2" charset="0"/>
            </a:endParaRPr>
          </a:p>
        </p:txBody>
      </p:sp>
      <p:sp>
        <p:nvSpPr>
          <p:cNvPr id="3" name="TextBox 2"/>
          <p:cNvSpPr txBox="1"/>
          <p:nvPr/>
        </p:nvSpPr>
        <p:spPr>
          <a:xfrm>
            <a:off x="304800" y="1828800"/>
            <a:ext cx="3489960" cy="3539430"/>
          </a:xfrm>
          <a:prstGeom prst="rect">
            <a:avLst/>
          </a:prstGeom>
          <a:noFill/>
        </p:spPr>
        <p:txBody>
          <a:bodyPr wrap="square" rtlCol="0">
            <a:spAutoFit/>
          </a:bodyPr>
          <a:lstStyle/>
          <a:p>
            <a:r>
              <a:rPr lang="bn-IN" sz="2800" dirty="0" smtClean="0">
                <a:latin typeface="Nikosh" pitchFamily="2" charset="0"/>
                <a:cs typeface="Nikosh" pitchFamily="2" charset="0"/>
              </a:rPr>
              <a:t>দেলওয়ারা বেগম </a:t>
            </a:r>
          </a:p>
          <a:p>
            <a:r>
              <a:rPr lang="bn-IN" sz="2800" dirty="0" smtClean="0">
                <a:latin typeface="Nikosh" pitchFamily="2" charset="0"/>
                <a:cs typeface="Nikosh" pitchFamily="2" charset="0"/>
              </a:rPr>
              <a:t>সহকারি শিক্ষক(বি,এসসি) </a:t>
            </a:r>
          </a:p>
          <a:p>
            <a:r>
              <a:rPr lang="bn-IN" sz="2800" dirty="0" smtClean="0">
                <a:latin typeface="Nikosh" pitchFamily="2" charset="0"/>
                <a:cs typeface="Nikosh" pitchFamily="2" charset="0"/>
              </a:rPr>
              <a:t>আলতাদীঘি স্নাতক মাদ্রাসা,শেরপুর,বগুড়া। </a:t>
            </a:r>
          </a:p>
          <a:p>
            <a:r>
              <a:rPr lang="bn-IN" sz="2800" dirty="0" smtClean="0">
                <a:latin typeface="Nikosh" pitchFamily="2" charset="0"/>
                <a:cs typeface="Nikosh" pitchFamily="2" charset="0"/>
              </a:rPr>
              <a:t>মোবাইল নং- ০১৭২৮২৪৭৯১০</a:t>
            </a:r>
          </a:p>
          <a:p>
            <a:r>
              <a:rPr lang="bn-IN" sz="2800" dirty="0" smtClean="0">
                <a:latin typeface="Nikosh" pitchFamily="2" charset="0"/>
                <a:cs typeface="Nikosh" pitchFamily="2" charset="0"/>
                <a:hlinkClick r:id="rId2"/>
              </a:rPr>
              <a:t>ই-মেইল-</a:t>
            </a:r>
            <a:r>
              <a:rPr lang="en-US" sz="2800" dirty="0" smtClean="0">
                <a:latin typeface="Nikosh" pitchFamily="2" charset="0"/>
                <a:cs typeface="Nikosh" pitchFamily="2" charset="0"/>
                <a:hlinkClick r:id="rId2"/>
              </a:rPr>
              <a:t>delwara1979@gmail.com</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p:txBody>
      </p:sp>
      <p:sp>
        <p:nvSpPr>
          <p:cNvPr id="5" name="TextBox 4"/>
          <p:cNvSpPr txBox="1"/>
          <p:nvPr/>
        </p:nvSpPr>
        <p:spPr>
          <a:xfrm>
            <a:off x="5715000" y="1905000"/>
            <a:ext cx="3124200" cy="2677656"/>
          </a:xfrm>
          <a:prstGeom prst="rect">
            <a:avLst/>
          </a:prstGeom>
          <a:noFill/>
        </p:spPr>
        <p:txBody>
          <a:bodyPr wrap="square" rtlCol="0">
            <a:spAutoFit/>
          </a:bodyPr>
          <a:lstStyle/>
          <a:p>
            <a:r>
              <a:rPr lang="bn-IN" sz="2800" dirty="0" smtClean="0">
                <a:latin typeface="Nikosh" pitchFamily="2" charset="0"/>
                <a:cs typeface="Nikosh" pitchFamily="2" charset="0"/>
              </a:rPr>
              <a:t>শ্রেণীঃ ৮ম</a:t>
            </a:r>
          </a:p>
          <a:p>
            <a:r>
              <a:rPr lang="bn-IN" sz="2800" dirty="0" smtClean="0">
                <a:latin typeface="Nikosh" pitchFamily="2" charset="0"/>
                <a:cs typeface="Nikosh" pitchFamily="2" charset="0"/>
              </a:rPr>
              <a:t>বিষয়ঃ বিজ্ঞান</a:t>
            </a:r>
          </a:p>
          <a:p>
            <a:r>
              <a:rPr lang="bn-IN" sz="2800" smtClean="0">
                <a:latin typeface="Nikosh" pitchFamily="2" charset="0"/>
                <a:cs typeface="Nikosh" pitchFamily="2" charset="0"/>
              </a:rPr>
              <a:t>অধ্যায়ঃ১২তম  </a:t>
            </a:r>
            <a:endParaRPr lang="bn-IN" sz="2800" dirty="0" smtClean="0">
              <a:latin typeface="Nikosh" pitchFamily="2" charset="0"/>
              <a:cs typeface="Nikosh" pitchFamily="2" charset="0"/>
            </a:endParaRPr>
          </a:p>
          <a:p>
            <a:r>
              <a:rPr lang="bn-IN" sz="2800" dirty="0" smtClean="0">
                <a:latin typeface="Nikosh" pitchFamily="2" charset="0"/>
                <a:cs typeface="Nikosh" pitchFamily="2" charset="0"/>
              </a:rPr>
              <a:t>পাঠঃ ২</a:t>
            </a:r>
          </a:p>
          <a:p>
            <a:r>
              <a:rPr lang="bn-IN" sz="2800" dirty="0" smtClean="0">
                <a:latin typeface="Nikosh" pitchFamily="2" charset="0"/>
                <a:cs typeface="Nikosh" pitchFamily="2" charset="0"/>
              </a:rPr>
              <a:t>সময়ঃ ৪৫মিনিট</a:t>
            </a:r>
          </a:p>
          <a:p>
            <a:r>
              <a:rPr lang="bn-IN" sz="2800" dirty="0" smtClean="0">
                <a:latin typeface="Nikosh" pitchFamily="2" charset="0"/>
                <a:cs typeface="Nikosh" pitchFamily="2" charset="0"/>
              </a:rPr>
              <a:t>তারিখঃ ২৮/০১/২০২০ ইং   </a:t>
            </a:r>
            <a:endParaRPr lang="en-US" sz="2800" dirty="0">
              <a:latin typeface="Nikosh" pitchFamily="2" charset="0"/>
              <a:cs typeface="Nikosh" pitchFamily="2" charset="0"/>
            </a:endParaRPr>
          </a:p>
        </p:txBody>
      </p:sp>
      <p:pic>
        <p:nvPicPr>
          <p:cNvPr id="2052" name="Picture 4" descr="D:\Image\Copy of 69413891_410833392902020_5683957606402490368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8399" y="2560895"/>
            <a:ext cx="1868674" cy="14015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i\Desktop\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1110167"/>
            <a:ext cx="2588894" cy="19811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i\Desktop\download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 y="3733800"/>
            <a:ext cx="2773680" cy="184575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C:\Users\i\Desktop\download (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126583"/>
            <a:ext cx="2561492" cy="19483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9" name="Picture 5" descr="C:\Users\i\Desktop\download (1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559" y="3704959"/>
            <a:ext cx="2707641" cy="18745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C:\Users\i\Desktop\images (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110167"/>
            <a:ext cx="2601169" cy="19483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0" y="228601"/>
            <a:ext cx="5105400" cy="646331"/>
          </a:xfrm>
          <a:prstGeom prst="rect">
            <a:avLst/>
          </a:prstGeom>
          <a:noFill/>
        </p:spPr>
        <p:txBody>
          <a:bodyPr wrap="square" rtlCol="0">
            <a:spAutoFit/>
          </a:bodyPr>
          <a:lstStyle/>
          <a:p>
            <a:r>
              <a:rPr lang="bn-IN" sz="3600" b="1" dirty="0" smtClean="0">
                <a:latin typeface="Nikosh" pitchFamily="2" charset="0"/>
                <a:cs typeface="Nikosh" pitchFamily="2" charset="0"/>
              </a:rPr>
              <a:t>চিত্রে কি কি দেখতে পাচ্ছো? </a:t>
            </a:r>
            <a:endParaRPr lang="en-US" sz="3600" b="1" dirty="0">
              <a:latin typeface="Nikosh" pitchFamily="2" charset="0"/>
              <a:cs typeface="Nikosh" pitchFamily="2" charset="0"/>
            </a:endParaRPr>
          </a:p>
        </p:txBody>
      </p:sp>
      <p:sp>
        <p:nvSpPr>
          <p:cNvPr id="3" name="TextBox 2"/>
          <p:cNvSpPr txBox="1"/>
          <p:nvPr/>
        </p:nvSpPr>
        <p:spPr>
          <a:xfrm>
            <a:off x="608646" y="3164327"/>
            <a:ext cx="2245361"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পৃথিবী </a:t>
            </a:r>
            <a:endParaRPr lang="en-US" sz="2800" b="1" dirty="0">
              <a:latin typeface="Nikosh" pitchFamily="2" charset="0"/>
              <a:cs typeface="Nikosh" pitchFamily="2" charset="0"/>
            </a:endParaRPr>
          </a:p>
        </p:txBody>
      </p:sp>
      <p:sp>
        <p:nvSpPr>
          <p:cNvPr id="5" name="TextBox 4"/>
          <p:cNvSpPr txBox="1"/>
          <p:nvPr/>
        </p:nvSpPr>
        <p:spPr>
          <a:xfrm>
            <a:off x="3007671" y="3207320"/>
            <a:ext cx="2575561"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পোকামাকড় </a:t>
            </a:r>
            <a:endParaRPr lang="en-US" sz="2800" b="1" dirty="0">
              <a:latin typeface="Nikosh" pitchFamily="2" charset="0"/>
              <a:cs typeface="Nikosh" pitchFamily="2" charset="0"/>
            </a:endParaRPr>
          </a:p>
        </p:txBody>
      </p:sp>
      <p:sp>
        <p:nvSpPr>
          <p:cNvPr id="6" name="TextBox 5"/>
          <p:cNvSpPr txBox="1"/>
          <p:nvPr/>
        </p:nvSpPr>
        <p:spPr>
          <a:xfrm>
            <a:off x="6187440" y="3207320"/>
            <a:ext cx="158496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আকাশ </a:t>
            </a:r>
            <a:endParaRPr lang="en-US" sz="2800" b="1" dirty="0">
              <a:latin typeface="Nikosh" pitchFamily="2" charset="0"/>
              <a:cs typeface="Nikosh" pitchFamily="2" charset="0"/>
            </a:endParaRPr>
          </a:p>
        </p:txBody>
      </p:sp>
      <p:sp>
        <p:nvSpPr>
          <p:cNvPr id="7" name="TextBox 6"/>
          <p:cNvSpPr txBox="1"/>
          <p:nvPr/>
        </p:nvSpPr>
        <p:spPr>
          <a:xfrm>
            <a:off x="6248400" y="5579558"/>
            <a:ext cx="17526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মাটি </a:t>
            </a:r>
            <a:endParaRPr lang="en-US" sz="2800" b="1" dirty="0">
              <a:latin typeface="Nikosh" pitchFamily="2" charset="0"/>
              <a:cs typeface="Nikosh" pitchFamily="2" charset="0"/>
            </a:endParaRPr>
          </a:p>
        </p:txBody>
      </p:sp>
      <p:sp>
        <p:nvSpPr>
          <p:cNvPr id="8" name="TextBox 7"/>
          <p:cNvSpPr txBox="1"/>
          <p:nvPr/>
        </p:nvSpPr>
        <p:spPr>
          <a:xfrm>
            <a:off x="350520" y="5599046"/>
            <a:ext cx="277368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সৌরজগত </a:t>
            </a:r>
            <a:endParaRPr lang="en-US" sz="2800" b="1" dirty="0">
              <a:latin typeface="Nikosh" pitchFamily="2" charset="0"/>
              <a:cs typeface="Nikosh" pitchFamily="2" charset="0"/>
            </a:endParaRPr>
          </a:p>
        </p:txBody>
      </p:sp>
      <p:pic>
        <p:nvPicPr>
          <p:cNvPr id="1031" name="Picture 7" descr="C:\Users\i\Desktop\download (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2313" y="3733800"/>
            <a:ext cx="2773680" cy="184575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429000" y="5599046"/>
            <a:ext cx="25146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ধুমকেতু </a:t>
            </a:r>
            <a:endParaRPr lang="en-US" sz="2800" b="1" dirty="0">
              <a:latin typeface="Nikosh" pitchFamily="2" charset="0"/>
              <a:cs typeface="Nikosh" pitchFamily="2" charset="0"/>
            </a:endParaRPr>
          </a:p>
        </p:txBody>
      </p:sp>
      <p:sp>
        <p:nvSpPr>
          <p:cNvPr id="10" name="TextBox 9"/>
          <p:cNvSpPr txBox="1"/>
          <p:nvPr/>
        </p:nvSpPr>
        <p:spPr>
          <a:xfrm>
            <a:off x="2338386" y="76200"/>
            <a:ext cx="5146993" cy="646331"/>
          </a:xfrm>
          <a:prstGeom prst="rect">
            <a:avLst/>
          </a:prstGeom>
          <a:noFill/>
        </p:spPr>
        <p:txBody>
          <a:bodyPr wrap="square" rtlCol="0">
            <a:spAutoFit/>
          </a:bodyPr>
          <a:lstStyle/>
          <a:p>
            <a:r>
              <a:rPr lang="bn-IN" sz="3600" b="1" dirty="0" smtClean="0">
                <a:latin typeface="Nikosh" pitchFamily="2" charset="0"/>
                <a:cs typeface="Nikosh" pitchFamily="2" charset="0"/>
              </a:rPr>
              <a:t>এগুলো নিয়ে কী সৃষ্টি হতে পারে? </a:t>
            </a:r>
            <a:endParaRPr lang="en-US" sz="3600" b="1" dirty="0">
              <a:latin typeface="Nikosh" pitchFamily="2" charset="0"/>
              <a:cs typeface="Nikosh" pitchFamily="2" charset="0"/>
            </a:endParaRPr>
          </a:p>
        </p:txBody>
      </p:sp>
      <p:sp>
        <p:nvSpPr>
          <p:cNvPr id="11" name="TextBox 10"/>
          <p:cNvSpPr txBox="1"/>
          <p:nvPr/>
        </p:nvSpPr>
        <p:spPr>
          <a:xfrm>
            <a:off x="3124200" y="541375"/>
            <a:ext cx="2792212" cy="646331"/>
          </a:xfrm>
          <a:prstGeom prst="rect">
            <a:avLst/>
          </a:prstGeom>
          <a:solidFill>
            <a:schemeClr val="accent3">
              <a:lumMod val="40000"/>
              <a:lumOff val="60000"/>
            </a:schemeClr>
          </a:solidFill>
        </p:spPr>
        <p:txBody>
          <a:bodyPr wrap="square" rtlCol="0">
            <a:spAutoFit/>
          </a:bodyPr>
          <a:lstStyle/>
          <a:p>
            <a:r>
              <a:rPr lang="bn-IN" sz="3600" b="1" dirty="0" smtClean="0">
                <a:latin typeface="Nikosh" pitchFamily="2" charset="0"/>
                <a:cs typeface="Nikosh" pitchFamily="2" charset="0"/>
              </a:rPr>
              <a:t>আবার চেষ্টা কর। </a:t>
            </a:r>
            <a:endParaRPr lang="en-US" sz="3600" b="1" dirty="0">
              <a:latin typeface="Nikosh" pitchFamily="2" charset="0"/>
              <a:cs typeface="Nikosh" pitchFamily="2" charset="0"/>
            </a:endParaRPr>
          </a:p>
        </p:txBody>
      </p:sp>
      <p:sp>
        <p:nvSpPr>
          <p:cNvPr id="12" name="TextBox 11"/>
          <p:cNvSpPr txBox="1"/>
          <p:nvPr/>
        </p:nvSpPr>
        <p:spPr>
          <a:xfrm>
            <a:off x="3695700" y="570887"/>
            <a:ext cx="1752599" cy="584775"/>
          </a:xfrm>
          <a:prstGeom prst="rect">
            <a:avLst/>
          </a:prstGeom>
          <a:noFill/>
        </p:spPr>
        <p:txBody>
          <a:bodyPr wrap="square" rtlCol="0">
            <a:spAutoFit/>
          </a:bodyPr>
          <a:lstStyle/>
          <a:p>
            <a:r>
              <a:rPr lang="bn-IN" sz="3200" b="1" dirty="0" smtClean="0">
                <a:latin typeface="Nikosh" pitchFamily="2" charset="0"/>
                <a:cs typeface="Nikosh" pitchFamily="2" charset="0"/>
              </a:rPr>
              <a:t>মহাবিশ্ব</a:t>
            </a:r>
            <a:r>
              <a:rPr lang="bn-IN" dirty="0" smtClean="0"/>
              <a:t> </a:t>
            </a:r>
            <a:endParaRPr lang="en-US" dirty="0"/>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xit" presetSubtype="0" fill="hold" grpId="0" nodeType="clickEffect">
                                  <p:stCondLst>
                                    <p:cond delay="0"/>
                                  </p:stCondLst>
                                  <p:childTnLst>
                                    <p:anim calcmode="lin" valueType="num">
                                      <p:cBhvr>
                                        <p:cTn id="26" dur="1000"/>
                                        <p:tgtEl>
                                          <p:spTgt spid="2"/>
                                        </p:tgtEl>
                                        <p:attrNameLst>
                                          <p:attrName>ppt_w</p:attrName>
                                        </p:attrNameLst>
                                      </p:cBhvr>
                                      <p:tavLst>
                                        <p:tav tm="0">
                                          <p:val>
                                            <p:strVal val="ppt_w"/>
                                          </p:val>
                                        </p:tav>
                                        <p:tav tm="100000">
                                          <p:val>
                                            <p:fltVal val="0"/>
                                          </p:val>
                                        </p:tav>
                                      </p:tavLst>
                                    </p:anim>
                                    <p:anim calcmode="lin" valueType="num">
                                      <p:cBhvr>
                                        <p:cTn id="27" dur="1000"/>
                                        <p:tgtEl>
                                          <p:spTgt spid="2"/>
                                        </p:tgtEl>
                                        <p:attrNameLst>
                                          <p:attrName>ppt_h</p:attrName>
                                        </p:attrNameLst>
                                      </p:cBhvr>
                                      <p:tavLst>
                                        <p:tav tm="0">
                                          <p:val>
                                            <p:strVal val="ppt_h"/>
                                          </p:val>
                                        </p:tav>
                                        <p:tav tm="100000">
                                          <p:val>
                                            <p:fltVal val="0"/>
                                          </p:val>
                                        </p:tav>
                                      </p:tavLst>
                                    </p:anim>
                                    <p:anim calcmode="lin" valueType="num">
                                      <p:cBhvr>
                                        <p:cTn id="28" dur="1000"/>
                                        <p:tgtEl>
                                          <p:spTgt spid="2"/>
                                        </p:tgtEl>
                                        <p:attrNameLst>
                                          <p:attrName>style.rotation</p:attrName>
                                        </p:attrNameLst>
                                      </p:cBhvr>
                                      <p:tavLst>
                                        <p:tav tm="0">
                                          <p:val>
                                            <p:fltVal val="0"/>
                                          </p:val>
                                        </p:tav>
                                        <p:tav tm="100000">
                                          <p:val>
                                            <p:fltVal val="90"/>
                                          </p:val>
                                        </p:tav>
                                      </p:tavLst>
                                    </p:anim>
                                    <p:animEffect transition="out" filter="fade">
                                      <p:cBhvr>
                                        <p:cTn id="29" dur="1000"/>
                                        <p:tgtEl>
                                          <p:spTgt spid="2"/>
                                        </p:tgtEl>
                                      </p:cBhvr>
                                    </p:animEffect>
                                    <p:set>
                                      <p:cBhvr>
                                        <p:cTn id="30" dur="1" fill="hold">
                                          <p:stCondLst>
                                            <p:cond delay="9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anim calcmode="lin" valueType="num">
                                      <p:cBhvr>
                                        <p:cTn id="41" dur="2000" fill="hold"/>
                                        <p:tgtEl>
                                          <p:spTgt spid="11"/>
                                        </p:tgtEl>
                                        <p:attrNameLst>
                                          <p:attrName>ppt_w</p:attrName>
                                        </p:attrNameLst>
                                      </p:cBhvr>
                                      <p:tavLst>
                                        <p:tav tm="0" fmla="#ppt_w*sin(2.5*pi*$)">
                                          <p:val>
                                            <p:fltVal val="0"/>
                                          </p:val>
                                        </p:tav>
                                        <p:tav tm="100000">
                                          <p:val>
                                            <p:fltVal val="1"/>
                                          </p:val>
                                        </p:tav>
                                      </p:tavLst>
                                    </p:anim>
                                    <p:anim calcmode="lin" valueType="num">
                                      <p:cBhvr>
                                        <p:cTn id="4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1" nodeType="clickEffect">
                                  <p:stCondLst>
                                    <p:cond delay="0"/>
                                  </p:stCondLst>
                                  <p:childTnLst>
                                    <p:anim calcmode="lin" valueType="num">
                                      <p:cBhvr>
                                        <p:cTn id="46" dur="1000"/>
                                        <p:tgtEl>
                                          <p:spTgt spid="11"/>
                                        </p:tgtEl>
                                        <p:attrNameLst>
                                          <p:attrName>ppt_w</p:attrName>
                                        </p:attrNameLst>
                                      </p:cBhvr>
                                      <p:tavLst>
                                        <p:tav tm="0">
                                          <p:val>
                                            <p:strVal val="ppt_w"/>
                                          </p:val>
                                        </p:tav>
                                        <p:tav tm="100000">
                                          <p:val>
                                            <p:fltVal val="0"/>
                                          </p:val>
                                        </p:tav>
                                      </p:tavLst>
                                    </p:anim>
                                    <p:anim calcmode="lin" valueType="num">
                                      <p:cBhvr>
                                        <p:cTn id="47" dur="1000"/>
                                        <p:tgtEl>
                                          <p:spTgt spid="11"/>
                                        </p:tgtEl>
                                        <p:attrNameLst>
                                          <p:attrName>ppt_h</p:attrName>
                                        </p:attrNameLst>
                                      </p:cBhvr>
                                      <p:tavLst>
                                        <p:tav tm="0">
                                          <p:val>
                                            <p:strVal val="ppt_h"/>
                                          </p:val>
                                        </p:tav>
                                        <p:tav tm="100000">
                                          <p:val>
                                            <p:fltVal val="0"/>
                                          </p:val>
                                        </p:tav>
                                      </p:tavLst>
                                    </p:anim>
                                    <p:anim calcmode="lin" valueType="num">
                                      <p:cBhvr>
                                        <p:cTn id="48" dur="1000"/>
                                        <p:tgtEl>
                                          <p:spTgt spid="11"/>
                                        </p:tgtEl>
                                        <p:attrNameLst>
                                          <p:attrName>style.rotation</p:attrName>
                                        </p:attrNameLst>
                                      </p:cBhvr>
                                      <p:tavLst>
                                        <p:tav tm="0">
                                          <p:val>
                                            <p:fltVal val="0"/>
                                          </p:val>
                                        </p:tav>
                                        <p:tav tm="100000">
                                          <p:val>
                                            <p:fltVal val="90"/>
                                          </p:val>
                                        </p:tav>
                                      </p:tavLst>
                                    </p:anim>
                                    <p:animEffect transition="out" filter="fade">
                                      <p:cBhvr>
                                        <p:cTn id="49" dur="1000"/>
                                        <p:tgtEl>
                                          <p:spTgt spid="11"/>
                                        </p:tgtEl>
                                      </p:cBhvr>
                                    </p:animEffect>
                                    <p:set>
                                      <p:cBhvr>
                                        <p:cTn id="50" dur="1" fill="hold">
                                          <p:stCondLst>
                                            <p:cond delay="9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heel(1)">
                                      <p:cBhvr>
                                        <p:cTn id="5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animBg="1"/>
      <p:bldP spid="11" grpId="1"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1295400" y="619760"/>
            <a:ext cx="6705600" cy="90424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আজকের পাঠ </a:t>
            </a:r>
            <a:endParaRPr lang="en-US" sz="2400" dirty="0">
              <a:latin typeface="Nikosh" pitchFamily="2" charset="0"/>
              <a:cs typeface="Nikosh" pitchFamily="2" charset="0"/>
            </a:endParaRPr>
          </a:p>
        </p:txBody>
      </p:sp>
      <p:sp>
        <p:nvSpPr>
          <p:cNvPr id="3" name="TextBox 2"/>
          <p:cNvSpPr txBox="1"/>
          <p:nvPr/>
        </p:nvSpPr>
        <p:spPr>
          <a:xfrm>
            <a:off x="1257300" y="4953000"/>
            <a:ext cx="6629400" cy="762000"/>
          </a:xfrm>
          <a:prstGeom prst="rect">
            <a:avLst/>
          </a:prstGeom>
          <a:noFill/>
        </p:spPr>
        <p:txBody>
          <a:bodyPr wrap="square" rtlCol="0">
            <a:prstTxWarp prst="textPlain">
              <a:avLst/>
            </a:prstTxWarp>
            <a:spAutoFit/>
          </a:bodyPr>
          <a:lstStyle/>
          <a:p>
            <a:pPr algn="ctr"/>
            <a:r>
              <a:rPr lang="bn-IN" dirty="0" smtClean="0">
                <a:latin typeface="Nikosh" pitchFamily="2" charset="0"/>
                <a:cs typeface="Nikosh" pitchFamily="2" charset="0"/>
              </a:rPr>
              <a:t>মহাবিশ্ব </a:t>
            </a:r>
            <a:endParaRPr lang="en-US" dirty="0">
              <a:latin typeface="Nikosh" pitchFamily="2" charset="0"/>
              <a:cs typeface="Nikosh" pitchFamily="2" charset="0"/>
            </a:endParaRPr>
          </a:p>
        </p:txBody>
      </p:sp>
      <p:pic>
        <p:nvPicPr>
          <p:cNvPr id="2050" name="Picture 2" descr="C:\Users\i\Desktop\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593" y="2005076"/>
            <a:ext cx="5208814" cy="2916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1447800" y="990600"/>
            <a:ext cx="5257800" cy="584775"/>
          </a:xfrm>
          <a:prstGeom prst="rect">
            <a:avLst/>
          </a:prstGeom>
          <a:noFill/>
        </p:spPr>
        <p:txBody>
          <a:bodyPr wrap="square" rtlCol="0">
            <a:spAutoFit/>
          </a:bodyPr>
          <a:lstStyle/>
          <a:p>
            <a:r>
              <a:rPr lang="bn-IN" sz="3200" dirty="0" smtClean="0">
                <a:latin typeface="Nikosh" pitchFamily="2" charset="0"/>
                <a:cs typeface="Nikosh" pitchFamily="2" charset="0"/>
              </a:rPr>
              <a:t>পাঠ শেষে শিক্ষার্থীরা............</a:t>
            </a:r>
            <a:endParaRPr lang="en-US" sz="3200" dirty="0">
              <a:latin typeface="Nikosh" pitchFamily="2" charset="0"/>
              <a:cs typeface="Nikosh" pitchFamily="2" charset="0"/>
            </a:endParaRPr>
          </a:p>
        </p:txBody>
      </p:sp>
      <p:sp>
        <p:nvSpPr>
          <p:cNvPr id="3" name="TextBox 2"/>
          <p:cNvSpPr txBox="1"/>
          <p:nvPr/>
        </p:nvSpPr>
        <p:spPr>
          <a:xfrm>
            <a:off x="2514600" y="2057400"/>
            <a:ext cx="5181600" cy="1384995"/>
          </a:xfrm>
          <a:prstGeom prst="rect">
            <a:avLst/>
          </a:prstGeom>
          <a:noFill/>
        </p:spPr>
        <p:txBody>
          <a:bodyPr wrap="square" rtlCol="0">
            <a:spAutoFit/>
          </a:bodyPr>
          <a:lstStyle/>
          <a:p>
            <a:r>
              <a:rPr lang="bn-IN" sz="2800" dirty="0" smtClean="0">
                <a:latin typeface="Nikosh" pitchFamily="2" charset="0"/>
                <a:cs typeface="Nikosh" pitchFamily="2" charset="0"/>
              </a:rPr>
              <a:t>১। মহাবিশ্ব কী তা বলতে পারবে; </a:t>
            </a:r>
          </a:p>
          <a:p>
            <a:r>
              <a:rPr lang="bn-IN" sz="2800" dirty="0" smtClean="0">
                <a:latin typeface="Nikosh" pitchFamily="2" charset="0"/>
                <a:cs typeface="Nikosh" pitchFamily="2" charset="0"/>
              </a:rPr>
              <a:t>২। মহাবিশ্ব সম্পর্কে ব্যাখ্যা করতে পারবে;</a:t>
            </a:r>
          </a:p>
          <a:p>
            <a:r>
              <a:rPr lang="bn-IN" sz="2800" dirty="0" smtClean="0">
                <a:latin typeface="Nikosh" pitchFamily="2" charset="0"/>
                <a:cs typeface="Nikosh" pitchFamily="2" charset="0"/>
              </a:rPr>
              <a:t>৩। বিগব্যাঙ তত্ব ব্যাখ্যা করতে পারবে। </a:t>
            </a: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descr="C:\Users\i\Desktop\download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787" y="3880960"/>
            <a:ext cx="2985087" cy="1986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075" name="Picture 3" descr="C:\Users\i\Desktop\download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161" y="966559"/>
            <a:ext cx="2791717" cy="20512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076" name="Picture 4" descr="C:\Users\i\Desktop\images (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8440" y="895211"/>
            <a:ext cx="2193925" cy="2193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077" name="Picture 5" descr="C:\Users\i\Desktop\download (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880960"/>
            <a:ext cx="2970057" cy="19764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extBox 1"/>
          <p:cNvSpPr txBox="1"/>
          <p:nvPr/>
        </p:nvSpPr>
        <p:spPr>
          <a:xfrm>
            <a:off x="1790700" y="101024"/>
            <a:ext cx="5562600"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বলোত চিত্রে  কি কি দেখতে পাচ্ছো? </a:t>
            </a:r>
            <a:endParaRPr lang="en-US" sz="3200" b="1" dirty="0">
              <a:latin typeface="Nikosh" pitchFamily="2" charset="0"/>
              <a:cs typeface="Nikosh" pitchFamily="2" charset="0"/>
            </a:endParaRPr>
          </a:p>
        </p:txBody>
      </p:sp>
      <p:pic>
        <p:nvPicPr>
          <p:cNvPr id="3078" name="Picture 6" descr="C:\Users\i\Desktop\download (9).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882344"/>
            <a:ext cx="2419350" cy="21550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 name="TextBox 2"/>
          <p:cNvSpPr txBox="1"/>
          <p:nvPr/>
        </p:nvSpPr>
        <p:spPr>
          <a:xfrm>
            <a:off x="3546475" y="3078490"/>
            <a:ext cx="27940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গ্যালাক্সি </a:t>
            </a:r>
            <a:endParaRPr lang="en-US" sz="2800" b="1" dirty="0">
              <a:latin typeface="Nikosh" pitchFamily="2" charset="0"/>
              <a:cs typeface="Nikosh" pitchFamily="2" charset="0"/>
            </a:endParaRPr>
          </a:p>
        </p:txBody>
      </p:sp>
      <p:sp>
        <p:nvSpPr>
          <p:cNvPr id="5" name="TextBox 4"/>
          <p:cNvSpPr txBox="1"/>
          <p:nvPr/>
        </p:nvSpPr>
        <p:spPr>
          <a:xfrm>
            <a:off x="6604000" y="3078490"/>
            <a:ext cx="22098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পৃথিবী </a:t>
            </a:r>
            <a:endParaRPr lang="en-US" sz="2800" b="1" dirty="0">
              <a:latin typeface="Nikosh" pitchFamily="2" charset="0"/>
              <a:cs typeface="Nikosh" pitchFamily="2" charset="0"/>
            </a:endParaRPr>
          </a:p>
        </p:txBody>
      </p:sp>
      <p:sp>
        <p:nvSpPr>
          <p:cNvPr id="6" name="TextBox 5"/>
          <p:cNvSpPr txBox="1"/>
          <p:nvPr/>
        </p:nvSpPr>
        <p:spPr>
          <a:xfrm>
            <a:off x="502227" y="3001835"/>
            <a:ext cx="2671974"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নক্ষত্র রাশি</a:t>
            </a:r>
            <a:endParaRPr lang="en-US" sz="2800" b="1" dirty="0">
              <a:latin typeface="Nikosh" pitchFamily="2" charset="0"/>
              <a:cs typeface="Nikosh" pitchFamily="2" charset="0"/>
            </a:endParaRPr>
          </a:p>
        </p:txBody>
      </p:sp>
      <p:sp>
        <p:nvSpPr>
          <p:cNvPr id="7" name="TextBox 6"/>
          <p:cNvSpPr txBox="1"/>
          <p:nvPr/>
        </p:nvSpPr>
        <p:spPr>
          <a:xfrm>
            <a:off x="114300" y="5867400"/>
            <a:ext cx="33528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সৌরজগত </a:t>
            </a:r>
            <a:endParaRPr lang="en-US" sz="2800" b="1" dirty="0">
              <a:latin typeface="Nikosh" pitchFamily="2" charset="0"/>
              <a:cs typeface="Nikosh" pitchFamily="2" charset="0"/>
            </a:endParaRPr>
          </a:p>
        </p:txBody>
      </p:sp>
      <p:sp>
        <p:nvSpPr>
          <p:cNvPr id="8" name="TextBox 7"/>
          <p:cNvSpPr txBox="1"/>
          <p:nvPr/>
        </p:nvSpPr>
        <p:spPr>
          <a:xfrm>
            <a:off x="5715000" y="5943600"/>
            <a:ext cx="2817657"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ধুমকেতু  </a:t>
            </a:r>
            <a:endParaRPr lang="en-US" sz="2800" b="1" dirty="0">
              <a:latin typeface="Nikosh" pitchFamily="2" charset="0"/>
              <a:cs typeface="Nikosh" pitchFamily="2" charset="0"/>
            </a:endParaRPr>
          </a:p>
        </p:txBody>
      </p:sp>
      <p:sp>
        <p:nvSpPr>
          <p:cNvPr id="9" name="TextBox 8"/>
          <p:cNvSpPr txBox="1"/>
          <p:nvPr/>
        </p:nvSpPr>
        <p:spPr>
          <a:xfrm>
            <a:off x="1143000" y="4038600"/>
            <a:ext cx="6858000" cy="1384995"/>
          </a:xfrm>
          <a:prstGeom prst="rect">
            <a:avLst/>
          </a:prstGeom>
          <a:noFill/>
        </p:spPr>
        <p:txBody>
          <a:bodyPr wrap="square" rtlCol="0">
            <a:spAutoFit/>
          </a:bodyPr>
          <a:lstStyle/>
          <a:p>
            <a:r>
              <a:rPr lang="bn-IN" sz="2800" b="1" dirty="0" smtClean="0">
                <a:latin typeface="Nikosh" pitchFamily="2" charset="0"/>
                <a:cs typeface="Nikosh" pitchFamily="2" charset="0"/>
              </a:rPr>
              <a:t>ক্ষুদ্র পোকামাকড় ও ধূলিকণা থেকে শুরু করে আমাদের এই পৃথিবী,দূর-দূরান্তের গ্রহ-নক্ষত্র, ধূমকেতু, গ্যালাক্সি এবং দেখা না দেখা সবকিছু নিয়েই মহাবিশ্ব।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wheel(1)">
                                      <p:cBhvr>
                                        <p:cTn id="7" dur="2000"/>
                                        <p:tgtEl>
                                          <p:spTgt spid="3077"/>
                                        </p:tgtEl>
                                      </p:cBhvr>
                                    </p:animEffect>
                                  </p:childTnLst>
                                </p:cTn>
                              </p:par>
                              <p:par>
                                <p:cTn id="8" presetID="21" presetClass="entr" presetSubtype="1"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heel(1)">
                                      <p:cBhvr>
                                        <p:cTn id="10" dur="2000"/>
                                        <p:tgtEl>
                                          <p:spTgt spid="3074"/>
                                        </p:tgtEl>
                                      </p:cBhvr>
                                    </p:animEffect>
                                  </p:childTnLst>
                                </p:cTn>
                              </p:par>
                              <p:par>
                                <p:cTn id="11" presetID="21" presetClass="entr" presetSubtype="1" fill="hold" nodeType="withEffect">
                                  <p:stCondLst>
                                    <p:cond delay="0"/>
                                  </p:stCondLst>
                                  <p:childTnLst>
                                    <p:set>
                                      <p:cBhvr>
                                        <p:cTn id="12" dur="1" fill="hold">
                                          <p:stCondLst>
                                            <p:cond delay="0"/>
                                          </p:stCondLst>
                                        </p:cTn>
                                        <p:tgtEl>
                                          <p:spTgt spid="3075"/>
                                        </p:tgtEl>
                                        <p:attrNameLst>
                                          <p:attrName>style.visibility</p:attrName>
                                        </p:attrNameLst>
                                      </p:cBhvr>
                                      <p:to>
                                        <p:strVal val="visible"/>
                                      </p:to>
                                    </p:set>
                                    <p:animEffect transition="in" filter="wheel(1)">
                                      <p:cBhvr>
                                        <p:cTn id="13" dur="2000"/>
                                        <p:tgtEl>
                                          <p:spTgt spid="3075"/>
                                        </p:tgtEl>
                                      </p:cBhvr>
                                    </p:animEffect>
                                  </p:childTnLst>
                                </p:cTn>
                              </p:par>
                              <p:par>
                                <p:cTn id="14" presetID="21" presetClass="entr" presetSubtype="1" fill="hold" nodeType="withEffect">
                                  <p:stCondLst>
                                    <p:cond delay="0"/>
                                  </p:stCondLst>
                                  <p:childTnLst>
                                    <p:set>
                                      <p:cBhvr>
                                        <p:cTn id="15" dur="1" fill="hold">
                                          <p:stCondLst>
                                            <p:cond delay="0"/>
                                          </p:stCondLst>
                                        </p:cTn>
                                        <p:tgtEl>
                                          <p:spTgt spid="3078"/>
                                        </p:tgtEl>
                                        <p:attrNameLst>
                                          <p:attrName>style.visibility</p:attrName>
                                        </p:attrNameLst>
                                      </p:cBhvr>
                                      <p:to>
                                        <p:strVal val="visible"/>
                                      </p:to>
                                    </p:set>
                                    <p:animEffect transition="in" filter="wheel(1)">
                                      <p:cBhvr>
                                        <p:cTn id="16" dur="2000"/>
                                        <p:tgtEl>
                                          <p:spTgt spid="3078"/>
                                        </p:tgtEl>
                                      </p:cBhvr>
                                    </p:animEffect>
                                  </p:childTnLst>
                                </p:cTn>
                              </p:par>
                              <p:par>
                                <p:cTn id="17" presetID="21" presetClass="entr" presetSubtype="1" fill="hold" nodeType="with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wheel(1)">
                                      <p:cBhvr>
                                        <p:cTn id="19" dur="2000"/>
                                        <p:tgtEl>
                                          <p:spTgt spid="307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heel(1)">
                                      <p:cBhvr>
                                        <p:cTn id="24" dur="2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heel(1)">
                                      <p:cBhvr>
                                        <p:cTn id="32" dur="2000"/>
                                        <p:tgtEl>
                                          <p:spTgt spid="3"/>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1)">
                                      <p:cBhvr>
                                        <p:cTn id="35" dur="2000"/>
                                        <p:tgtEl>
                                          <p:spTgt spid="5"/>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heel(1)">
                                      <p:cBhvr>
                                        <p:cTn id="41" dur="2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xit" presetSubtype="0" fill="hold" nodeType="clickEffect">
                                  <p:stCondLst>
                                    <p:cond delay="0"/>
                                  </p:stCondLst>
                                  <p:childTnLst>
                                    <p:anim calcmode="lin" valueType="num">
                                      <p:cBhvr>
                                        <p:cTn id="45" dur="1000"/>
                                        <p:tgtEl>
                                          <p:spTgt spid="3077"/>
                                        </p:tgtEl>
                                        <p:attrNameLst>
                                          <p:attrName>ppt_w</p:attrName>
                                        </p:attrNameLst>
                                      </p:cBhvr>
                                      <p:tavLst>
                                        <p:tav tm="0">
                                          <p:val>
                                            <p:strVal val="ppt_w"/>
                                          </p:val>
                                        </p:tav>
                                        <p:tav tm="100000">
                                          <p:val>
                                            <p:fltVal val="0"/>
                                          </p:val>
                                        </p:tav>
                                      </p:tavLst>
                                    </p:anim>
                                    <p:anim calcmode="lin" valueType="num">
                                      <p:cBhvr>
                                        <p:cTn id="46" dur="1000"/>
                                        <p:tgtEl>
                                          <p:spTgt spid="3077"/>
                                        </p:tgtEl>
                                        <p:attrNameLst>
                                          <p:attrName>ppt_h</p:attrName>
                                        </p:attrNameLst>
                                      </p:cBhvr>
                                      <p:tavLst>
                                        <p:tav tm="0">
                                          <p:val>
                                            <p:strVal val="ppt_h"/>
                                          </p:val>
                                        </p:tav>
                                        <p:tav tm="100000">
                                          <p:val>
                                            <p:fltVal val="0"/>
                                          </p:val>
                                        </p:tav>
                                      </p:tavLst>
                                    </p:anim>
                                    <p:anim calcmode="lin" valueType="num">
                                      <p:cBhvr>
                                        <p:cTn id="47" dur="1000"/>
                                        <p:tgtEl>
                                          <p:spTgt spid="3077"/>
                                        </p:tgtEl>
                                        <p:attrNameLst>
                                          <p:attrName>style.rotation</p:attrName>
                                        </p:attrNameLst>
                                      </p:cBhvr>
                                      <p:tavLst>
                                        <p:tav tm="0">
                                          <p:val>
                                            <p:fltVal val="0"/>
                                          </p:val>
                                        </p:tav>
                                        <p:tav tm="100000">
                                          <p:val>
                                            <p:fltVal val="90"/>
                                          </p:val>
                                        </p:tav>
                                      </p:tavLst>
                                    </p:anim>
                                    <p:animEffect transition="out" filter="fade">
                                      <p:cBhvr>
                                        <p:cTn id="48" dur="1000"/>
                                        <p:tgtEl>
                                          <p:spTgt spid="3077"/>
                                        </p:tgtEl>
                                      </p:cBhvr>
                                    </p:animEffect>
                                    <p:set>
                                      <p:cBhvr>
                                        <p:cTn id="49" dur="1" fill="hold">
                                          <p:stCondLst>
                                            <p:cond delay="999"/>
                                          </p:stCondLst>
                                        </p:cTn>
                                        <p:tgtEl>
                                          <p:spTgt spid="3077"/>
                                        </p:tgtEl>
                                        <p:attrNameLst>
                                          <p:attrName>style.visibility</p:attrName>
                                        </p:attrNameLst>
                                      </p:cBhvr>
                                      <p:to>
                                        <p:strVal val="hidden"/>
                                      </p:to>
                                    </p:set>
                                  </p:childTnLst>
                                </p:cTn>
                              </p:par>
                              <p:par>
                                <p:cTn id="50" presetID="31" presetClass="exit" presetSubtype="0" fill="hold" nodeType="withEffect">
                                  <p:stCondLst>
                                    <p:cond delay="0"/>
                                  </p:stCondLst>
                                  <p:childTnLst>
                                    <p:anim calcmode="lin" valueType="num">
                                      <p:cBhvr>
                                        <p:cTn id="51" dur="1000"/>
                                        <p:tgtEl>
                                          <p:spTgt spid="3074"/>
                                        </p:tgtEl>
                                        <p:attrNameLst>
                                          <p:attrName>ppt_w</p:attrName>
                                        </p:attrNameLst>
                                      </p:cBhvr>
                                      <p:tavLst>
                                        <p:tav tm="0">
                                          <p:val>
                                            <p:strVal val="ppt_w"/>
                                          </p:val>
                                        </p:tav>
                                        <p:tav tm="100000">
                                          <p:val>
                                            <p:fltVal val="0"/>
                                          </p:val>
                                        </p:tav>
                                      </p:tavLst>
                                    </p:anim>
                                    <p:anim calcmode="lin" valueType="num">
                                      <p:cBhvr>
                                        <p:cTn id="52" dur="1000"/>
                                        <p:tgtEl>
                                          <p:spTgt spid="3074"/>
                                        </p:tgtEl>
                                        <p:attrNameLst>
                                          <p:attrName>ppt_h</p:attrName>
                                        </p:attrNameLst>
                                      </p:cBhvr>
                                      <p:tavLst>
                                        <p:tav tm="0">
                                          <p:val>
                                            <p:strVal val="ppt_h"/>
                                          </p:val>
                                        </p:tav>
                                        <p:tav tm="100000">
                                          <p:val>
                                            <p:fltVal val="0"/>
                                          </p:val>
                                        </p:tav>
                                      </p:tavLst>
                                    </p:anim>
                                    <p:anim calcmode="lin" valueType="num">
                                      <p:cBhvr>
                                        <p:cTn id="53" dur="1000"/>
                                        <p:tgtEl>
                                          <p:spTgt spid="3074"/>
                                        </p:tgtEl>
                                        <p:attrNameLst>
                                          <p:attrName>style.rotation</p:attrName>
                                        </p:attrNameLst>
                                      </p:cBhvr>
                                      <p:tavLst>
                                        <p:tav tm="0">
                                          <p:val>
                                            <p:fltVal val="0"/>
                                          </p:val>
                                        </p:tav>
                                        <p:tav tm="100000">
                                          <p:val>
                                            <p:fltVal val="90"/>
                                          </p:val>
                                        </p:tav>
                                      </p:tavLst>
                                    </p:anim>
                                    <p:animEffect transition="out" filter="fade">
                                      <p:cBhvr>
                                        <p:cTn id="54" dur="1000"/>
                                        <p:tgtEl>
                                          <p:spTgt spid="3074"/>
                                        </p:tgtEl>
                                      </p:cBhvr>
                                    </p:animEffect>
                                    <p:set>
                                      <p:cBhvr>
                                        <p:cTn id="55" dur="1" fill="hold">
                                          <p:stCondLst>
                                            <p:cond delay="999"/>
                                          </p:stCondLst>
                                        </p:cTn>
                                        <p:tgtEl>
                                          <p:spTgt spid="3074"/>
                                        </p:tgtEl>
                                        <p:attrNameLst>
                                          <p:attrName>style.visibility</p:attrName>
                                        </p:attrNameLst>
                                      </p:cBhvr>
                                      <p:to>
                                        <p:strVal val="hidden"/>
                                      </p:to>
                                    </p:set>
                                  </p:childTnLst>
                                </p:cTn>
                              </p:par>
                              <p:par>
                                <p:cTn id="56" presetID="31" presetClass="exit" presetSubtype="0" fill="hold" grpId="1" nodeType="withEffect">
                                  <p:stCondLst>
                                    <p:cond delay="0"/>
                                  </p:stCondLst>
                                  <p:childTnLst>
                                    <p:anim calcmode="lin" valueType="num">
                                      <p:cBhvr>
                                        <p:cTn id="57" dur="1000"/>
                                        <p:tgtEl>
                                          <p:spTgt spid="2"/>
                                        </p:tgtEl>
                                        <p:attrNameLst>
                                          <p:attrName>ppt_w</p:attrName>
                                        </p:attrNameLst>
                                      </p:cBhvr>
                                      <p:tavLst>
                                        <p:tav tm="0">
                                          <p:val>
                                            <p:strVal val="ppt_w"/>
                                          </p:val>
                                        </p:tav>
                                        <p:tav tm="100000">
                                          <p:val>
                                            <p:fltVal val="0"/>
                                          </p:val>
                                        </p:tav>
                                      </p:tavLst>
                                    </p:anim>
                                    <p:anim calcmode="lin" valueType="num">
                                      <p:cBhvr>
                                        <p:cTn id="58" dur="1000"/>
                                        <p:tgtEl>
                                          <p:spTgt spid="2"/>
                                        </p:tgtEl>
                                        <p:attrNameLst>
                                          <p:attrName>ppt_h</p:attrName>
                                        </p:attrNameLst>
                                      </p:cBhvr>
                                      <p:tavLst>
                                        <p:tav tm="0">
                                          <p:val>
                                            <p:strVal val="ppt_h"/>
                                          </p:val>
                                        </p:tav>
                                        <p:tav tm="100000">
                                          <p:val>
                                            <p:fltVal val="0"/>
                                          </p:val>
                                        </p:tav>
                                      </p:tavLst>
                                    </p:anim>
                                    <p:anim calcmode="lin" valueType="num">
                                      <p:cBhvr>
                                        <p:cTn id="59" dur="1000"/>
                                        <p:tgtEl>
                                          <p:spTgt spid="2"/>
                                        </p:tgtEl>
                                        <p:attrNameLst>
                                          <p:attrName>style.rotation</p:attrName>
                                        </p:attrNameLst>
                                      </p:cBhvr>
                                      <p:tavLst>
                                        <p:tav tm="0">
                                          <p:val>
                                            <p:fltVal val="0"/>
                                          </p:val>
                                        </p:tav>
                                        <p:tav tm="100000">
                                          <p:val>
                                            <p:fltVal val="90"/>
                                          </p:val>
                                        </p:tav>
                                      </p:tavLst>
                                    </p:anim>
                                    <p:animEffect transition="out" filter="fade">
                                      <p:cBhvr>
                                        <p:cTn id="60" dur="1000"/>
                                        <p:tgtEl>
                                          <p:spTgt spid="2"/>
                                        </p:tgtEl>
                                      </p:cBhvr>
                                    </p:animEffect>
                                    <p:set>
                                      <p:cBhvr>
                                        <p:cTn id="61" dur="1" fill="hold">
                                          <p:stCondLst>
                                            <p:cond delay="999"/>
                                          </p:stCondLst>
                                        </p:cTn>
                                        <p:tgtEl>
                                          <p:spTgt spid="2"/>
                                        </p:tgtEl>
                                        <p:attrNameLst>
                                          <p:attrName>style.visibility</p:attrName>
                                        </p:attrNameLst>
                                      </p:cBhvr>
                                      <p:to>
                                        <p:strVal val="hidden"/>
                                      </p:to>
                                    </p:set>
                                  </p:childTnLst>
                                </p:cTn>
                              </p:par>
                              <p:par>
                                <p:cTn id="62" presetID="31" presetClass="exit" presetSubtype="0" fill="hold" grpId="1" nodeType="withEffect">
                                  <p:stCondLst>
                                    <p:cond delay="0"/>
                                  </p:stCondLst>
                                  <p:childTnLst>
                                    <p:anim calcmode="lin" valueType="num">
                                      <p:cBhvr>
                                        <p:cTn id="63" dur="1000"/>
                                        <p:tgtEl>
                                          <p:spTgt spid="7"/>
                                        </p:tgtEl>
                                        <p:attrNameLst>
                                          <p:attrName>ppt_w</p:attrName>
                                        </p:attrNameLst>
                                      </p:cBhvr>
                                      <p:tavLst>
                                        <p:tav tm="0">
                                          <p:val>
                                            <p:strVal val="ppt_w"/>
                                          </p:val>
                                        </p:tav>
                                        <p:tav tm="100000">
                                          <p:val>
                                            <p:fltVal val="0"/>
                                          </p:val>
                                        </p:tav>
                                      </p:tavLst>
                                    </p:anim>
                                    <p:anim calcmode="lin" valueType="num">
                                      <p:cBhvr>
                                        <p:cTn id="64" dur="1000"/>
                                        <p:tgtEl>
                                          <p:spTgt spid="7"/>
                                        </p:tgtEl>
                                        <p:attrNameLst>
                                          <p:attrName>ppt_h</p:attrName>
                                        </p:attrNameLst>
                                      </p:cBhvr>
                                      <p:tavLst>
                                        <p:tav tm="0">
                                          <p:val>
                                            <p:strVal val="ppt_h"/>
                                          </p:val>
                                        </p:tav>
                                        <p:tav tm="100000">
                                          <p:val>
                                            <p:fltVal val="0"/>
                                          </p:val>
                                        </p:tav>
                                      </p:tavLst>
                                    </p:anim>
                                    <p:anim calcmode="lin" valueType="num">
                                      <p:cBhvr>
                                        <p:cTn id="65" dur="1000"/>
                                        <p:tgtEl>
                                          <p:spTgt spid="7"/>
                                        </p:tgtEl>
                                        <p:attrNameLst>
                                          <p:attrName>style.rotation</p:attrName>
                                        </p:attrNameLst>
                                      </p:cBhvr>
                                      <p:tavLst>
                                        <p:tav tm="0">
                                          <p:val>
                                            <p:fltVal val="0"/>
                                          </p:val>
                                        </p:tav>
                                        <p:tav tm="100000">
                                          <p:val>
                                            <p:fltVal val="90"/>
                                          </p:val>
                                        </p:tav>
                                      </p:tavLst>
                                    </p:anim>
                                    <p:animEffect transition="out" filter="fade">
                                      <p:cBhvr>
                                        <p:cTn id="66" dur="1000"/>
                                        <p:tgtEl>
                                          <p:spTgt spid="7"/>
                                        </p:tgtEl>
                                      </p:cBhvr>
                                    </p:animEffect>
                                    <p:set>
                                      <p:cBhvr>
                                        <p:cTn id="67" dur="1" fill="hold">
                                          <p:stCondLst>
                                            <p:cond delay="999"/>
                                          </p:stCondLst>
                                        </p:cTn>
                                        <p:tgtEl>
                                          <p:spTgt spid="7"/>
                                        </p:tgtEl>
                                        <p:attrNameLst>
                                          <p:attrName>style.visibility</p:attrName>
                                        </p:attrNameLst>
                                      </p:cBhvr>
                                      <p:to>
                                        <p:strVal val="hidden"/>
                                      </p:to>
                                    </p:set>
                                  </p:childTnLst>
                                </p:cTn>
                              </p:par>
                              <p:par>
                                <p:cTn id="68" presetID="31" presetClass="exit" presetSubtype="0" fill="hold" grpId="1" nodeType="withEffect">
                                  <p:stCondLst>
                                    <p:cond delay="0"/>
                                  </p:stCondLst>
                                  <p:childTnLst>
                                    <p:anim calcmode="lin" valueType="num">
                                      <p:cBhvr>
                                        <p:cTn id="69" dur="1000"/>
                                        <p:tgtEl>
                                          <p:spTgt spid="8"/>
                                        </p:tgtEl>
                                        <p:attrNameLst>
                                          <p:attrName>ppt_w</p:attrName>
                                        </p:attrNameLst>
                                      </p:cBhvr>
                                      <p:tavLst>
                                        <p:tav tm="0">
                                          <p:val>
                                            <p:strVal val="ppt_w"/>
                                          </p:val>
                                        </p:tav>
                                        <p:tav tm="100000">
                                          <p:val>
                                            <p:fltVal val="0"/>
                                          </p:val>
                                        </p:tav>
                                      </p:tavLst>
                                    </p:anim>
                                    <p:anim calcmode="lin" valueType="num">
                                      <p:cBhvr>
                                        <p:cTn id="70" dur="1000"/>
                                        <p:tgtEl>
                                          <p:spTgt spid="8"/>
                                        </p:tgtEl>
                                        <p:attrNameLst>
                                          <p:attrName>ppt_h</p:attrName>
                                        </p:attrNameLst>
                                      </p:cBhvr>
                                      <p:tavLst>
                                        <p:tav tm="0">
                                          <p:val>
                                            <p:strVal val="ppt_h"/>
                                          </p:val>
                                        </p:tav>
                                        <p:tav tm="100000">
                                          <p:val>
                                            <p:fltVal val="0"/>
                                          </p:val>
                                        </p:tav>
                                      </p:tavLst>
                                    </p:anim>
                                    <p:anim calcmode="lin" valueType="num">
                                      <p:cBhvr>
                                        <p:cTn id="71" dur="1000"/>
                                        <p:tgtEl>
                                          <p:spTgt spid="8"/>
                                        </p:tgtEl>
                                        <p:attrNameLst>
                                          <p:attrName>style.rotation</p:attrName>
                                        </p:attrNameLst>
                                      </p:cBhvr>
                                      <p:tavLst>
                                        <p:tav tm="0">
                                          <p:val>
                                            <p:fltVal val="0"/>
                                          </p:val>
                                        </p:tav>
                                        <p:tav tm="100000">
                                          <p:val>
                                            <p:fltVal val="90"/>
                                          </p:val>
                                        </p:tav>
                                      </p:tavLst>
                                    </p:anim>
                                    <p:animEffect transition="out" filter="fade">
                                      <p:cBhvr>
                                        <p:cTn id="72" dur="1000"/>
                                        <p:tgtEl>
                                          <p:spTgt spid="8"/>
                                        </p:tgtEl>
                                      </p:cBhvr>
                                    </p:animEffect>
                                    <p:set>
                                      <p:cBhvr>
                                        <p:cTn id="73" dur="1" fill="hold">
                                          <p:stCondLst>
                                            <p:cond delay="999"/>
                                          </p:stCondLst>
                                        </p:cTn>
                                        <p:tgtEl>
                                          <p:spTgt spid="8"/>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heel(1)">
                                      <p:cBhvr>
                                        <p:cTn id="7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5" grpId="0"/>
      <p:bldP spid="6" grpId="0"/>
      <p:bldP spid="7" grpId="0"/>
      <p:bldP spid="7" grpId="1"/>
      <p:bldP spid="8" grpId="0"/>
      <p:bldP spid="8" grpId="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1485900" y="4495800"/>
            <a:ext cx="61722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মহাবিশ্ব বলতে কী বোঝায়? </a:t>
            </a:r>
            <a:endParaRPr lang="en-US" sz="2800" b="1" dirty="0">
              <a:latin typeface="Nikosh" pitchFamily="2" charset="0"/>
              <a:cs typeface="Nikosh" pitchFamily="2" charset="0"/>
            </a:endParaRPr>
          </a:p>
        </p:txBody>
      </p:sp>
      <p:sp>
        <p:nvSpPr>
          <p:cNvPr id="5" name="TextBox 4"/>
          <p:cNvSpPr txBox="1"/>
          <p:nvPr/>
        </p:nvSpPr>
        <p:spPr>
          <a:xfrm>
            <a:off x="2438400" y="685800"/>
            <a:ext cx="37338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একক কাজ </a:t>
            </a:r>
            <a:endParaRPr lang="en-US" sz="3600" b="1" dirty="0">
              <a:latin typeface="Nikosh" pitchFamily="2" charset="0"/>
              <a:cs typeface="Nikosh" pitchFamily="2" charset="0"/>
            </a:endParaRPr>
          </a:p>
        </p:txBody>
      </p:sp>
      <p:pic>
        <p:nvPicPr>
          <p:cNvPr id="6146" name="Picture 2" descr="D:\Image\094439student_kalerkantho_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1219200"/>
            <a:ext cx="4953000" cy="299340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descr="C:\Users\i\Desktop\images (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255" y="2819400"/>
            <a:ext cx="2857500" cy="1600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5" name="Picture 3" descr="C:\Users\i\Desktop\images (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55" y="838200"/>
            <a:ext cx="2733675" cy="1666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C:\Users\i\Desktop\images (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143" y="4550134"/>
            <a:ext cx="2857500" cy="1600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81400" y="1164711"/>
            <a:ext cx="5181600" cy="5170646"/>
          </a:xfrm>
          <a:prstGeom prst="rect">
            <a:avLst/>
          </a:prstGeom>
          <a:noFill/>
        </p:spPr>
        <p:txBody>
          <a:bodyPr wrap="square" rtlCol="0">
            <a:spAutoFit/>
          </a:bodyPr>
          <a:lstStyle/>
          <a:p>
            <a:r>
              <a:rPr lang="bn-IN" sz="2400" b="1" dirty="0" smtClean="0">
                <a:latin typeface="Nikosh" pitchFamily="2" charset="0"/>
                <a:cs typeface="Nikosh" pitchFamily="2" charset="0"/>
              </a:rPr>
              <a:t>গ্যালাক্সি হলো গ্রহ ও নক্ষত্রে এক বৃহৎ দল। মিল্কিওয়ে বা ছায়াপথ নামক গ্যালাক্সিতে পৃথিবীর  অবস্থান।কোটি কোটি গ্যালাক্সি রয়েছে  মহাবিশ্বে যেখানে রয়েছে কোটি কোটি নক্ষত্র। পৃথিবী ও সূর্যের </a:t>
            </a:r>
          </a:p>
          <a:p>
            <a:r>
              <a:rPr lang="bn-IN" sz="2400" b="1" dirty="0" smtClean="0">
                <a:latin typeface="Nikosh" pitchFamily="2" charset="0"/>
                <a:cs typeface="Nikosh" pitchFamily="2" charset="0"/>
              </a:rPr>
              <a:t>দূরত্ব প্রায় ১৫ কোটি কিলোমিটার, সূর্য থেকে পৃথিবীতে আলো আস্তে সময় লাগে প্রায় ৮ মিনিট ২০ সেকেন্ড। অন্য দিকে সূর্য থেকে এর নিকটবর্তী নক্ষত্র আলফা সেন্টোরিতে আলো পৌঁ ছাতে সময় লাগে ৪ বছরের চেয়েও বেশি। এক দূরবর্তী  নক্ষত্র থেকে অন্য দূরবর্তী নক্ষত্রে  আলো পৌছাতে সময় লাগে কয়েক মিলিয়ন বছর । অতি বৃহৎ নক্ষত্রের রং লাল, মাঝারি নক্ষত্রের রং হলুদ এবং ছোট নক্ষত্রে রং নীল হয়ে থাকে। সৌরজগত মিল্কি ওয়ে নামক গ্যালাক্সির অন্তর্গত । </a:t>
            </a:r>
          </a:p>
          <a:p>
            <a:endParaRPr lang="en-US" dirty="0"/>
          </a:p>
        </p:txBody>
      </p:sp>
      <p:sp>
        <p:nvSpPr>
          <p:cNvPr id="3" name="TextBox 2"/>
          <p:cNvSpPr txBox="1"/>
          <p:nvPr/>
        </p:nvSpPr>
        <p:spPr>
          <a:xfrm>
            <a:off x="609600" y="2490470"/>
            <a:ext cx="1828800"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ছায়া পথ </a:t>
            </a:r>
            <a:endParaRPr lang="en-US" sz="2400" b="1" dirty="0">
              <a:latin typeface="Nikosh" pitchFamily="2" charset="0"/>
              <a:cs typeface="Nikosh" pitchFamily="2" charset="0"/>
            </a:endParaRPr>
          </a:p>
        </p:txBody>
      </p:sp>
      <p:sp>
        <p:nvSpPr>
          <p:cNvPr id="5" name="TextBox 4"/>
          <p:cNvSpPr txBox="1"/>
          <p:nvPr/>
        </p:nvSpPr>
        <p:spPr>
          <a:xfrm>
            <a:off x="3581400" y="-11331"/>
            <a:ext cx="3687445" cy="646331"/>
          </a:xfrm>
          <a:prstGeom prst="rect">
            <a:avLst/>
          </a:prstGeom>
          <a:noFill/>
        </p:spPr>
        <p:txBody>
          <a:bodyPr wrap="square" rtlCol="0">
            <a:spAutoFit/>
          </a:bodyPr>
          <a:lstStyle/>
          <a:p>
            <a:r>
              <a:rPr lang="bn-IN" sz="3600" b="1" u="sng" dirty="0" smtClean="0">
                <a:latin typeface="Nikosh" pitchFamily="2" charset="0"/>
                <a:cs typeface="Nikosh" pitchFamily="2" charset="0"/>
              </a:rPr>
              <a:t>লক্ষ্য কর </a:t>
            </a:r>
            <a:endParaRPr lang="en-US" sz="3600" b="1" u="sng" dirty="0">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wheel(1)">
                                      <p:cBhvr>
                                        <p:cTn id="12" dur="2000"/>
                                        <p:tgtEl>
                                          <p:spTgt spid="307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par>
                                <p:cTn id="16" presetID="21" presetClass="entr" presetSubtype="1" fill="hold" nodeType="with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wheel(1)">
                                      <p:cBhvr>
                                        <p:cTn id="18" dur="2000"/>
                                        <p:tgtEl>
                                          <p:spTgt spid="3074"/>
                                        </p:tgtEl>
                                      </p:cBhvr>
                                    </p:animEffect>
                                  </p:childTnLst>
                                </p:cTn>
                              </p:par>
                              <p:par>
                                <p:cTn id="19" presetID="21" presetClass="entr" presetSubtype="1" fill="hold" nodeType="withEffect">
                                  <p:stCondLst>
                                    <p:cond delay="0"/>
                                  </p:stCondLst>
                                  <p:childTnLst>
                                    <p:set>
                                      <p:cBhvr>
                                        <p:cTn id="20" dur="1" fill="hold">
                                          <p:stCondLst>
                                            <p:cond delay="0"/>
                                          </p:stCondLst>
                                        </p:cTn>
                                        <p:tgtEl>
                                          <p:spTgt spid="3076"/>
                                        </p:tgtEl>
                                        <p:attrNameLst>
                                          <p:attrName>style.visibility</p:attrName>
                                        </p:attrNameLst>
                                      </p:cBhvr>
                                      <p:to>
                                        <p:strVal val="visible"/>
                                      </p:to>
                                    </p:set>
                                    <p:animEffect transition="in" filter="wheel(1)">
                                      <p:cBhvr>
                                        <p:cTn id="21" dur="2000"/>
                                        <p:tgtEl>
                                          <p:spTgt spid="307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heel(1)">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228600"/>
            <a:ext cx="9144000" cy="7086600"/>
          </a:xfrm>
          <a:prstGeom prst="frame">
            <a:avLst>
              <a:gd name="adj1" fmla="val 2991"/>
            </a:avLst>
          </a:prstGeom>
          <a:solidFill>
            <a:schemeClr val="accent3">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098" name="Picture 2" descr="C:\Users\i\Desktop\download (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14400"/>
            <a:ext cx="4929188" cy="197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3314700"/>
            <a:ext cx="7467600" cy="2308324"/>
          </a:xfrm>
          <a:prstGeom prst="rect">
            <a:avLst/>
          </a:prstGeom>
          <a:noFill/>
        </p:spPr>
        <p:txBody>
          <a:bodyPr wrap="square" rtlCol="0">
            <a:spAutoFit/>
          </a:bodyPr>
          <a:lstStyle/>
          <a:p>
            <a:r>
              <a:rPr lang="bn-IN" sz="2400" b="1" dirty="0" smtClean="0">
                <a:latin typeface="Nikosh" pitchFamily="2" charset="0"/>
                <a:cs typeface="Nikosh" pitchFamily="2" charset="0"/>
              </a:rPr>
              <a:t>‘বিগব্যাঙ তত্তব’ বাংলায় একে বলা হয় মহাবিস্ফোরণ তত্তব। এই তত্তবের মতে মহাবিশ্ব একসময় অত্যন্ত উত্তপ্ত ও ঘনরুপে ছিল যা অতি দ্রুত প্রসারিত হচ্ছিল। দ্রুত প্রসারণের ফলে মহাবিশ্ব ঠান্ডা হয়ে যায় এবং বর্তমান প্রসারণশীল অবস্থায় পৌঁছায়। বিগব্যাঙ বা মহাবিস্ফোরণ সংঘটিত হয়েছিল প্রায় ১৩৭৫ কোটি বছর আগে। বর্তমান কালের বিখ্যাত পদার্থবিজ্ঞানী স্টিফেন হকিং এই তত্তব এর পক্ষে যুক্তি দেন এবং পদার্থবিজ্ঞানের দৃষ্টিকোণ থেকে এর ব্যাখ্যা উপস্থাপন করেন।     </a:t>
            </a:r>
            <a:endParaRPr lang="en-US" sz="2400" b="1" dirty="0">
              <a:latin typeface="Nikosh" pitchFamily="2" charset="0"/>
              <a:cs typeface="Nikosh" pitchFamily="2" charset="0"/>
            </a:endParaRPr>
          </a:p>
        </p:txBody>
      </p:sp>
      <p:sp>
        <p:nvSpPr>
          <p:cNvPr id="3" name="TextBox 2"/>
          <p:cNvSpPr txBox="1"/>
          <p:nvPr/>
        </p:nvSpPr>
        <p:spPr>
          <a:xfrm>
            <a:off x="2590800" y="152400"/>
            <a:ext cx="3429000" cy="646331"/>
          </a:xfrm>
          <a:prstGeom prst="rect">
            <a:avLst/>
          </a:prstGeom>
          <a:noFill/>
        </p:spPr>
        <p:txBody>
          <a:bodyPr wrap="square" rtlCol="0">
            <a:spAutoFit/>
          </a:bodyPr>
          <a:lstStyle/>
          <a:p>
            <a:pPr algn="ctr"/>
            <a:r>
              <a:rPr lang="bn-IN" sz="3600" b="1" u="sng" dirty="0" smtClean="0">
                <a:latin typeface="Nikosh" pitchFamily="2" charset="0"/>
                <a:cs typeface="Nikosh" pitchFamily="2" charset="0"/>
              </a:rPr>
              <a:t>বিগব্যাঙ তত্তব  </a:t>
            </a:r>
            <a:endParaRPr lang="en-US" sz="3600" b="1" u="sng" dirty="0">
              <a:latin typeface="Nikosh" pitchFamily="2" charset="0"/>
              <a:cs typeface="Nikosh" pitchFamily="2" charset="0"/>
            </a:endParaRPr>
          </a:p>
        </p:txBody>
      </p:sp>
    </p:spTree>
    <p:extLst>
      <p:ext uri="{BB962C8B-B14F-4D97-AF65-F5344CB8AC3E}">
        <p14:creationId xmlns:p14="http://schemas.microsoft.com/office/powerpoint/2010/main" val="28816932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heel(1)">
                                      <p:cBhvr>
                                        <p:cTn id="10" dur="2000"/>
                                        <p:tgtEl>
                                          <p:spTgt spid="409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425</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cp:lastModifiedBy>
  <cp:revision>37</cp:revision>
  <dcterms:created xsi:type="dcterms:W3CDTF">2006-08-16T00:00:00Z</dcterms:created>
  <dcterms:modified xsi:type="dcterms:W3CDTF">2020-01-31T10:31:07Z</dcterms:modified>
</cp:coreProperties>
</file>