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79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3DF1F-3039-4FD6-B6A4-633DBF7742A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8A7C7-4E96-47D3-882E-39AB88266AC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আসামের করিম গঞ্জে ১৯০৪ সালে।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862DCBE-EC80-463B-9736-4A40F4984EC2}" type="parTrans" cxnId="{F2AC8A61-2D91-4C88-9357-47F60533E29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EE8275E-A5A0-4794-8A1A-1D99CEB77B11}" type="sibTrans" cxnId="{F2AC8A61-2D91-4C88-9357-47F60533E299}">
      <dgm:prSet/>
      <dgm:spPr/>
      <dgm:t>
        <a:bodyPr/>
        <a:lstStyle/>
        <a:p>
          <a:endParaRPr lang="en-US"/>
        </a:p>
      </dgm:t>
    </dgm:pt>
    <dgm:pt modelId="{B95C5072-4EA7-4CDD-9137-25311FB24AC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১৯৭৪ সালে</a:t>
          </a:r>
          <a:endParaRPr lang="bn-IN" b="1" dirty="0">
            <a:solidFill>
              <a:srgbClr val="000000"/>
            </a:solidFill>
            <a:latin typeface="NikoshBAN" pitchFamily="2" charset="0"/>
            <a:cs typeface="NikoshBAN" pitchFamily="2" charset="0"/>
          </a:endParaRPr>
        </a:p>
      </dgm:t>
    </dgm:pt>
    <dgm:pt modelId="{C64752C7-C58A-4A61-8911-B5E26C160D55}" type="parTrans" cxnId="{CD910E03-FE35-4B56-B025-B402861D039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CE1927-64E3-400F-B2FD-FC6142FE65B0}" type="sibTrans" cxnId="{CD910E03-FE35-4B56-B025-B402861D0393}">
      <dgm:prSet/>
      <dgm:spPr/>
      <dgm:t>
        <a:bodyPr/>
        <a:lstStyle/>
        <a:p>
          <a:endParaRPr lang="en-US"/>
        </a:p>
      </dgm:t>
    </dgm:pt>
    <dgm:pt modelId="{DB46B4D0-3ABA-4CF1-915F-EDFBDA67FF3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রবীন্দ্রনাথের স্নেহ সান্নিধ্যে শান্তি নিকেতন থেকে স্নাতক হন। 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2919F5B-93E4-490C-A1B6-9BEE8F8C3A00}" type="parTrans" cxnId="{F261319A-A98C-491E-B258-07F90D6670F7}">
      <dgm:prSet/>
      <dgm:spPr/>
      <dgm:t>
        <a:bodyPr/>
        <a:lstStyle/>
        <a:p>
          <a:endParaRPr lang="en-US"/>
        </a:p>
      </dgm:t>
    </dgm:pt>
    <dgm:pt modelId="{2070A642-F9E0-46F0-9995-A6A8F2DD94BC}" type="sibTrans" cxnId="{F261319A-A98C-491E-B258-07F90D6670F7}">
      <dgm:prSet/>
      <dgm:spPr/>
      <dgm:t>
        <a:bodyPr/>
        <a:lstStyle/>
        <a:p>
          <a:endParaRPr lang="en-US"/>
        </a:p>
      </dgm:t>
    </dgm:pt>
    <dgm:pt modelId="{94B0B058-DF50-4D1B-9AC5-7DC5BB856C45}">
      <dgm:prSet/>
      <dgm:spPr>
        <a:solidFill>
          <a:schemeClr val="accent3"/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চাচা কাহিনী,পঞ্চতন্ত্র,জলে ডাঙ্গায়,শবনম, দেশে বিদেশে তার লেখা গ্রন্থ।</a:t>
          </a:r>
          <a:endParaRPr lang="en-US" b="1" dirty="0"/>
        </a:p>
      </dgm:t>
    </dgm:pt>
    <dgm:pt modelId="{ABF85A80-B950-4C9D-9CAB-4F32746E62E9}" type="parTrans" cxnId="{17AB886C-6E73-4B52-BF77-EE5CDF2A0B85}">
      <dgm:prSet/>
      <dgm:spPr/>
      <dgm:t>
        <a:bodyPr/>
        <a:lstStyle/>
        <a:p>
          <a:endParaRPr lang="en-US" sz="2800"/>
        </a:p>
      </dgm:t>
    </dgm:pt>
    <dgm:pt modelId="{E15A0F0B-C9A7-4E48-B693-3382DD9B7547}" type="sibTrans" cxnId="{17AB886C-6E73-4B52-BF77-EE5CDF2A0B85}">
      <dgm:prSet/>
      <dgm:spPr/>
      <dgm:t>
        <a:bodyPr/>
        <a:lstStyle/>
        <a:p>
          <a:endParaRPr lang="en-US"/>
        </a:p>
      </dgm:t>
    </dgm:pt>
    <dgm:pt modelId="{1506BAF4-8858-4D71-B9FD-C43CFC41E766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E98D9E0-3436-481B-8F6E-DEB27B672E79}" type="sibTrans" cxnId="{BAB77537-63AA-4E9F-B5EF-30D4800B4813}">
      <dgm:prSet/>
      <dgm:spPr/>
      <dgm:t>
        <a:bodyPr/>
        <a:lstStyle/>
        <a:p>
          <a:endParaRPr lang="en-US"/>
        </a:p>
      </dgm:t>
    </dgm:pt>
    <dgm:pt modelId="{6DCAF751-D48D-4532-B2FA-D8E4F142A286}" type="parTrans" cxnId="{BAB77537-63AA-4E9F-B5EF-30D4800B4813}">
      <dgm:prSet/>
      <dgm:spPr/>
      <dgm:t>
        <a:bodyPr/>
        <a:lstStyle/>
        <a:p>
          <a:endParaRPr lang="en-US"/>
        </a:p>
      </dgm:t>
    </dgm:pt>
    <dgm:pt modelId="{54CBF174-3033-430A-877D-B3E0A0542692}" type="pres">
      <dgm:prSet presAssocID="{8613DF1F-3039-4FD6-B6A4-633DBF7742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F0175-B483-41D2-B6E8-F108D865CF3D}" type="pres">
      <dgm:prSet presAssocID="{1506BAF4-8858-4D71-B9FD-C43CFC41E766}" presName="centerShape" presStyleLbl="node0" presStyleIdx="0" presStyleCnt="1" custScaleX="112663" custScaleY="106331" custLinFactNeighborX="1894" custLinFactNeighborY="-2951"/>
      <dgm:spPr/>
      <dgm:t>
        <a:bodyPr/>
        <a:lstStyle/>
        <a:p>
          <a:endParaRPr lang="en-US"/>
        </a:p>
      </dgm:t>
    </dgm:pt>
    <dgm:pt modelId="{276ED655-920A-42C2-B56D-4FB6F483C7E3}" type="pres">
      <dgm:prSet presAssocID="{A862DCBE-EC80-463B-9736-4A40F4984EC2}" presName="parTrans" presStyleLbl="bgSibTrans2D1" presStyleIdx="0" presStyleCnt="4" custAng="10736725" custScaleX="47722" custLinFactNeighborX="27564"/>
      <dgm:spPr/>
      <dgm:t>
        <a:bodyPr/>
        <a:lstStyle/>
        <a:p>
          <a:endParaRPr lang="en-US"/>
        </a:p>
      </dgm:t>
    </dgm:pt>
    <dgm:pt modelId="{1DD3B64B-1D64-46B9-9F25-6855BB849302}" type="pres">
      <dgm:prSet presAssocID="{8FD8A7C7-4E96-47D3-882E-39AB88266A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24DE-D12E-4CE9-AB23-6DA6AE17FC39}" type="pres">
      <dgm:prSet presAssocID="{F2919F5B-93E4-490C-A1B6-9BEE8F8C3A00}" presName="parTrans" presStyleLbl="bgSibTrans2D1" presStyleIdx="1" presStyleCnt="4" custAng="11013370" custScaleX="60697" custLinFactNeighborX="14513" custLinFactNeighborY="64477" custRadScaleRad="211658" custRadScaleInc="-2147483648"/>
      <dgm:spPr/>
      <dgm:t>
        <a:bodyPr/>
        <a:lstStyle/>
        <a:p>
          <a:endParaRPr lang="en-US"/>
        </a:p>
      </dgm:t>
    </dgm:pt>
    <dgm:pt modelId="{2825FF8C-5A3E-4E29-86A4-68A1AF9F9A51}" type="pres">
      <dgm:prSet presAssocID="{DB46B4D0-3ABA-4CF1-915F-EDFBDA67FF36}" presName="node" presStyleLbl="node1" presStyleIdx="1" presStyleCnt="4" custScaleX="136475" custRadScaleRad="109157" custRadScaleInc="-9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39BEB-3A8F-4D5A-BD6E-8387116235B1}" type="pres">
      <dgm:prSet presAssocID="{ABF85A80-B950-4C9D-9CAB-4F32746E62E9}" presName="parTrans" presStyleLbl="bgSibTrans2D1" presStyleIdx="2" presStyleCnt="4" custAng="10563948" custScaleX="63948" custLinFactNeighborX="-7054" custLinFactNeighborY="84572"/>
      <dgm:spPr/>
      <dgm:t>
        <a:bodyPr/>
        <a:lstStyle/>
        <a:p>
          <a:endParaRPr lang="en-US"/>
        </a:p>
      </dgm:t>
    </dgm:pt>
    <dgm:pt modelId="{5DBA4ED2-3A36-4EAA-A67B-580511069A9B}" type="pres">
      <dgm:prSet presAssocID="{94B0B058-DF50-4D1B-9AC5-7DC5BB856C45}" presName="node" presStyleLbl="node1" presStyleIdx="2" presStyleCnt="4" custScaleX="133430" custRadScaleRad="103412" custRadScaleInc="-1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E09C4-656F-4FA8-BB06-628E40BB5EA2}" type="pres">
      <dgm:prSet presAssocID="{C64752C7-C58A-4A61-8911-B5E26C160D55}" presName="parTrans" presStyleLbl="bgSibTrans2D1" presStyleIdx="3" presStyleCnt="4" custAng="10841929" custScaleX="47819" custLinFactNeighborX="-32813"/>
      <dgm:spPr/>
      <dgm:t>
        <a:bodyPr/>
        <a:lstStyle/>
        <a:p>
          <a:endParaRPr lang="en-US"/>
        </a:p>
      </dgm:t>
    </dgm:pt>
    <dgm:pt modelId="{82EB976E-3E82-4093-B68A-A0430EE30F00}" type="pres">
      <dgm:prSet presAssocID="{B95C5072-4EA7-4CDD-9137-25311FB24A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62165-CE31-40A0-AB7F-AF3F757F17B6}" type="presOf" srcId="{1506BAF4-8858-4D71-B9FD-C43CFC41E766}" destId="{CB3F0175-B483-41D2-B6E8-F108D865CF3D}" srcOrd="0" destOrd="0" presId="urn:microsoft.com/office/officeart/2005/8/layout/radial4"/>
    <dgm:cxn modelId="{CFC3C06C-05A4-4681-89E0-E03A351B2EE1}" type="presOf" srcId="{8613DF1F-3039-4FD6-B6A4-633DBF7742AF}" destId="{54CBF174-3033-430A-877D-B3E0A0542692}" srcOrd="0" destOrd="0" presId="urn:microsoft.com/office/officeart/2005/8/layout/radial4"/>
    <dgm:cxn modelId="{20E29F6E-3894-4F0D-AB4F-11D7F1D8C93B}" type="presOf" srcId="{A862DCBE-EC80-463B-9736-4A40F4984EC2}" destId="{276ED655-920A-42C2-B56D-4FB6F483C7E3}" srcOrd="0" destOrd="0" presId="urn:microsoft.com/office/officeart/2005/8/layout/radial4"/>
    <dgm:cxn modelId="{607D2E9C-9471-47D9-86EF-208D54E6D31D}" type="presOf" srcId="{F2919F5B-93E4-490C-A1B6-9BEE8F8C3A00}" destId="{EBC324DE-D12E-4CE9-AB23-6DA6AE17FC39}" srcOrd="0" destOrd="0" presId="urn:microsoft.com/office/officeart/2005/8/layout/radial4"/>
    <dgm:cxn modelId="{BAB77537-63AA-4E9F-B5EF-30D4800B4813}" srcId="{8613DF1F-3039-4FD6-B6A4-633DBF7742AF}" destId="{1506BAF4-8858-4D71-B9FD-C43CFC41E766}" srcOrd="0" destOrd="0" parTransId="{6DCAF751-D48D-4532-B2FA-D8E4F142A286}" sibTransId="{8E98D9E0-3436-481B-8F6E-DEB27B672E79}"/>
    <dgm:cxn modelId="{F261319A-A98C-491E-B258-07F90D6670F7}" srcId="{1506BAF4-8858-4D71-B9FD-C43CFC41E766}" destId="{DB46B4D0-3ABA-4CF1-915F-EDFBDA67FF36}" srcOrd="1" destOrd="0" parTransId="{F2919F5B-93E4-490C-A1B6-9BEE8F8C3A00}" sibTransId="{2070A642-F9E0-46F0-9995-A6A8F2DD94BC}"/>
    <dgm:cxn modelId="{A59DC71C-BE57-44FD-AAEF-4C9A01AD3A44}" type="presOf" srcId="{DB46B4D0-3ABA-4CF1-915F-EDFBDA67FF36}" destId="{2825FF8C-5A3E-4E29-86A4-68A1AF9F9A51}" srcOrd="0" destOrd="0" presId="urn:microsoft.com/office/officeart/2005/8/layout/radial4"/>
    <dgm:cxn modelId="{B2DC73E5-3E07-4424-A943-50AE22C1099C}" type="presOf" srcId="{ABF85A80-B950-4C9D-9CAB-4F32746E62E9}" destId="{A9539BEB-3A8F-4D5A-BD6E-8387116235B1}" srcOrd="0" destOrd="0" presId="urn:microsoft.com/office/officeart/2005/8/layout/radial4"/>
    <dgm:cxn modelId="{03662B12-2E50-4BDE-81B1-4979AC81F092}" type="presOf" srcId="{C64752C7-C58A-4A61-8911-B5E26C160D55}" destId="{236E09C4-656F-4FA8-BB06-628E40BB5EA2}" srcOrd="0" destOrd="0" presId="urn:microsoft.com/office/officeart/2005/8/layout/radial4"/>
    <dgm:cxn modelId="{266EFC2A-7C7A-49A1-8FD2-0A256DE78C47}" type="presOf" srcId="{94B0B058-DF50-4D1B-9AC5-7DC5BB856C45}" destId="{5DBA4ED2-3A36-4EAA-A67B-580511069A9B}" srcOrd="0" destOrd="0" presId="urn:microsoft.com/office/officeart/2005/8/layout/radial4"/>
    <dgm:cxn modelId="{8DE57C63-5A7F-4454-8402-38794D984D21}" type="presOf" srcId="{8FD8A7C7-4E96-47D3-882E-39AB88266ACA}" destId="{1DD3B64B-1D64-46B9-9F25-6855BB849302}" srcOrd="0" destOrd="0" presId="urn:microsoft.com/office/officeart/2005/8/layout/radial4"/>
    <dgm:cxn modelId="{3E2B3116-BD54-490B-AF5F-CD379D20B1FF}" type="presOf" srcId="{B95C5072-4EA7-4CDD-9137-25311FB24ACF}" destId="{82EB976E-3E82-4093-B68A-A0430EE30F00}" srcOrd="0" destOrd="0" presId="urn:microsoft.com/office/officeart/2005/8/layout/radial4"/>
    <dgm:cxn modelId="{CD910E03-FE35-4B56-B025-B402861D0393}" srcId="{1506BAF4-8858-4D71-B9FD-C43CFC41E766}" destId="{B95C5072-4EA7-4CDD-9137-25311FB24ACF}" srcOrd="3" destOrd="0" parTransId="{C64752C7-C58A-4A61-8911-B5E26C160D55}" sibTransId="{C3CE1927-64E3-400F-B2FD-FC6142FE65B0}"/>
    <dgm:cxn modelId="{17AB886C-6E73-4B52-BF77-EE5CDF2A0B85}" srcId="{1506BAF4-8858-4D71-B9FD-C43CFC41E766}" destId="{94B0B058-DF50-4D1B-9AC5-7DC5BB856C45}" srcOrd="2" destOrd="0" parTransId="{ABF85A80-B950-4C9D-9CAB-4F32746E62E9}" sibTransId="{E15A0F0B-C9A7-4E48-B693-3382DD9B7547}"/>
    <dgm:cxn modelId="{F2AC8A61-2D91-4C88-9357-47F60533E299}" srcId="{1506BAF4-8858-4D71-B9FD-C43CFC41E766}" destId="{8FD8A7C7-4E96-47D3-882E-39AB88266ACA}" srcOrd="0" destOrd="0" parTransId="{A862DCBE-EC80-463B-9736-4A40F4984EC2}" sibTransId="{DEE8275E-A5A0-4794-8A1A-1D99CEB77B11}"/>
    <dgm:cxn modelId="{EAE1DB81-FE0A-427D-A91D-176F57181622}" type="presParOf" srcId="{54CBF174-3033-430A-877D-B3E0A0542692}" destId="{CB3F0175-B483-41D2-B6E8-F108D865CF3D}" srcOrd="0" destOrd="0" presId="urn:microsoft.com/office/officeart/2005/8/layout/radial4"/>
    <dgm:cxn modelId="{A43E9648-2C51-4B57-A234-BC2549A2CFF9}" type="presParOf" srcId="{54CBF174-3033-430A-877D-B3E0A0542692}" destId="{276ED655-920A-42C2-B56D-4FB6F483C7E3}" srcOrd="1" destOrd="0" presId="urn:microsoft.com/office/officeart/2005/8/layout/radial4"/>
    <dgm:cxn modelId="{DE07AAA5-0F68-4785-B40F-CE76CAB3957A}" type="presParOf" srcId="{54CBF174-3033-430A-877D-B3E0A0542692}" destId="{1DD3B64B-1D64-46B9-9F25-6855BB849302}" srcOrd="2" destOrd="0" presId="urn:microsoft.com/office/officeart/2005/8/layout/radial4"/>
    <dgm:cxn modelId="{BAA60DF2-E90D-4A8A-B46A-7B2E8EDA3B86}" type="presParOf" srcId="{54CBF174-3033-430A-877D-B3E0A0542692}" destId="{EBC324DE-D12E-4CE9-AB23-6DA6AE17FC39}" srcOrd="3" destOrd="0" presId="urn:microsoft.com/office/officeart/2005/8/layout/radial4"/>
    <dgm:cxn modelId="{BA9D8719-9828-4688-8556-C48B39F4FF39}" type="presParOf" srcId="{54CBF174-3033-430A-877D-B3E0A0542692}" destId="{2825FF8C-5A3E-4E29-86A4-68A1AF9F9A51}" srcOrd="4" destOrd="0" presId="urn:microsoft.com/office/officeart/2005/8/layout/radial4"/>
    <dgm:cxn modelId="{67CE58EA-8F23-48A0-BC2E-E8ABCBF3EADA}" type="presParOf" srcId="{54CBF174-3033-430A-877D-B3E0A0542692}" destId="{A9539BEB-3A8F-4D5A-BD6E-8387116235B1}" srcOrd="5" destOrd="0" presId="urn:microsoft.com/office/officeart/2005/8/layout/radial4"/>
    <dgm:cxn modelId="{EE75534F-EDB8-488F-B77B-A499306ACC6B}" type="presParOf" srcId="{54CBF174-3033-430A-877D-B3E0A0542692}" destId="{5DBA4ED2-3A36-4EAA-A67B-580511069A9B}" srcOrd="6" destOrd="0" presId="urn:microsoft.com/office/officeart/2005/8/layout/radial4"/>
    <dgm:cxn modelId="{313B1B50-D6D1-4E02-9515-6B61265965B5}" type="presParOf" srcId="{54CBF174-3033-430A-877D-B3E0A0542692}" destId="{236E09C4-656F-4FA8-BB06-628E40BB5EA2}" srcOrd="7" destOrd="0" presId="urn:microsoft.com/office/officeart/2005/8/layout/radial4"/>
    <dgm:cxn modelId="{C941AB1E-89AB-4879-A575-B84B6684A83C}" type="presParOf" srcId="{54CBF174-3033-430A-877D-B3E0A0542692}" destId="{82EB976E-3E82-4093-B68A-A0430EE30F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F0175-B483-41D2-B6E8-F108D865CF3D}">
      <dsp:nvSpPr>
        <dsp:cNvPr id="0" name=""/>
        <dsp:cNvSpPr/>
      </dsp:nvSpPr>
      <dsp:spPr>
        <a:xfrm>
          <a:off x="3231627" y="2812544"/>
          <a:ext cx="2711976" cy="255955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28787" y="3187382"/>
        <a:ext cx="1917656" cy="1809879"/>
      </dsp:txXfrm>
    </dsp:sp>
    <dsp:sp modelId="{276ED655-920A-42C2-B56D-4FB6F483C7E3}">
      <dsp:nvSpPr>
        <dsp:cNvPr id="0" name=""/>
        <dsp:cNvSpPr/>
      </dsp:nvSpPr>
      <dsp:spPr>
        <a:xfrm rot="612152">
          <a:off x="2220162" y="3263053"/>
          <a:ext cx="972938" cy="686040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3B64B-1D64-46B9-9F25-6855BB849302}">
      <dsp:nvSpPr>
        <dsp:cNvPr id="0" name=""/>
        <dsp:cNvSpPr/>
      </dsp:nvSpPr>
      <dsp:spPr>
        <a:xfrm>
          <a:off x="1497" y="2492358"/>
          <a:ext cx="2286800" cy="182944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আসামের করিম গঞ্জে ১৯০৪ সালে।</a:t>
          </a:r>
          <a:endParaRPr lang="en-US" sz="2900" b="1" kern="1200" dirty="0">
            <a:latin typeface="NikoshBAN" pitchFamily="2" charset="0"/>
            <a:cs typeface="NikoshBAN" pitchFamily="2" charset="0"/>
          </a:endParaRPr>
        </a:p>
      </dsp:txBody>
      <dsp:txXfrm>
        <a:off x="55079" y="2545940"/>
        <a:ext cx="2179636" cy="1722276"/>
      </dsp:txXfrm>
    </dsp:sp>
    <dsp:sp modelId="{EBC324DE-D12E-4CE9-AB23-6DA6AE17FC39}">
      <dsp:nvSpPr>
        <dsp:cNvPr id="0" name=""/>
        <dsp:cNvSpPr/>
      </dsp:nvSpPr>
      <dsp:spPr>
        <a:xfrm rot="3656324">
          <a:off x="2872659" y="2058144"/>
          <a:ext cx="1340061" cy="6860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5FF8C-5A3E-4E29-86A4-68A1AF9F9A51}">
      <dsp:nvSpPr>
        <dsp:cNvPr id="0" name=""/>
        <dsp:cNvSpPr/>
      </dsp:nvSpPr>
      <dsp:spPr>
        <a:xfrm>
          <a:off x="1066789" y="114309"/>
          <a:ext cx="3120910" cy="182944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রবীন্দ্রনাথের স্নেহ সান্নিধ্যে শান্তি নিকেতন থেকে স্নাতক হন। </a:t>
          </a:r>
          <a:endParaRPr lang="en-US" sz="2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20371" y="167891"/>
        <a:ext cx="3013746" cy="1722276"/>
      </dsp:txXfrm>
    </dsp:sp>
    <dsp:sp modelId="{A9539BEB-3A8F-4D5A-BD6E-8387116235B1}">
      <dsp:nvSpPr>
        <dsp:cNvPr id="0" name=""/>
        <dsp:cNvSpPr/>
      </dsp:nvSpPr>
      <dsp:spPr>
        <a:xfrm rot="6597673">
          <a:off x="4797741" y="2175823"/>
          <a:ext cx="1219130" cy="6860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4ED2-3A36-4EAA-A67B-580511069A9B}">
      <dsp:nvSpPr>
        <dsp:cNvPr id="0" name=""/>
        <dsp:cNvSpPr/>
      </dsp:nvSpPr>
      <dsp:spPr>
        <a:xfrm>
          <a:off x="4402267" y="152410"/>
          <a:ext cx="3051277" cy="182944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চাচা কাহিনী,পঞ্চতন্ত্র,জলে ডাঙ্গায়,শবনম, দেশে বিদেশে তার লেখা গ্রন্থ।</a:t>
          </a:r>
          <a:endParaRPr lang="en-US" sz="2900" b="1" kern="1200" dirty="0"/>
        </a:p>
      </dsp:txBody>
      <dsp:txXfrm>
        <a:off x="4455849" y="205992"/>
        <a:ext cx="2944113" cy="1722276"/>
      </dsp:txXfrm>
    </dsp:sp>
    <dsp:sp modelId="{236E09C4-656F-4FA8-BB06-628E40BB5EA2}">
      <dsp:nvSpPr>
        <dsp:cNvPr id="0" name=""/>
        <dsp:cNvSpPr/>
      </dsp:nvSpPr>
      <dsp:spPr>
        <a:xfrm rot="10112943">
          <a:off x="5870921" y="3253353"/>
          <a:ext cx="860169" cy="686040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B976E-3E82-4093-B68A-A0430EE30F00}">
      <dsp:nvSpPr>
        <dsp:cNvPr id="0" name=""/>
        <dsp:cNvSpPr/>
      </dsp:nvSpPr>
      <dsp:spPr>
        <a:xfrm>
          <a:off x="6627102" y="2492358"/>
          <a:ext cx="2286800" cy="182944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9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১৯৭৪ সালে</a:t>
          </a:r>
          <a:endParaRPr lang="bn-IN" sz="2900" b="1" kern="1200" dirty="0">
            <a:solidFill>
              <a:srgbClr val="000000"/>
            </a:solidFill>
            <a:latin typeface="NikoshBAN" pitchFamily="2" charset="0"/>
            <a:cs typeface="NikoshBAN" pitchFamily="2" charset="0"/>
          </a:endParaRPr>
        </a:p>
      </dsp:txBody>
      <dsp:txXfrm>
        <a:off x="6680684" y="2545940"/>
        <a:ext cx="2179636" cy="172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7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53EF-50BB-4C45-832F-49699AB07B6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3EB2-43A5-48D0-85A5-56A273932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0237" y="76200"/>
            <a:ext cx="72635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</a:t>
            </a:r>
            <a:r>
              <a:rPr lang="bn-IN" sz="6000" b="1" dirty="0" smtClean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6000" b="1" dirty="0" smtClean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6000" b="1" cap="none" spc="0" dirty="0">
              <a:ln w="0"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1219200"/>
            <a:ext cx="8209569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82" y="1252626"/>
            <a:ext cx="3028164" cy="1503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368049" y="2733539"/>
            <a:ext cx="995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মোগলাই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47" y="1252627"/>
            <a:ext cx="2955298" cy="1504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770252" y="2733281"/>
            <a:ext cx="12634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 কাবাব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82" y="3658079"/>
            <a:ext cx="3028164" cy="1502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70023" y="5149788"/>
            <a:ext cx="1366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 মুসল্লম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48" y="3658080"/>
            <a:ext cx="2955298" cy="150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751016" y="5150521"/>
            <a:ext cx="13019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শামি কাবাব</a:t>
            </a:r>
            <a:endParaRPr lang="en-US" sz="2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8818" y="304800"/>
            <a:ext cx="5654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 রান্না ভারতীয় রান্নার মামাতো বোন।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3839" y="5769000"/>
            <a:ext cx="4564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খাবার গুলি মিশরে পাওয়া যায়।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1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809750"/>
            <a:ext cx="7715250" cy="4457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866900" y="528935"/>
            <a:ext cx="539115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4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2400"/>
            <a:ext cx="8743950" cy="6572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6075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68" y="829436"/>
            <a:ext cx="4081124" cy="2812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08659" y="4876800"/>
            <a:ext cx="7585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নীলের জল দিয়ে মিশরে ফসল চাষ হয়।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2"/>
          <a:stretch/>
        </p:blipFill>
        <p:spPr>
          <a:xfrm>
            <a:off x="228600" y="829436"/>
            <a:ext cx="4038935" cy="2828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37041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10" y="3250006"/>
            <a:ext cx="2191393" cy="1370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08" y="3302768"/>
            <a:ext cx="2191396" cy="1384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2" y="3277151"/>
            <a:ext cx="2191393" cy="135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37" y="3207643"/>
            <a:ext cx="2191393" cy="1370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54" y="3301122"/>
            <a:ext cx="2191395" cy="1357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723855" y="3410464"/>
            <a:ext cx="212429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আকৃতির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পিরামিড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54" y="3319254"/>
            <a:ext cx="2191394" cy="1398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19" y="3294336"/>
            <a:ext cx="2191393" cy="1370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19" y="3403537"/>
            <a:ext cx="2299547" cy="1473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5430" y="76200"/>
            <a:ext cx="894857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উঁচু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n w="0"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n w="0"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32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বৎসর</a:t>
            </a:r>
            <a:r>
              <a:rPr lang="en-US" sz="320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29028 -0.24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0092 -0.223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28403 -0.2425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0694 -0.005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27847 0.2777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31476 0.0111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30712 0.27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0104 0.2629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4" y="1676400"/>
            <a:ext cx="3583744" cy="2742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8" y="1676400"/>
            <a:ext cx="3586765" cy="2742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49580" y="566029"/>
            <a:ext cx="62007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ফারাও সম্রাটরা মৃত্যুর পর দেহকে ‘মমি’ বানিয়ে 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 ভিতর রেখে দিতেন।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6204" y="5253335"/>
            <a:ext cx="7478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তাঁরা বিশ্বাস করতেন,  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দেহ পচে গেলে পরকালে অনন্ত জীবন পাবেন না।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572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মমি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300" y="381000"/>
            <a:ext cx="6667499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879" y="5094982"/>
            <a:ext cx="8552341" cy="1077218"/>
            <a:chOff x="314879" y="5094982"/>
            <a:chExt cx="8552341" cy="1077218"/>
          </a:xfrm>
        </p:grpSpPr>
        <p:sp>
          <p:nvSpPr>
            <p:cNvPr id="3" name="Rectangle 2"/>
            <p:cNvSpPr/>
            <p:nvPr/>
          </p:nvSpPr>
          <p:spPr>
            <a:xfrm>
              <a:off x="314879" y="5094982"/>
              <a:ext cx="8552341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কিসের টানে সমঝদার আর ঘরছাড়া মানুষগুলো ছুটে যায় মিশরে, </a:t>
              </a:r>
            </a:p>
            <a:p>
              <a:pPr algn="ctr"/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ভ্রমনকাহিনীটি অবলম্বনে তোমার অভিমত ব্যাখ্যা কর।</a:t>
              </a:r>
              <a:endParaRPr lang="en-US" sz="32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Sun 3"/>
            <p:cNvSpPr/>
            <p:nvPr/>
          </p:nvSpPr>
          <p:spPr>
            <a:xfrm>
              <a:off x="355419" y="5164255"/>
              <a:ext cx="351872" cy="499765"/>
            </a:xfrm>
            <a:prstGeom prst="su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74" y="1524000"/>
            <a:ext cx="595552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33685"/>
            <a:ext cx="73533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6887" y="1690985"/>
            <a:ext cx="54505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সৈয়দ মুজতবা আলী রচিত গ্রন্থ কোনটি?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1798" y="4218860"/>
            <a:ext cx="1426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সুদান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4071" y="2287741"/>
            <a:ext cx="2255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(খ) কুহু ও কেকা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1303" y="2715099"/>
            <a:ext cx="1595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(গ) শবনম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4071" y="2715099"/>
            <a:ext cx="1810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(ঘ) ডিগবাজি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6887" y="3611638"/>
            <a:ext cx="5529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কোন দেশকে পিরামিডের দেশ বলা হয়?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0848" y="2241142"/>
            <a:ext cx="27029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অবরোধ বাসিনী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5747" y="4260442"/>
            <a:ext cx="21723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(খ) সৌদি আরব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9940" y="4886799"/>
            <a:ext cx="1449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(গ) ইরান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4451" y="488679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(ঘ) মিশর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4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04369"/>
            <a:ext cx="3258672" cy="2867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3657" y="4866382"/>
            <a:ext cx="7843837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 ইতিহাস ও ঐতিহ্য সম্পর্কে তোমার অভিমত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লিখে নিয়ে আসবে।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399" y="381000"/>
            <a:ext cx="4038601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54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1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60560"/>
            <a:ext cx="7086600" cy="530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7700" y="53340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</a:rPr>
              <a:t>ধন্যবাদ সবাইকে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5218778"/>
            <a:ext cx="3787933" cy="428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7-8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1" r="25891"/>
          <a:stretch/>
        </p:blipFill>
        <p:spPr>
          <a:xfrm rot="5400000">
            <a:off x="1123902" y="971502"/>
            <a:ext cx="262899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3429000"/>
            <a:ext cx="381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রফরফের নুর ছিদ্দিকা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পলোগ্রাউন্ড বহুমুখী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চট্টগ্রাম।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E-mail- saimasiddiqua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@yahoo.com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96" y="890847"/>
            <a:ext cx="2004994" cy="246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105400" y="37338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762000"/>
            <a:ext cx="762000" cy="5562600"/>
            <a:chOff x="4343400" y="762000"/>
            <a:chExt cx="762000" cy="5562600"/>
          </a:xfrm>
        </p:grpSpPr>
        <p:sp>
          <p:nvSpPr>
            <p:cNvPr id="5" name="Up-Down Arrow 4"/>
            <p:cNvSpPr/>
            <p:nvPr/>
          </p:nvSpPr>
          <p:spPr>
            <a:xfrm>
              <a:off x="4572000" y="762000"/>
              <a:ext cx="304800" cy="55626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Right Arrow 6"/>
            <p:cNvSpPr/>
            <p:nvPr/>
          </p:nvSpPr>
          <p:spPr>
            <a:xfrm rot="5400000">
              <a:off x="2538537" y="3481264"/>
              <a:ext cx="3756736" cy="147010"/>
            </a:xfrm>
            <a:prstGeom prst="leftRight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 rot="5400000">
              <a:off x="3167381" y="3495120"/>
              <a:ext cx="3756737" cy="119301"/>
            </a:xfrm>
            <a:prstGeom prst="leftRightArrow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611" y="532909"/>
            <a:ext cx="684997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িচের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5" y="2184182"/>
            <a:ext cx="3141850" cy="2285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5" y="2149546"/>
            <a:ext cx="3141850" cy="2159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20" y="2184182"/>
            <a:ext cx="3124200" cy="2285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181600" y="4419600"/>
            <a:ext cx="3331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নদ/নদী, পিরামিড,</a:t>
            </a:r>
          </a:p>
          <a:p>
            <a:pPr algn="ctr"/>
            <a:r>
              <a:rPr lang="bn-IN" sz="440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মমি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462441"/>
            <a:ext cx="183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দেখছ?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1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0833 -0.1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28334 -0.118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3 0.259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" y="775855"/>
            <a:ext cx="8844643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4343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১২-১৪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8239" y="2489537"/>
            <a:ext cx="52597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পিরামিডের দেশ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68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716506" y="609600"/>
            <a:ext cx="5646821" cy="882316"/>
          </a:xfrm>
          <a:prstGeom prst="flowChartTerminator">
            <a:avLst/>
          </a:prstGeom>
          <a:gradFill flip="none" rotWithShape="1">
            <a:gsLst>
              <a:gs pos="89000">
                <a:schemeClr val="bg1"/>
              </a:gs>
              <a:gs pos="95000">
                <a:srgbClr val="00B050"/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06379" y="2041358"/>
            <a:ext cx="5646821" cy="625642"/>
          </a:xfrm>
          <a:prstGeom prst="wedgeRoundRectCallout">
            <a:avLst>
              <a:gd name="adj1" fmla="val -21938"/>
              <a:gd name="adj2" fmla="val 93269"/>
              <a:gd name="adj3" fmla="val 1666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.............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971800"/>
            <a:ext cx="6978527" cy="206210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লেখক পরিচিতি বলতে </a:t>
            </a:r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3200" b="0" cap="none" spc="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 গুরুত্বপূর্ণ কিছু শব্দের অর্থ বলতে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মিশরের সংস্কৃতি ও ভুবন বিখ্যাত আকর্ষণগুলো </a:t>
            </a:r>
          </a:p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    বর্ণনা করতে পারবে।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22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" descr="Wallpaper04935"/>
          <p:cNvSpPr>
            <a:spLocks noChangeArrowheads="1"/>
          </p:cNvSpPr>
          <p:nvPr/>
        </p:nvSpPr>
        <p:spPr bwMode="auto">
          <a:xfrm>
            <a:off x="2743200" y="76200"/>
            <a:ext cx="34290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000" b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0059633"/>
              </p:ext>
            </p:extLst>
          </p:nvPr>
        </p:nvGraphicFramePr>
        <p:xfrm>
          <a:off x="76200" y="914400"/>
          <a:ext cx="8915400" cy="584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765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F0175-B483-41D2-B6E8-F108D865C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B3F0175-B483-41D2-B6E8-F108D865C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ED655-920A-42C2-B56D-4FB6F483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76ED655-920A-42C2-B56D-4FB6F483C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D3B64B-1D64-46B9-9F25-6855BB849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DD3B64B-1D64-46B9-9F25-6855BB849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C324DE-D12E-4CE9-AB23-6DA6AE17F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EBC324DE-D12E-4CE9-AB23-6DA6AE17F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5FF8C-5A3E-4E29-86A4-68A1AF9F9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825FF8C-5A3E-4E29-86A4-68A1AF9F9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39BEB-3A8F-4D5A-BD6E-838711623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A9539BEB-3A8F-4D5A-BD6E-838711623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A4ED2-3A36-4EAA-A67B-580511069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DBA4ED2-3A36-4EAA-A67B-580511069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6E09C4-656F-4FA8-BB06-628E40BB5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236E09C4-656F-4FA8-BB06-628E40BB5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EB976E-3E82-4093-B68A-A0430EE30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2EB976E-3E82-4093-B68A-A0430EE30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818" y="301824"/>
            <a:ext cx="628368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576" y="1545894"/>
            <a:ext cx="1205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আবজাব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88" y="2706159"/>
            <a:ext cx="1266824" cy="107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50" y="2706159"/>
            <a:ext cx="1266824" cy="107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69" y="2706159"/>
            <a:ext cx="1266824" cy="106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devil_sto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78" y="1444870"/>
            <a:ext cx="2857542" cy="978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6245362" y="1545894"/>
            <a:ext cx="2379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গিসগিস/ঠাসাঠাসি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505" y="2857671"/>
            <a:ext cx="1731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জাত-বেজাত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5231" y="2857670"/>
            <a:ext cx="1396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নানাজাতি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38600"/>
            <a:ext cx="2428920" cy="112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173442" y="4289635"/>
            <a:ext cx="9220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চন্দ্রাস্ত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5362" y="4289635"/>
            <a:ext cx="2473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চাঁদের অস্ত যাওয়া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432991"/>
            <a:ext cx="2428920" cy="1115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202966" y="5721599"/>
            <a:ext cx="1489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অরুণোদয়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9318" y="5721599"/>
            <a:ext cx="166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 উদয় 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74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757" y="662285"/>
            <a:ext cx="653415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205" y="4866382"/>
            <a:ext cx="81852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সৈয়দ মুজতবা আলী কত সালে এবং কোথায় জন্মগ্রহন করেন?</a:t>
            </a:r>
            <a:endParaRPr lang="bn-IN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সৈয়দ মুজতবা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আলী রচিত তিনটি গ্রন্থের নাম লিখ।</a:t>
            </a:r>
            <a:endParaRPr lang="bn-IN" sz="3200" b="0" cap="none" spc="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59003"/>
            <a:ext cx="3962400" cy="263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1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028" y="923895"/>
            <a:ext cx="65405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উপর চন্দ্রালোক, অদ্ভুতুরে দৃশ্য। 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সবুজ শ্যামলিমার মাঝখানে তা বিরল।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3" y="2418865"/>
            <a:ext cx="3424296" cy="2345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77911"/>
            <a:ext cx="3519893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139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355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</cp:revision>
  <dcterms:created xsi:type="dcterms:W3CDTF">2019-06-27T10:03:18Z</dcterms:created>
  <dcterms:modified xsi:type="dcterms:W3CDTF">2019-06-30T11:23:42Z</dcterms:modified>
</cp:coreProperties>
</file>