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68" r:id="rId15"/>
    <p:sldId id="270" r:id="rId16"/>
    <p:sldId id="271" r:id="rId17"/>
    <p:sldId id="275" r:id="rId18"/>
    <p:sldId id="274" r:id="rId19"/>
    <p:sldId id="277" r:id="rId20"/>
    <p:sldId id="278" r:id="rId21"/>
    <p:sldId id="279" r:id="rId22"/>
    <p:sldId id="285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E13"/>
    <a:srgbClr val="897E2F"/>
    <a:srgbClr val="67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11CD5-25D5-4F9F-A766-4B40A7EC1BE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C0DF7-697D-4028-A504-B1F416F438E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IN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 ১৩ পাঠ ১-৩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B19D9-0971-4F17-BAD0-78A6E90AD613}" type="parTrans" cxnId="{B6DAE353-CF57-4F38-B313-3C73AF8E8E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ECB021-FE29-4728-B8EE-D565CD5FFB03}" type="sibTrans" cxnId="{B6DAE353-CF57-4F38-B313-3C73AF8E8E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E8FE18-8BE4-44D3-884B-1B273E494503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কি?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77090A-913E-402C-B855-A00D828F7491}" type="parTrans" cxnId="{7BFE40D5-6C9D-4814-B53B-240F806E51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CE8CFC-AB43-41A1-A1DE-B58EA240B6A5}" type="sibTrans" cxnId="{7BFE40D5-6C9D-4814-B53B-240F806E51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9E3F2C-D742-487B-8AF5-4C68B79EF89D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পুষ্টি কি ?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D6553-E696-4326-8F3C-0BD97EB1F477}" type="parTrans" cxnId="{4DA60919-5C89-4C42-967C-D9889D7AB4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D5399F-7122-46E8-8208-FDCB168EFF5D}" type="sibTrans" cxnId="{4DA60919-5C89-4C42-967C-D9889D7AB4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09D56E-A26D-4D6E-829D-26402F68EF22}">
      <dgm:prSet phldrT="[Text]"/>
      <dgm:spPr>
        <a:solidFill>
          <a:srgbClr val="A59E13"/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শর্করার কাজ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2F6F2-539A-4FEF-8A01-D9E8B7CE8136}" type="parTrans" cxnId="{C07CE969-2DA6-4F66-AE0D-DFA65F72CF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CB4093-65E0-45F8-A582-8B1B09D9230E}" type="sibTrans" cxnId="{C07CE969-2DA6-4F66-AE0D-DFA65F72CF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134F27-2F8E-4B9E-9E47-83D76BABB32A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খাদ্যের প্রকার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9AAAEB-0550-4648-A15D-F62B82649C2E}" type="parTrans" cxnId="{B7CE41E7-3055-4477-905F-584E773F02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F5DD8C-840A-40D7-A7A6-10364098E4D3}" type="sibTrans" cxnId="{B7CE41E7-3055-4477-905F-584E773F02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7EBCD6-50A9-4718-B561-A01BD1D2FCD7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খাদ্যের কাজ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218AC-FFA8-45FD-8DE1-BE64192E3EA6}" type="parTrans" cxnId="{226B6E82-C8F5-4A23-83A2-956232D427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EB4FB6-E9AC-4F52-A388-5DC14159666D}" type="sibTrans" cxnId="{226B6E82-C8F5-4A23-83A2-956232D427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FE9562-12C7-4CB2-864F-F11FDD3074FB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প্রোটিনের কাজ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94AEC8-655B-499E-BA35-7A7DFEF30F7B}" type="parTrans" cxnId="{31F9E5AB-605B-48AE-8F55-B385625BFC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DB5C30-282F-45AE-AA41-1655C26FC8AD}" type="sibTrans" cxnId="{31F9E5AB-605B-48AE-8F55-B385625BFC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71BC92-869D-4F75-A825-D30E76F05BBC}" type="pres">
      <dgm:prSet presAssocID="{82611CD5-25D5-4F9F-A766-4B40A7EC1B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8FBCC-1598-4E37-912D-B419E7716D37}" type="pres">
      <dgm:prSet presAssocID="{CBDC0DF7-697D-4028-A504-B1F416F438E7}" presName="centerShape" presStyleLbl="node0" presStyleIdx="0" presStyleCnt="1"/>
      <dgm:spPr/>
      <dgm:t>
        <a:bodyPr/>
        <a:lstStyle/>
        <a:p>
          <a:endParaRPr lang="en-US"/>
        </a:p>
      </dgm:t>
    </dgm:pt>
    <dgm:pt modelId="{E8ED5B9B-97CA-45EF-AB73-F8849F23776F}" type="pres">
      <dgm:prSet presAssocID="{9B77090A-913E-402C-B855-A00D828F7491}" presName="Name9" presStyleLbl="parChTrans1D2" presStyleIdx="0" presStyleCnt="6"/>
      <dgm:spPr/>
      <dgm:t>
        <a:bodyPr/>
        <a:lstStyle/>
        <a:p>
          <a:endParaRPr lang="en-US"/>
        </a:p>
      </dgm:t>
    </dgm:pt>
    <dgm:pt modelId="{95C6E6EB-FC2E-4E92-9925-B3FE3F4D52D5}" type="pres">
      <dgm:prSet presAssocID="{9B77090A-913E-402C-B855-A00D828F749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374A109-9A1B-4EA1-9975-E04A93C644AE}" type="pres">
      <dgm:prSet presAssocID="{A0E8FE18-8BE4-44D3-884B-1B273E4945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7F6AA-8FF1-42D9-8283-95E9F6D91738}" type="pres">
      <dgm:prSet presAssocID="{5C3D6553-E696-4326-8F3C-0BD97EB1F477}" presName="Name9" presStyleLbl="parChTrans1D2" presStyleIdx="1" presStyleCnt="6"/>
      <dgm:spPr/>
      <dgm:t>
        <a:bodyPr/>
        <a:lstStyle/>
        <a:p>
          <a:endParaRPr lang="en-US"/>
        </a:p>
      </dgm:t>
    </dgm:pt>
    <dgm:pt modelId="{EBEB31A4-EA5C-459B-ADA7-99085ACA8CD2}" type="pres">
      <dgm:prSet presAssocID="{5C3D6553-E696-4326-8F3C-0BD97EB1F47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D07C822-55B6-42A1-912B-27FD843EC806}" type="pres">
      <dgm:prSet presAssocID="{719E3F2C-D742-487B-8AF5-4C68B79EF8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05192-A532-4372-9AC4-CFD6BCD55671}" type="pres">
      <dgm:prSet presAssocID="{844218AC-FFA8-45FD-8DE1-BE64192E3EA6}" presName="Name9" presStyleLbl="parChTrans1D2" presStyleIdx="2" presStyleCnt="6"/>
      <dgm:spPr/>
      <dgm:t>
        <a:bodyPr/>
        <a:lstStyle/>
        <a:p>
          <a:endParaRPr lang="en-US"/>
        </a:p>
      </dgm:t>
    </dgm:pt>
    <dgm:pt modelId="{86B1CC79-1AC2-427F-A62A-035303745D54}" type="pres">
      <dgm:prSet presAssocID="{844218AC-FFA8-45FD-8DE1-BE64192E3EA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68AC597-5070-49D8-AA2A-799E8A491F44}" type="pres">
      <dgm:prSet presAssocID="{1F7EBCD6-50A9-4718-B561-A01BD1D2FC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1AF03-CF0A-477E-B394-AAF78201349D}" type="pres">
      <dgm:prSet presAssocID="{6894AEC8-655B-499E-BA35-7A7DFEF30F7B}" presName="Name9" presStyleLbl="parChTrans1D2" presStyleIdx="3" presStyleCnt="6"/>
      <dgm:spPr/>
      <dgm:t>
        <a:bodyPr/>
        <a:lstStyle/>
        <a:p>
          <a:endParaRPr lang="en-US"/>
        </a:p>
      </dgm:t>
    </dgm:pt>
    <dgm:pt modelId="{528E7D4A-93BA-4802-AB6E-CF3CCE213BF2}" type="pres">
      <dgm:prSet presAssocID="{6894AEC8-655B-499E-BA35-7A7DFEF30F7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5830EE5-DE43-4991-AE0C-58E0FC058AED}" type="pres">
      <dgm:prSet presAssocID="{4FFE9562-12C7-4CB2-864F-F11FDD3074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2942D-1BED-43B4-8D79-50D067C13B11}" type="pres">
      <dgm:prSet presAssocID="{6A62F6F2-539A-4FEF-8A01-D9E8B7CE8136}" presName="Name9" presStyleLbl="parChTrans1D2" presStyleIdx="4" presStyleCnt="6"/>
      <dgm:spPr/>
      <dgm:t>
        <a:bodyPr/>
        <a:lstStyle/>
        <a:p>
          <a:endParaRPr lang="en-US"/>
        </a:p>
      </dgm:t>
    </dgm:pt>
    <dgm:pt modelId="{A63A594B-0031-4E77-937B-E45C5C319895}" type="pres">
      <dgm:prSet presAssocID="{6A62F6F2-539A-4FEF-8A01-D9E8B7CE813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E41F412-21C5-4B9D-BB60-9B1B1C42ADA3}" type="pres">
      <dgm:prSet presAssocID="{6309D56E-A26D-4D6E-829D-26402F68EF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3872A-B4A4-4582-BE39-464A097114A1}" type="pres">
      <dgm:prSet presAssocID="{659AAAEB-0550-4648-A15D-F62B82649C2E}" presName="Name9" presStyleLbl="parChTrans1D2" presStyleIdx="5" presStyleCnt="6"/>
      <dgm:spPr/>
      <dgm:t>
        <a:bodyPr/>
        <a:lstStyle/>
        <a:p>
          <a:endParaRPr lang="en-US"/>
        </a:p>
      </dgm:t>
    </dgm:pt>
    <dgm:pt modelId="{33EA9A15-F560-4CCB-8BCC-6E45ADE344E3}" type="pres">
      <dgm:prSet presAssocID="{659AAAEB-0550-4648-A15D-F62B82649C2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B70C068-E880-41B9-872E-C87C46C01D3F}" type="pres">
      <dgm:prSet presAssocID="{DD134F27-2F8E-4B9E-9E47-83D76BABB32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CB714-59C0-49AE-A746-CC4814E8025B}" type="presOf" srcId="{4FFE9562-12C7-4CB2-864F-F11FDD3074FB}" destId="{B5830EE5-DE43-4991-AE0C-58E0FC058AED}" srcOrd="0" destOrd="0" presId="urn:microsoft.com/office/officeart/2005/8/layout/radial1"/>
    <dgm:cxn modelId="{13DD83CE-0318-4370-B6AF-87BE2DE7EE4D}" type="presOf" srcId="{6309D56E-A26D-4D6E-829D-26402F68EF22}" destId="{2E41F412-21C5-4B9D-BB60-9B1B1C42ADA3}" srcOrd="0" destOrd="0" presId="urn:microsoft.com/office/officeart/2005/8/layout/radial1"/>
    <dgm:cxn modelId="{F3AB1FBC-9293-414B-A107-09AA6BFC5579}" type="presOf" srcId="{CBDC0DF7-697D-4028-A504-B1F416F438E7}" destId="{9B08FBCC-1598-4E37-912D-B419E7716D37}" srcOrd="0" destOrd="0" presId="urn:microsoft.com/office/officeart/2005/8/layout/radial1"/>
    <dgm:cxn modelId="{89B16577-154C-4F8C-AFCD-91D59681E7B1}" type="presOf" srcId="{6894AEC8-655B-499E-BA35-7A7DFEF30F7B}" destId="{528E7D4A-93BA-4802-AB6E-CF3CCE213BF2}" srcOrd="1" destOrd="0" presId="urn:microsoft.com/office/officeart/2005/8/layout/radial1"/>
    <dgm:cxn modelId="{5DF606A3-7899-48FA-8395-227EF14F874C}" type="presOf" srcId="{844218AC-FFA8-45FD-8DE1-BE64192E3EA6}" destId="{86B1CC79-1AC2-427F-A62A-035303745D54}" srcOrd="1" destOrd="0" presId="urn:microsoft.com/office/officeart/2005/8/layout/radial1"/>
    <dgm:cxn modelId="{A8D8AF47-376D-4061-AA2E-EA31FC627FAA}" type="presOf" srcId="{5C3D6553-E696-4326-8F3C-0BD97EB1F477}" destId="{AC07F6AA-8FF1-42D9-8283-95E9F6D91738}" srcOrd="0" destOrd="0" presId="urn:microsoft.com/office/officeart/2005/8/layout/radial1"/>
    <dgm:cxn modelId="{E5D662CF-272F-4F2E-872B-C187127711F5}" type="presOf" srcId="{9B77090A-913E-402C-B855-A00D828F7491}" destId="{E8ED5B9B-97CA-45EF-AB73-F8849F23776F}" srcOrd="0" destOrd="0" presId="urn:microsoft.com/office/officeart/2005/8/layout/radial1"/>
    <dgm:cxn modelId="{20A179EA-C17C-453A-84F6-34C69BC8E5F7}" type="presOf" srcId="{5C3D6553-E696-4326-8F3C-0BD97EB1F477}" destId="{EBEB31A4-EA5C-459B-ADA7-99085ACA8CD2}" srcOrd="1" destOrd="0" presId="urn:microsoft.com/office/officeart/2005/8/layout/radial1"/>
    <dgm:cxn modelId="{B6DAE353-CF57-4F38-B313-3C73AF8E8EEE}" srcId="{82611CD5-25D5-4F9F-A766-4B40A7EC1BE2}" destId="{CBDC0DF7-697D-4028-A504-B1F416F438E7}" srcOrd="0" destOrd="0" parTransId="{557B19D9-0971-4F17-BAD0-78A6E90AD613}" sibTransId="{C0ECB021-FE29-4728-B8EE-D565CD5FFB03}"/>
    <dgm:cxn modelId="{69CF52A7-1B6F-4443-A4CC-40D934439E18}" type="presOf" srcId="{1F7EBCD6-50A9-4718-B561-A01BD1D2FCD7}" destId="{A68AC597-5070-49D8-AA2A-799E8A491F44}" srcOrd="0" destOrd="0" presId="urn:microsoft.com/office/officeart/2005/8/layout/radial1"/>
    <dgm:cxn modelId="{98F0D484-463E-41E6-B61C-76C38AB018A7}" type="presOf" srcId="{659AAAEB-0550-4648-A15D-F62B82649C2E}" destId="{4773872A-B4A4-4582-BE39-464A097114A1}" srcOrd="0" destOrd="0" presId="urn:microsoft.com/office/officeart/2005/8/layout/radial1"/>
    <dgm:cxn modelId="{ADD67560-0CA8-45B4-A352-35DCFF5531E4}" type="presOf" srcId="{A0E8FE18-8BE4-44D3-884B-1B273E494503}" destId="{6374A109-9A1B-4EA1-9975-E04A93C644AE}" srcOrd="0" destOrd="0" presId="urn:microsoft.com/office/officeart/2005/8/layout/radial1"/>
    <dgm:cxn modelId="{68371CF0-749A-4578-B163-0A7766902026}" type="presOf" srcId="{659AAAEB-0550-4648-A15D-F62B82649C2E}" destId="{33EA9A15-F560-4CCB-8BCC-6E45ADE344E3}" srcOrd="1" destOrd="0" presId="urn:microsoft.com/office/officeart/2005/8/layout/radial1"/>
    <dgm:cxn modelId="{31F9E5AB-605B-48AE-8F55-B385625BFCB4}" srcId="{CBDC0DF7-697D-4028-A504-B1F416F438E7}" destId="{4FFE9562-12C7-4CB2-864F-F11FDD3074FB}" srcOrd="3" destOrd="0" parTransId="{6894AEC8-655B-499E-BA35-7A7DFEF30F7B}" sibTransId="{5CDB5C30-282F-45AE-AA41-1655C26FC8AD}"/>
    <dgm:cxn modelId="{FAD7EFB8-DBA8-4326-9B19-4B39D8FF48CF}" type="presOf" srcId="{719E3F2C-D742-487B-8AF5-4C68B79EF89D}" destId="{ED07C822-55B6-42A1-912B-27FD843EC806}" srcOrd="0" destOrd="0" presId="urn:microsoft.com/office/officeart/2005/8/layout/radial1"/>
    <dgm:cxn modelId="{B2B40410-39CE-4377-9D92-0A893BC5D21F}" type="presOf" srcId="{844218AC-FFA8-45FD-8DE1-BE64192E3EA6}" destId="{31A05192-A532-4372-9AC4-CFD6BCD55671}" srcOrd="0" destOrd="0" presId="urn:microsoft.com/office/officeart/2005/8/layout/radial1"/>
    <dgm:cxn modelId="{C07CE969-2DA6-4F66-AE0D-DFA65F72CFCF}" srcId="{CBDC0DF7-697D-4028-A504-B1F416F438E7}" destId="{6309D56E-A26D-4D6E-829D-26402F68EF22}" srcOrd="4" destOrd="0" parTransId="{6A62F6F2-539A-4FEF-8A01-D9E8B7CE8136}" sibTransId="{32CB4093-65E0-45F8-A582-8B1B09D9230E}"/>
    <dgm:cxn modelId="{52789447-86D6-4FEE-9E26-0D9728C33049}" type="presOf" srcId="{6A62F6F2-539A-4FEF-8A01-D9E8B7CE8136}" destId="{A63A594B-0031-4E77-937B-E45C5C319895}" srcOrd="1" destOrd="0" presId="urn:microsoft.com/office/officeart/2005/8/layout/radial1"/>
    <dgm:cxn modelId="{4DA60919-5C89-4C42-967C-D9889D7AB4FA}" srcId="{CBDC0DF7-697D-4028-A504-B1F416F438E7}" destId="{719E3F2C-D742-487B-8AF5-4C68B79EF89D}" srcOrd="1" destOrd="0" parTransId="{5C3D6553-E696-4326-8F3C-0BD97EB1F477}" sibTransId="{83D5399F-7122-46E8-8208-FDCB168EFF5D}"/>
    <dgm:cxn modelId="{226B6E82-C8F5-4A23-83A2-956232D4275E}" srcId="{CBDC0DF7-697D-4028-A504-B1F416F438E7}" destId="{1F7EBCD6-50A9-4718-B561-A01BD1D2FCD7}" srcOrd="2" destOrd="0" parTransId="{844218AC-FFA8-45FD-8DE1-BE64192E3EA6}" sibTransId="{F0EB4FB6-E9AC-4F52-A388-5DC14159666D}"/>
    <dgm:cxn modelId="{9D2AE92B-FB82-4052-BACA-1AB9790143D9}" type="presOf" srcId="{6A62F6F2-539A-4FEF-8A01-D9E8B7CE8136}" destId="{7F12942D-1BED-43B4-8D79-50D067C13B11}" srcOrd="0" destOrd="0" presId="urn:microsoft.com/office/officeart/2005/8/layout/radial1"/>
    <dgm:cxn modelId="{6B9CA112-8BFC-4CDA-93C4-68F64FD1804C}" type="presOf" srcId="{DD134F27-2F8E-4B9E-9E47-83D76BABB32A}" destId="{BB70C068-E880-41B9-872E-C87C46C01D3F}" srcOrd="0" destOrd="0" presId="urn:microsoft.com/office/officeart/2005/8/layout/radial1"/>
    <dgm:cxn modelId="{9944206F-2E6A-413D-9FDD-976E0992F37A}" type="presOf" srcId="{9B77090A-913E-402C-B855-A00D828F7491}" destId="{95C6E6EB-FC2E-4E92-9925-B3FE3F4D52D5}" srcOrd="1" destOrd="0" presId="urn:microsoft.com/office/officeart/2005/8/layout/radial1"/>
    <dgm:cxn modelId="{B7CE41E7-3055-4477-905F-584E773F020F}" srcId="{CBDC0DF7-697D-4028-A504-B1F416F438E7}" destId="{DD134F27-2F8E-4B9E-9E47-83D76BABB32A}" srcOrd="5" destOrd="0" parTransId="{659AAAEB-0550-4648-A15D-F62B82649C2E}" sibTransId="{A6F5DD8C-840A-40D7-A7A6-10364098E4D3}"/>
    <dgm:cxn modelId="{0E7A57FB-6DA3-4B09-8119-63FD71230D1F}" type="presOf" srcId="{6894AEC8-655B-499E-BA35-7A7DFEF30F7B}" destId="{3521AF03-CF0A-477E-B394-AAF78201349D}" srcOrd="0" destOrd="0" presId="urn:microsoft.com/office/officeart/2005/8/layout/radial1"/>
    <dgm:cxn modelId="{7BFE40D5-6C9D-4814-B53B-240F806E51F2}" srcId="{CBDC0DF7-697D-4028-A504-B1F416F438E7}" destId="{A0E8FE18-8BE4-44D3-884B-1B273E494503}" srcOrd="0" destOrd="0" parTransId="{9B77090A-913E-402C-B855-A00D828F7491}" sibTransId="{E5CE8CFC-AB43-41A1-A1DE-B58EA240B6A5}"/>
    <dgm:cxn modelId="{25CA78FC-46EA-4AD9-B4B1-F3610C2E0F64}" type="presOf" srcId="{82611CD5-25D5-4F9F-A766-4B40A7EC1BE2}" destId="{4B71BC92-869D-4F75-A825-D30E76F05BBC}" srcOrd="0" destOrd="0" presId="urn:microsoft.com/office/officeart/2005/8/layout/radial1"/>
    <dgm:cxn modelId="{FA1CD95D-B40E-40C4-AC2D-DE75A4938C1B}" type="presParOf" srcId="{4B71BC92-869D-4F75-A825-D30E76F05BBC}" destId="{9B08FBCC-1598-4E37-912D-B419E7716D37}" srcOrd="0" destOrd="0" presId="urn:microsoft.com/office/officeart/2005/8/layout/radial1"/>
    <dgm:cxn modelId="{639C1EC6-2403-46E5-87C9-B9925CAEE05C}" type="presParOf" srcId="{4B71BC92-869D-4F75-A825-D30E76F05BBC}" destId="{E8ED5B9B-97CA-45EF-AB73-F8849F23776F}" srcOrd="1" destOrd="0" presId="urn:microsoft.com/office/officeart/2005/8/layout/radial1"/>
    <dgm:cxn modelId="{6FFA4B1C-D394-4D34-9593-B9A367427B2B}" type="presParOf" srcId="{E8ED5B9B-97CA-45EF-AB73-F8849F23776F}" destId="{95C6E6EB-FC2E-4E92-9925-B3FE3F4D52D5}" srcOrd="0" destOrd="0" presId="urn:microsoft.com/office/officeart/2005/8/layout/radial1"/>
    <dgm:cxn modelId="{C7F883DA-34CA-4B56-BBF3-9C155B090795}" type="presParOf" srcId="{4B71BC92-869D-4F75-A825-D30E76F05BBC}" destId="{6374A109-9A1B-4EA1-9975-E04A93C644AE}" srcOrd="2" destOrd="0" presId="urn:microsoft.com/office/officeart/2005/8/layout/radial1"/>
    <dgm:cxn modelId="{4B57F615-DBDC-45C6-BA98-B195CCE7CCAD}" type="presParOf" srcId="{4B71BC92-869D-4F75-A825-D30E76F05BBC}" destId="{AC07F6AA-8FF1-42D9-8283-95E9F6D91738}" srcOrd="3" destOrd="0" presId="urn:microsoft.com/office/officeart/2005/8/layout/radial1"/>
    <dgm:cxn modelId="{C13048B2-D4E5-4DD6-AB07-1345A73DF9DB}" type="presParOf" srcId="{AC07F6AA-8FF1-42D9-8283-95E9F6D91738}" destId="{EBEB31A4-EA5C-459B-ADA7-99085ACA8CD2}" srcOrd="0" destOrd="0" presId="urn:microsoft.com/office/officeart/2005/8/layout/radial1"/>
    <dgm:cxn modelId="{4ABAC3C7-A425-40B1-B10B-05BBF0BBE7C9}" type="presParOf" srcId="{4B71BC92-869D-4F75-A825-D30E76F05BBC}" destId="{ED07C822-55B6-42A1-912B-27FD843EC806}" srcOrd="4" destOrd="0" presId="urn:microsoft.com/office/officeart/2005/8/layout/radial1"/>
    <dgm:cxn modelId="{B46EBEB3-C44A-4E1C-9C1A-B233FDF43084}" type="presParOf" srcId="{4B71BC92-869D-4F75-A825-D30E76F05BBC}" destId="{31A05192-A532-4372-9AC4-CFD6BCD55671}" srcOrd="5" destOrd="0" presId="urn:microsoft.com/office/officeart/2005/8/layout/radial1"/>
    <dgm:cxn modelId="{ADDA2EE6-BBB0-40A8-B2F0-6FF1F4CCC971}" type="presParOf" srcId="{31A05192-A532-4372-9AC4-CFD6BCD55671}" destId="{86B1CC79-1AC2-427F-A62A-035303745D54}" srcOrd="0" destOrd="0" presId="urn:microsoft.com/office/officeart/2005/8/layout/radial1"/>
    <dgm:cxn modelId="{E97583DD-5565-4ECC-A694-EC44FE6EE1ED}" type="presParOf" srcId="{4B71BC92-869D-4F75-A825-D30E76F05BBC}" destId="{A68AC597-5070-49D8-AA2A-799E8A491F44}" srcOrd="6" destOrd="0" presId="urn:microsoft.com/office/officeart/2005/8/layout/radial1"/>
    <dgm:cxn modelId="{229CE3BA-862E-4A87-8C29-BB398B0E3034}" type="presParOf" srcId="{4B71BC92-869D-4F75-A825-D30E76F05BBC}" destId="{3521AF03-CF0A-477E-B394-AAF78201349D}" srcOrd="7" destOrd="0" presId="urn:microsoft.com/office/officeart/2005/8/layout/radial1"/>
    <dgm:cxn modelId="{482D0830-4A3D-44F1-A0E7-764D511C58A5}" type="presParOf" srcId="{3521AF03-CF0A-477E-B394-AAF78201349D}" destId="{528E7D4A-93BA-4802-AB6E-CF3CCE213BF2}" srcOrd="0" destOrd="0" presId="urn:microsoft.com/office/officeart/2005/8/layout/radial1"/>
    <dgm:cxn modelId="{44D6DA17-B836-4E12-BC62-BA41838F27DF}" type="presParOf" srcId="{4B71BC92-869D-4F75-A825-D30E76F05BBC}" destId="{B5830EE5-DE43-4991-AE0C-58E0FC058AED}" srcOrd="8" destOrd="0" presId="urn:microsoft.com/office/officeart/2005/8/layout/radial1"/>
    <dgm:cxn modelId="{51511D85-DA36-4255-9DF9-971D597972D1}" type="presParOf" srcId="{4B71BC92-869D-4F75-A825-D30E76F05BBC}" destId="{7F12942D-1BED-43B4-8D79-50D067C13B11}" srcOrd="9" destOrd="0" presId="urn:microsoft.com/office/officeart/2005/8/layout/radial1"/>
    <dgm:cxn modelId="{93CFC7A2-17F1-4A9E-84D4-85C20A7A427D}" type="presParOf" srcId="{7F12942D-1BED-43B4-8D79-50D067C13B11}" destId="{A63A594B-0031-4E77-937B-E45C5C319895}" srcOrd="0" destOrd="0" presId="urn:microsoft.com/office/officeart/2005/8/layout/radial1"/>
    <dgm:cxn modelId="{7A411381-6459-427C-8F78-479BAF386E44}" type="presParOf" srcId="{4B71BC92-869D-4F75-A825-D30E76F05BBC}" destId="{2E41F412-21C5-4B9D-BB60-9B1B1C42ADA3}" srcOrd="10" destOrd="0" presId="urn:microsoft.com/office/officeart/2005/8/layout/radial1"/>
    <dgm:cxn modelId="{EE8A9233-8A69-462E-82D9-1778C829D34D}" type="presParOf" srcId="{4B71BC92-869D-4F75-A825-D30E76F05BBC}" destId="{4773872A-B4A4-4582-BE39-464A097114A1}" srcOrd="11" destOrd="0" presId="urn:microsoft.com/office/officeart/2005/8/layout/radial1"/>
    <dgm:cxn modelId="{2AF9D8AA-5B31-4303-B6B9-9262D5C39AC0}" type="presParOf" srcId="{4773872A-B4A4-4582-BE39-464A097114A1}" destId="{33EA9A15-F560-4CCB-8BCC-6E45ADE344E3}" srcOrd="0" destOrd="0" presId="urn:microsoft.com/office/officeart/2005/8/layout/radial1"/>
    <dgm:cxn modelId="{64F42AF1-DD78-4C31-AA94-61D05C37B0A1}" type="presParOf" srcId="{4B71BC92-869D-4F75-A825-D30E76F05BBC}" destId="{BB70C068-E880-41B9-872E-C87C46C01D3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D45D-9639-4097-BD24-548AC16B84E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3F65-F0B8-4098-86D0-EBEB6D35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1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8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1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9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3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1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3F65-F0B8-4098-86D0-EBEB6D3538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053B-B364-4587-B6A5-DB26ED1D7CCB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D4B4-D129-4D59-8FF3-8CC86DA01FA3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DB1-678C-4F99-BB94-DA693ED3471D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B4AC-390E-44BD-9052-515740B03C6A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C4DD-DBCD-4746-A085-A6B5FB5500F7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2E4-E244-4409-A3EE-5DB056B71B67}" type="datetime5">
              <a:rPr lang="en-US" smtClean="0"/>
              <a:t>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33A9-CBEA-4A71-88E9-BBBCBBAC5F9C}" type="datetime5">
              <a:rPr lang="en-US" smtClean="0"/>
              <a:t>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E79B-1344-4D92-830C-9326355D7C4C}" type="datetime5">
              <a:rPr lang="en-US" smtClean="0"/>
              <a:t>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6574"/>
            <a:ext cx="1470991" cy="298174"/>
          </a:xfrm>
          <a:ln w="12700">
            <a:solidFill>
              <a:schemeClr val="tx1"/>
            </a:solidFill>
          </a:ln>
        </p:spPr>
        <p:txBody>
          <a:bodyPr/>
          <a:lstStyle>
            <a:lvl1pPr>
              <a:defRPr sz="1800">
                <a:solidFill>
                  <a:srgbClr val="C00000"/>
                </a:solidFill>
              </a:defRPr>
            </a:lvl1pPr>
          </a:lstStyle>
          <a:p>
            <a:fld id="{E94552CC-50E6-41CF-8D9D-27D6C2D5656F}" type="datetime5">
              <a:rPr lang="en-US" smtClean="0"/>
              <a:t>4-Jan-20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12764" y="6546573"/>
            <a:ext cx="1431235" cy="311427"/>
          </a:xfrm>
          <a:ln w="12700">
            <a:solidFill>
              <a:schemeClr val="tx1"/>
            </a:solidFill>
          </a:ln>
        </p:spPr>
        <p:txBody>
          <a:bodyPr/>
          <a:lstStyle>
            <a:lvl1pPr>
              <a:defRPr sz="18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Page no. 1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58884" y="6548281"/>
            <a:ext cx="607807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ym typeface="Webdings" panose="05030102010509060703" pitchFamily="18" charset="2"/>
              </a:rPr>
              <a:t></a:t>
            </a:r>
            <a:r>
              <a:rPr lang="bn-IN" sz="1400" dirty="0" smtClean="0">
                <a:sym typeface="Webdings" panose="05030102010509060703" pitchFamily="18" charset="2"/>
              </a:rPr>
              <a:t> </a:t>
            </a:r>
            <a:r>
              <a:rPr lang="bn-IN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মাহবুবা বেগ</a:t>
            </a:r>
            <a:r>
              <a:rPr lang="en-US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আহ্‌মাদিয়া দাখিল</a:t>
            </a:r>
            <a:r>
              <a:rPr lang="bn-BD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মাদ্‌রাসা</a:t>
            </a:r>
            <a:r>
              <a:rPr lang="bn-IN" sz="1400" dirty="0" smtClean="0"/>
              <a:t> । </a:t>
            </a:r>
            <a:r>
              <a:rPr lang="en-US" sz="1400" dirty="0" smtClean="0">
                <a:sym typeface="Webdings" panose="05030102010509060703" pitchFamily="18" charset="2"/>
              </a:rPr>
              <a:t></a:t>
            </a:r>
            <a:r>
              <a:rPr lang="bn-IN" sz="1400" dirty="0" smtClean="0"/>
              <a:t> </a:t>
            </a:r>
            <a:endParaRPr lang="en-US" sz="1400" dirty="0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506817"/>
          </a:xfrm>
          <a:prstGeom prst="frame">
            <a:avLst>
              <a:gd name="adj1" fmla="val 15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159026" y="165652"/>
            <a:ext cx="8825948" cy="6195391"/>
          </a:xfrm>
          <a:prstGeom prst="frame">
            <a:avLst>
              <a:gd name="adj1" fmla="val 64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1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88EB-4C79-490C-87A9-48FE771FD3B3}" type="datetime5">
              <a:rPr lang="en-US" smtClean="0"/>
              <a:t>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CE04-68EE-4A50-A0D8-5F6D94E7FCBF}" type="datetime5">
              <a:rPr lang="en-US" smtClean="0"/>
              <a:t>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57FA-6783-4163-B6FC-D5DF96CDBD42}" type="datetime5">
              <a:rPr lang="en-US" smtClean="0"/>
              <a:t>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62CD-04DB-4CDE-BB31-A1EF5BB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4A2A5E46-6E7C-41C6-8BC9-44DD48F62256}" type="datetime5">
              <a:rPr lang="en-US" smtClean="0">
                <a:solidFill>
                  <a:srgbClr val="C00000"/>
                </a:solidFill>
              </a:rPr>
              <a:t>4-Jan-20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1" y="231820"/>
            <a:ext cx="8707272" cy="61311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166543" y="1268772"/>
            <a:ext cx="13980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5730" y="1276148"/>
            <a:ext cx="99899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2505" y="1283524"/>
            <a:ext cx="118013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4693" y="1268772"/>
            <a:ext cx="109196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19" y="90347"/>
            <a:ext cx="1023121" cy="105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399" y="5472753"/>
            <a:ext cx="1022113" cy="1012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9" y="59175"/>
            <a:ext cx="1036951" cy="1137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6587" y="5404685"/>
            <a:ext cx="938038" cy="10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9792 -0.5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3021 -0.572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8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052 -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3576 -0.5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8D3C2E53-B5CE-44AF-A32E-8C3EFC2EC6EE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5" t="20279"/>
          <a:stretch/>
        </p:blipFill>
        <p:spPr>
          <a:xfrm>
            <a:off x="3457184" y="860612"/>
            <a:ext cx="2404444" cy="181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353" y="833717"/>
            <a:ext cx="2205318" cy="186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ch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65" y="887506"/>
            <a:ext cx="2377094" cy="181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40381" y="5695092"/>
            <a:ext cx="423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কি বুঝা যাচ্ছে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940" y="1654289"/>
            <a:ext cx="78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চাল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7999" y="1654289"/>
            <a:ext cx="82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ডিম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6920" y="1740490"/>
            <a:ext cx="86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তেল </a:t>
            </a:r>
            <a:endParaRPr lang="en-US" sz="3600" dirty="0"/>
          </a:p>
        </p:txBody>
      </p:sp>
      <p:sp>
        <p:nvSpPr>
          <p:cNvPr id="14" name="Up Arrow Callout 13"/>
          <p:cNvSpPr/>
          <p:nvPr/>
        </p:nvSpPr>
        <p:spPr>
          <a:xfrm>
            <a:off x="1143001" y="2727943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4041023" y="2780110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6871629" y="2753217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101" y="5680121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6481" y="4235462"/>
            <a:ext cx="38658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348535" y="3728668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5400000" flipV="1">
            <a:off x="6377141" y="378394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20358" y="3482444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1811" y="5668197"/>
            <a:ext cx="847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 খাদ্য দেহগঠন, ক্ষয়পূরূন, বৃদ্ধিসাধন, ও শক্তি যোগায়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1FED6372-DCB6-4478-B9F1-EFAE27DDF7B2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11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393" y="4790934"/>
            <a:ext cx="761103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পুর্বে উল্লেখিত খাদ্য ছাড়াও এই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প্রকার খাদ্যের উপাদান দেহকে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রোগমুক্ত ও সবল রাখার জন্য অত্যন্ত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496" y="2880113"/>
            <a:ext cx="124415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7931" y="2874967"/>
            <a:ext cx="116599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465" y="2877354"/>
            <a:ext cx="1246395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monium clor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0" y="1024278"/>
            <a:ext cx="2316008" cy="1778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12" y="999804"/>
            <a:ext cx="2286000" cy="181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67" y="995738"/>
            <a:ext cx="2209800" cy="1814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179864" y="227647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480845" y="3374859"/>
            <a:ext cx="1477039" cy="1277471"/>
          </a:xfrm>
          <a:prstGeom prst="bentConnector3">
            <a:avLst>
              <a:gd name="adj1" fmla="val 50000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5995752" y="3283698"/>
            <a:ext cx="1470413" cy="1466419"/>
          </a:xfrm>
          <a:prstGeom prst="bentConnector3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34033" y="3281701"/>
            <a:ext cx="0" cy="1470413"/>
          </a:xfrm>
          <a:prstGeom prst="lin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5F5F0D8B-F1B4-441E-95F2-1681EB7AEF89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6" y="6548718"/>
            <a:ext cx="1358153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12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446" y="827096"/>
            <a:ext cx="3139192" cy="8309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/>
              <a:t>  </a:t>
            </a:r>
            <a:r>
              <a:rPr lang="bn-BD" sz="4800" dirty="0" smtClean="0"/>
              <a:t> </a:t>
            </a:r>
            <a:r>
              <a:rPr lang="bn-BD" sz="4800" dirty="0" smtClean="0">
                <a:solidFill>
                  <a:srgbClr val="002060"/>
                </a:solidFill>
              </a:rPr>
              <a:t>একক কাজ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2798" y="845230"/>
            <a:ext cx="3185853" cy="8309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৩মিনিট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64" y="1465673"/>
            <a:ext cx="2076740" cy="182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22753" y="3840635"/>
            <a:ext cx="488128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প্রশ্নঃ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কি বুঝায়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 প্রশ্নঃ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কি বুঝায়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4786" y="4003365"/>
            <a:ext cx="28009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উত্তর মিলিয়ে নিই, 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137512" y="3723883"/>
            <a:ext cx="65660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মানবদেহের 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বৃদ্ধি, ক্ষয়পূরন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কর্মক্ষমতা অর্জন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শারীরিক সুস্থতার জন্য প্রয়োজনীয় সকল উপাদানকেই খাদ্য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999" y="3701419"/>
            <a:ext cx="6862791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প্রক্রিয়ায় দেহের খাদ্য পরিপাক হয়ে শক্তিতে পরিনত হয় এবং কোষের মাধ্যমে শরীরে ছড়িয়ে গিয়ে দেহের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ক্ষয়পূরন,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বৃদ্ধিসাধন, রোগপ্রতিরোধ ক্ষমতা বৃদ্ধি এবং তাপশক্তি উৎপাদন করে থাকে তাকে পুষ্টি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399" y="5472753"/>
            <a:ext cx="1022113" cy="1012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6587" y="5404685"/>
            <a:ext cx="938038" cy="1074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19" y="90347"/>
            <a:ext cx="1023121" cy="1056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9" y="59175"/>
            <a:ext cx="1036951" cy="11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999ECDA2-6F31-4DB2-A268-CE2B6E7E1624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13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7" y="726140"/>
            <a:ext cx="1727946" cy="220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948" y="726141"/>
            <a:ext cx="1836085" cy="2205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vot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759" y="726141"/>
            <a:ext cx="1855135" cy="220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k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620" y="726140"/>
            <a:ext cx="1869141" cy="220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00196" y="280618"/>
            <a:ext cx="3581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016" y="4835351"/>
            <a:ext cx="572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খাদ্যগুলোকে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940" y="4835350"/>
            <a:ext cx="640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খাদ্যগুলো আমাদের দেহে কি কাজ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940" y="3014263"/>
            <a:ext cx="7620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5946" y="3014263"/>
            <a:ext cx="7620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5059" y="3014263"/>
            <a:ext cx="7620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4165" y="3014263"/>
            <a:ext cx="609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06601" y="4862221"/>
            <a:ext cx="416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খাদ্যগুলোর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659" y="4311548"/>
            <a:ext cx="67235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 শক্তি যোগায়, তাপ উৎপন্ন করে ও কোষ্ঠকাঠিন্য দূর করে।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44550" y="3426782"/>
            <a:ext cx="3088483" cy="80220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2"/>
          </p:cNvCxnSpPr>
          <p:nvPr/>
        </p:nvCxnSpPr>
        <p:spPr>
          <a:xfrm>
            <a:off x="3366946" y="3414373"/>
            <a:ext cx="1016093" cy="84216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2"/>
          </p:cNvCxnSpPr>
          <p:nvPr/>
        </p:nvCxnSpPr>
        <p:spPr>
          <a:xfrm flipH="1">
            <a:off x="4333033" y="3414373"/>
            <a:ext cx="1113026" cy="84216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33033" y="3426782"/>
            <a:ext cx="3100948" cy="80220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2" grpId="0" animBg="1"/>
      <p:bldP spid="13" grpId="0" animBg="1"/>
      <p:bldP spid="14" grpId="0" animBg="1"/>
      <p:bldP spid="15" grpId="0" animBg="1"/>
      <p:bldP spid="29" grpId="0"/>
      <p:bldP spid="29" grpId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E64C4FDD-7CBB-436D-BA60-284977D0127D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6" y="6548718"/>
            <a:ext cx="1358153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14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67" y="650398"/>
            <a:ext cx="3025588" cy="259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995" y="1337077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788" y="1337077"/>
            <a:ext cx="219045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১০মিনিট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1940" y="3869899"/>
            <a:ext cx="5995385" cy="137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আটাতে যে শর্করা উপাদান আছে তা তুমি কিভাবে পরীক্ষা করবে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6587" y="5404685"/>
            <a:ext cx="938038" cy="10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399" y="5472753"/>
            <a:ext cx="1022113" cy="1012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19" y="90347"/>
            <a:ext cx="1023121" cy="105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9" y="59175"/>
            <a:ext cx="1036951" cy="11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173D1B74-9F0F-471D-8DB1-A2700A2956E7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15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804" y="289000"/>
            <a:ext cx="1828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পরীক্ষন-১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2" y="966298"/>
            <a:ext cx="57418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 সামগ্রীঃ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আটা, আয়ডিনযুক্ত লবন, পানি, টেস্টটিউব,  স্পিরিট ল্যাম্প, হাতলযুক্ত ক্লিপ ও দিয়াশলাই।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N2694 - Copy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26" y="2286362"/>
            <a:ext cx="2289119" cy="2114550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sp>
        <p:nvSpPr>
          <p:cNvPr id="7" name="Rectangle 6"/>
          <p:cNvSpPr/>
          <p:nvPr/>
        </p:nvSpPr>
        <p:spPr>
          <a:xfrm>
            <a:off x="555636" y="4034672"/>
            <a:ext cx="2184309" cy="325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আয়ডিনযুক্ত লবন</a:t>
            </a:r>
            <a:r>
              <a:rPr lang="bn-IN" sz="2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আটা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DSCN2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844" y="2303031"/>
            <a:ext cx="2164976" cy="2081211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pic>
        <p:nvPicPr>
          <p:cNvPr id="10" name="Picture 9" descr="kjh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305" y="2286362"/>
            <a:ext cx="2133602" cy="2073753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07339" y="4644761"/>
            <a:ext cx="180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একটি টেস্টটিউবে আটা গুলে নাও।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926" y="4644761"/>
            <a:ext cx="18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কার্য পদ্ধতিঃ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6307" y="4644761"/>
            <a:ext cx="230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একটি টেস্টটিউবে আয়োডিন লবণের দ্রবণ  তৈরি করে নাও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Decision 17"/>
          <p:cNvSpPr/>
          <p:nvPr/>
        </p:nvSpPr>
        <p:spPr>
          <a:xfrm rot="218212">
            <a:off x="2825886" y="3110292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 rot="218212">
            <a:off x="5795001" y="3098063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/>
      <p:bldP spid="13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670D646D-3A92-4DC2-BB8B-07B737AEBE2E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16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DSCN2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81" y="1304643"/>
            <a:ext cx="2272552" cy="20002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DSCN2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1646" y="1247493"/>
            <a:ext cx="2346513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DSCN27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7628" y="1244692"/>
            <a:ext cx="2198594" cy="2060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157" y="3547173"/>
            <a:ext cx="176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আটা গুলা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টেস্টটিউবটিকে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দাও।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1646" y="3547174"/>
            <a:ext cx="2326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উত্তপ্ত টেস্টটিউবে আয়োডিন লবণের দ্রবণ  অল্প অল্প করে ঢালো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7628" y="3547174"/>
            <a:ext cx="2399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মিশ্রণটিতে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তাপ দিতে থাক এবং টেস্টটিউবের নিচের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দিকে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লক্ষ্য রাখো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এবং ফলাফল খাতায় লিখ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5804" y="289000"/>
            <a:ext cx="1828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পরীক্ষন-১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 rot="218212">
            <a:off x="2649205" y="2061898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 rot="218212">
            <a:off x="5808513" y="2061898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6732" y="5548594"/>
            <a:ext cx="725286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খাদ্যে শর্করা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থাকার কারণে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আয়োডিনের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রঙের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ঘটেছে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880E788-F6E3-477B-8561-427BF85D863E}" type="datetime5">
              <a:rPr lang="en-US" smtClean="0"/>
              <a:pPr algn="ctr"/>
              <a:t>4-Jan-20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no. </a:t>
            </a:r>
            <a:fld id="{B7FF62CD-04DB-4CDE-BB31-A1EF5BB054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75" y="955933"/>
            <a:ext cx="2970455" cy="1987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955933"/>
            <a:ext cx="3052483" cy="2092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mages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979" y="3360819"/>
            <a:ext cx="3137646" cy="2017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d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263514"/>
            <a:ext cx="3052483" cy="19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61881" y="249283"/>
            <a:ext cx="35729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প্রাণিজ প্রোটিন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সমৃদ্ধ 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802" y="5578697"/>
            <a:ext cx="42163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চিত্রের খাদ্য গুলোর নাম বল দেখি ?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7465" y="5574727"/>
            <a:ext cx="4953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খাদ্য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7465" y="2419405"/>
            <a:ext cx="87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195" y="4445355"/>
            <a:ext cx="105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9603" y="4506982"/>
            <a:ext cx="87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603" y="2523510"/>
            <a:ext cx="87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778" y="5608386"/>
            <a:ext cx="81489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সকল খাবারের প্রধান কাজ দেহে বৃদ্ধির জন্য কোষ গঠন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3" grpId="0" animBg="1"/>
      <p:bldP spid="13" grpId="1" animBg="1"/>
      <p:bldP spid="11" grpId="0"/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7700BC12-DF5F-4CE8-BAC8-127C7F313B2E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6" y="6548718"/>
            <a:ext cx="1358153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18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675" y="5595425"/>
            <a:ext cx="515840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প্রোটিন সমৃদ্ধ খাবারগুলোর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 বল দেখি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9" y="955389"/>
            <a:ext cx="3171417" cy="1967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km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879" y="950056"/>
            <a:ext cx="3160124" cy="1972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si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879" y="3288085"/>
            <a:ext cx="3199698" cy="2133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21656" y="243533"/>
            <a:ext cx="337851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প্রোটিন সমৃদ্ধ 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b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28" y="3255621"/>
            <a:ext cx="3171417" cy="213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921656" y="5606614"/>
            <a:ext cx="33785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 ধরণের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খাবার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40" y="2252392"/>
            <a:ext cx="109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4713" y="4322284"/>
            <a:ext cx="167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 বিচি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5540" y="4582124"/>
            <a:ext cx="109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244" y="2139422"/>
            <a:ext cx="109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2878" y="5615731"/>
            <a:ext cx="5336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খাদ্যগুলোর আমাদের দেহে কি কাজ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629" y="5606614"/>
            <a:ext cx="78164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 আমাদের দেহ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বৃদ্ধি, শক্তি উৎপন্ন ও রোগ প্রতিরোধ করে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8" grpId="0" animBg="1"/>
      <p:bldP spid="18" grpId="1" animBg="1"/>
      <p:bldP spid="4" grpId="0"/>
      <p:bldP spid="20" grpId="0"/>
      <p:bldP spid="21" grpId="0"/>
      <p:bldP spid="22" grpId="0"/>
      <p:bldP spid="23" grpId="0" animBg="1"/>
      <p:bldP spid="23" grpId="1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1F2523F2-D11C-4E94-B27D-040659ACA533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45506" y="6548718"/>
            <a:ext cx="1398494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19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53" y="510988"/>
            <a:ext cx="3023376" cy="2984646"/>
          </a:xfrm>
          <a:prstGeom prst="ellipse">
            <a:avLst/>
          </a:prstGeom>
          <a:ln w="127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839" y="1097245"/>
            <a:ext cx="204314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13391"/>
                <a:gd name="adj2" fmla="val -45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548" y="1159066"/>
            <a:ext cx="1979517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15594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১০মিনিট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8086" y="4117927"/>
            <a:ext cx="626144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তরল প্রোটিন উত্তাপে শক্ত হয়ে যায় তা পরীক্ষা করে দেখাও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9" y="59175"/>
            <a:ext cx="1036951" cy="1137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19" y="90347"/>
            <a:ext cx="1023121" cy="105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399" y="5472753"/>
            <a:ext cx="1022113" cy="1012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6587" y="5404685"/>
            <a:ext cx="938038" cy="1074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2" t="38684" r="18474" b="16738"/>
          <a:stretch/>
        </p:blipFill>
        <p:spPr>
          <a:xfrm>
            <a:off x="3744707" y="1433206"/>
            <a:ext cx="1428198" cy="144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BEEDDEF9-7613-414B-945A-D3814268BD4B}" type="datetime5">
              <a:rPr lang="en-US" smtClean="0">
                <a:solidFill>
                  <a:srgbClr val="C00000"/>
                </a:solidFill>
              </a:rPr>
              <a:t>4-Jan-20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58952" y="6548718"/>
            <a:ext cx="1385047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362">
            <a:off x="507710" y="130615"/>
            <a:ext cx="2789683" cy="6514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8930" y="717796"/>
            <a:ext cx="5287110" cy="1611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-272"/>
              </a:avLst>
            </a:prstTxWarp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2411" y="3100091"/>
            <a:ext cx="575961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               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মাহবুবা বেগম 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সহকারী শিক্ষক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আহ্‌মাদিয়া দাখিল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মাদ্‌রাসা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আক্কেলপুর, জয়পুরহাট।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        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০১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৭১২৬৭৫৭৬৩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Email: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muktatil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78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@gmail.com</a:t>
            </a:r>
            <a:endPara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913" y="3387818"/>
            <a:ext cx="1171661" cy="127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50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B200D287-98B0-40B0-A728-65345C6D0C2E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6" y="6548718"/>
            <a:ext cx="1358153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20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7" y="1436285"/>
            <a:ext cx="2109366" cy="2293397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5804" y="289000"/>
            <a:ext cx="1828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পরীক্ষন-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60" y="1402339"/>
            <a:ext cx="2292022" cy="232734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52" y="1294432"/>
            <a:ext cx="2151807" cy="235387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9113" y="4112462"/>
            <a:ext cx="182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কার্য পদ্ধতিঃ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038" y="2290595"/>
            <a:ext cx="87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135" y="3996273"/>
            <a:ext cx="2444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ভেংগে নিই এবং তরল বস্তু বের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882" y="4017487"/>
            <a:ext cx="2358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ডিমের ভেতরের অংশ বাটিতে গুলে নিই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 rot="218212">
            <a:off x="2582675" y="2451709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 rot="218212">
            <a:off x="5812137" y="2451709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E7828CF7-8E29-487F-995A-A2355EFD9D01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21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1021976"/>
            <a:ext cx="3557325" cy="239431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5804" y="289000"/>
            <a:ext cx="1828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পরীক্ষন-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8" y="1021976"/>
            <a:ext cx="3630706" cy="254686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9216" y="3621388"/>
            <a:ext cx="3127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তায়াতে সামান্য তেল দিয়ে গুলা ডিম ঢেলে দিই এবং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দিতে থাকি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1181" y="3778597"/>
            <a:ext cx="3127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দিতেই ডিমের তরল বস্তু শক্ত হয়ে গেছে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530" y="5367053"/>
            <a:ext cx="69573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ডিমে প্রোটিন থাকার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কারণে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উত্তাপে তরল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 শক্ত হয়ে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গেছে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 rot="218212">
            <a:off x="4235824" y="2104832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E7828CF7-8E29-487F-995A-A2355EFD9D01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22</a:t>
            </a:fld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2485511"/>
              </p:ext>
            </p:extLst>
          </p:nvPr>
        </p:nvGraphicFramePr>
        <p:xfrm>
          <a:off x="300317" y="995082"/>
          <a:ext cx="8682319" cy="451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048" y="242047"/>
            <a:ext cx="86599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 পাঠে যা শিখলাম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47" y="5652247"/>
            <a:ext cx="86599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শরীরকে সুস্থ রাখতে খাদ্য ও পুষ্টির প্রয়োজনীয়তা আবশ্যক । </a:t>
            </a:r>
          </a:p>
        </p:txBody>
      </p:sp>
    </p:spTree>
    <p:extLst>
      <p:ext uri="{BB962C8B-B14F-4D97-AF65-F5344CB8AC3E}">
        <p14:creationId xmlns:p14="http://schemas.microsoft.com/office/powerpoint/2010/main" val="17731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FB7C56C2-AE68-47E9-9F3F-50268F00203C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99294" y="6548718"/>
            <a:ext cx="1344706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23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391" y="249447"/>
            <a:ext cx="22002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20" y="1127287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 ও গুনাগুন বিচারে খাদ্য কত প্রকার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592" y="1656709"/>
            <a:ext cx="13389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প্রকার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483" y="1650151"/>
            <a:ext cx="12776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8624" y="2269655"/>
            <a:ext cx="130791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483" y="2213368"/>
            <a:ext cx="12776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9220" y="2940623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খাদ্য দেহে কি কি কাজ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220" y="3716689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 উপাদান কয়টি ও কি কি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220" y="4492755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শর্করার কাজ কি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9220" y="5268821"/>
            <a:ext cx="4994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কাজ কি ?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63483" y="1719235"/>
            <a:ext cx="374183" cy="3925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BE88F841-FB24-4063-B6AB-9F219F0758DC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24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5"/>
          <a:stretch/>
        </p:blipFill>
        <p:spPr>
          <a:xfrm>
            <a:off x="215153" y="215153"/>
            <a:ext cx="8713694" cy="60915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5"/>
          <a:stretch/>
        </p:blipFill>
        <p:spPr>
          <a:xfrm>
            <a:off x="6010836" y="1694329"/>
            <a:ext cx="3003178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05969" y="1426957"/>
            <a:ext cx="4446932" cy="2228377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35" y="4048660"/>
            <a:ext cx="7933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শিশুদের খাদ্যে প্রোটিনের প্রয়োজনীয়তা আছে কি ? ব্যাখ্যা কর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770CDF8F-2BE6-4723-8B58-266C95B812AA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58952" y="6548718"/>
            <a:ext cx="1385047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25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154"/>
            <a:ext cx="8713694" cy="6104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471" y="588317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8471" y="2623475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4000" b="1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0704" y="4856180"/>
            <a:ext cx="1894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</a:rPr>
              <a:t>খোদা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4228" y="4856180"/>
            <a:ext cx="242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</a:rPr>
              <a:t>হাফেজ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BE44E4D7-6FCC-4AFE-80C8-B410369F9B39}" type="datetime5">
              <a:rPr lang="en-US" smtClean="0">
                <a:solidFill>
                  <a:srgbClr val="C00000"/>
                </a:solidFill>
              </a:rPr>
              <a:t>4-Jan-20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3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020" y="307811"/>
            <a:ext cx="3735704" cy="1311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eflateInflate">
              <a:avLst>
                <a:gd name="adj" fmla="val 95000"/>
              </a:avLst>
            </a:prstTxWarp>
            <a:spAutoFit/>
          </a:bodyPr>
          <a:lstStyle/>
          <a:p>
            <a:pPr algn="ctr"/>
            <a:r>
              <a:rPr lang="bn-BD" sz="3200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print"/>
          <a:srcRect l="3030" t="2703" r="3030"/>
          <a:stretch>
            <a:fillRect/>
          </a:stretch>
        </p:blipFill>
        <p:spPr>
          <a:xfrm>
            <a:off x="899797" y="1386043"/>
            <a:ext cx="3340446" cy="378565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630233" y="1386043"/>
            <a:ext cx="3360457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  </a:t>
            </a:r>
          </a:p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bn-BD" sz="40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০১-০৩</a:t>
            </a:r>
            <a:endParaRPr lang="bn-BD" sz="4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5054" y="5351599"/>
            <a:ext cx="7105636" cy="9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75BD6C18-5340-4D53-B8D4-78F27646E5C1}" type="datetime5">
              <a:rPr lang="en-US" smtClean="0">
                <a:solidFill>
                  <a:srgbClr val="C00000"/>
                </a:solidFill>
              </a:rPr>
              <a:t>4-Jan-20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599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4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6" y="1131995"/>
            <a:ext cx="5418321" cy="3732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2730" y="233691"/>
            <a:ext cx="86023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/>
              <a:t>এসো, আমরা কিছু ছবি দেখি । </a:t>
            </a:r>
            <a:endParaRPr lang="en-US" sz="3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878302" y="5543160"/>
            <a:ext cx="375110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লোকটি কি </a:t>
            </a:r>
            <a:r>
              <a:rPr lang="en-US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রছে</a:t>
            </a:r>
            <a:r>
              <a:rPr lang="en-US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1427" y="5530533"/>
            <a:ext cx="556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রিক্সা চালাচ্ছে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732" y="5543158"/>
            <a:ext cx="568094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কাজ করার পর মানুষের কি প্রয়োজন?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689" y="5543159"/>
            <a:ext cx="332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খাবারের প্রয়োজন।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3011" y="5528087"/>
            <a:ext cx="316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খাবার খেলে কি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1079" y="5504846"/>
            <a:ext cx="388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 গঠন ও ক্ষয় পূরণ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6" y="1156488"/>
            <a:ext cx="5711254" cy="3796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gf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050066"/>
            <a:ext cx="6400800" cy="4071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1940" y="5345867"/>
            <a:ext cx="5944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 সুস্থ রাখতে এবং ক্ষুধা নিবারনের জন্য আমরা যা খাবার খাই তাকে কি বলি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77" y="5230144"/>
            <a:ext cx="8565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6" grpId="0"/>
      <p:bldP spid="6" grpId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57C6B3C5-520D-443F-AE6B-03310438F6A1}" type="datetime5">
              <a:rPr lang="en-US" smtClean="0">
                <a:solidFill>
                  <a:srgbClr val="C00000"/>
                </a:solidFill>
              </a:rPr>
              <a:t>4-Jan-20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58954" y="6548718"/>
            <a:ext cx="1385046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5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95" y="268014"/>
            <a:ext cx="86300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95" y="5403136"/>
            <a:ext cx="8630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igest3.gif"/>
          <p:cNvPicPr>
            <a:picLocks noChangeAspect="1"/>
          </p:cNvPicPr>
          <p:nvPr/>
        </p:nvPicPr>
        <p:blipFill rotWithShape="1">
          <a:blip r:embed="rId3"/>
          <a:srcRect l="18086" r="10475" b="4115"/>
          <a:stretch/>
        </p:blipFill>
        <p:spPr>
          <a:xfrm>
            <a:off x="453390" y="1289621"/>
            <a:ext cx="2326343" cy="401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68" y="1422697"/>
            <a:ext cx="5826385" cy="3749083"/>
          </a:xfrm>
          <a:prstGeom prst="ellipse">
            <a:avLst/>
          </a:prstGeom>
          <a:ln w="127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0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EBDDB040-BDDA-4914-8258-F4383AA9C12C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6" y="6548718"/>
            <a:ext cx="1358153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6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962" y="3338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776" y="2360302"/>
            <a:ext cx="7965303" cy="2862322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t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খাদ্যের প্রকারভেদ বর্ণনা 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খাদ্যের কাজগুলো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শর্করা ও প্রোটিনের সত্যতা পরীক্ষা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পুষ্টির প্রয়োজনীয়তা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050" y="1637600"/>
            <a:ext cx="363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19" y="90347"/>
            <a:ext cx="1023121" cy="105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9" y="59175"/>
            <a:ext cx="1036951" cy="1137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399" y="5472753"/>
            <a:ext cx="1022113" cy="1012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6587" y="5404685"/>
            <a:ext cx="938038" cy="10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4E8ACF36-B81B-48E6-ACDD-C2DBBCC65BB4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5848" y="6548718"/>
            <a:ext cx="1358152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7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728" y="191096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এসো, আমরা কিছু ছবি দেখি 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6" y="775870"/>
            <a:ext cx="2217378" cy="2107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6" y="761686"/>
            <a:ext cx="2198817" cy="2097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77" y="3456258"/>
            <a:ext cx="2198817" cy="211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44" y="3467804"/>
            <a:ext cx="2259216" cy="210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" y="3467805"/>
            <a:ext cx="2387503" cy="210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9" y="768778"/>
            <a:ext cx="2319338" cy="2114795"/>
          </a:xfrm>
          <a:prstGeom prst="rect">
            <a:avLst/>
          </a:prstGeom>
        </p:spPr>
      </p:pic>
      <p:sp>
        <p:nvSpPr>
          <p:cNvPr id="14" name="Flowchart: Decision 13"/>
          <p:cNvSpPr/>
          <p:nvPr/>
        </p:nvSpPr>
        <p:spPr>
          <a:xfrm rot="218212">
            <a:off x="2949576" y="1974072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 rot="218212">
            <a:off x="5828649" y="1935576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 rot="5233998">
            <a:off x="7259533" y="3011436"/>
            <a:ext cx="505662" cy="246399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 rot="10800000">
            <a:off x="5890861" y="4481510"/>
            <a:ext cx="537152" cy="228697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 rot="10800000">
            <a:off x="2988662" y="4400621"/>
            <a:ext cx="504982" cy="21788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 rot="16200000">
            <a:off x="1468558" y="3079395"/>
            <a:ext cx="490537" cy="236006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3298" y="2416393"/>
            <a:ext cx="220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দৌড়া দৌড়ী করছে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9961" y="5149232"/>
            <a:ext cx="164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ধরতেছে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9433" y="5127998"/>
            <a:ext cx="18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হাতুড়ী পেটাচ্ছে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316" y="2463901"/>
            <a:ext cx="202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বহন করছে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1731" y="2478725"/>
            <a:ext cx="220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ক্ষেতে কাজ করছে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091" y="5210829"/>
            <a:ext cx="1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0808" y="5703147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 দ্বারা কি বুঝা যাচ্ছে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584" y="5759187"/>
            <a:ext cx="511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কাজ করার পর আমরা কেমন অনুভব করি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6911" y="5605376"/>
            <a:ext cx="616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ক্লান্ত হয়ে পড়ি এবং ক্ষুধা অনুভব করি । তখন খাবার খাই। খাদ্য আমাদের শক্তি দেয় এবং কাজ করার ক্ষমতা যোগায়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/>
      <p:bldP spid="19" grpId="0"/>
      <p:bldP spid="23" grpId="0"/>
      <p:bldP spid="24" grpId="0"/>
      <p:bldP spid="25" grpId="0"/>
      <p:bldP spid="26" grpId="0"/>
      <p:bldP spid="27" grpId="0"/>
      <p:bldP spid="27" grpId="1"/>
      <p:bldP spid="5" grpId="0"/>
      <p:bldP spid="5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E1414DE9-311E-4663-9DDC-2DC3673FBC1A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548718"/>
            <a:ext cx="1371600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8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506" y="205522"/>
            <a:ext cx="46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এসো, আমরা আরো দুটি ছবি দেখি । </a:t>
            </a:r>
            <a:endParaRPr lang="en-US" sz="3200" dirty="0"/>
          </a:p>
        </p:txBody>
      </p:sp>
      <p:pic>
        <p:nvPicPr>
          <p:cNvPr id="10" name="Picture 9" descr="das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36" y="1203044"/>
            <a:ext cx="2808192" cy="2939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as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862" y="1114975"/>
            <a:ext cx="2743200" cy="293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15126" y="4842731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চিত্রদ্বয়ের মাধ্যমে কি বুঝা যাচ্ছে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4402" y="4197147"/>
            <a:ext cx="133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561" y="4157879"/>
            <a:ext cx="147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3176" y="4843006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গ্রহণের সাথে এই তন্ত্রটির সম্পর্ক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0278" y="4776018"/>
            <a:ext cx="688378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 সরাসরি আমাদের দেহ গ্রহণ করতে পারে না । খাবারগুলো আমাদের পোষ্টিকতন্ত্রে পরিপাক বা হজম হয়ে দেহে গ্রহণ উপযোগী সরল উপাদানে পরিণত হয়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3" grpId="0"/>
      <p:bldP spid="14" grpId="0"/>
      <p:bldP spid="15" grpId="0"/>
      <p:bldP spid="15" grpId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" y="6548718"/>
            <a:ext cx="1411941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fld id="{CE637B4E-B39E-4772-9918-C0268C4CC4BF}" type="datetime5">
              <a:rPr lang="en-US" sz="1800" smtClean="0">
                <a:solidFill>
                  <a:srgbClr val="C00000"/>
                </a:solidFill>
              </a:rPr>
              <a:t>4-Jan-20</a:t>
            </a:fld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58953" y="6548718"/>
            <a:ext cx="1385047" cy="30928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Page no. </a:t>
            </a:r>
            <a:fld id="{B7FF62CD-04DB-4CDE-BB31-A1EF5BB054CD}" type="slidenum">
              <a:rPr lang="en-US" smtClean="0">
                <a:solidFill>
                  <a:srgbClr val="C00000"/>
                </a:solidFill>
              </a:rPr>
              <a:pPr algn="ctr"/>
              <a:t>9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094" y="340659"/>
            <a:ext cx="112577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683" y="340659"/>
            <a:ext cx="58674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2745" r="31524" b="67451"/>
          <a:stretch/>
        </p:blipFill>
        <p:spPr>
          <a:xfrm>
            <a:off x="787094" y="1160053"/>
            <a:ext cx="1125775" cy="11850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15451" y="1160053"/>
            <a:ext cx="5867399" cy="1244321"/>
            <a:chOff x="3493246" y="4267200"/>
            <a:chExt cx="4583954" cy="15430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46" y="4267200"/>
              <a:ext cx="1205008" cy="1543051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9" name="Picture 8" descr="peya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4267200"/>
              <a:ext cx="1385666" cy="1543051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267200"/>
              <a:ext cx="1371600" cy="1543050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842206"/>
            <a:ext cx="1180929" cy="11718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3224" y="2796216"/>
            <a:ext cx="6131859" cy="1306608"/>
            <a:chOff x="2819400" y="3276600"/>
            <a:chExt cx="54864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276600"/>
              <a:ext cx="548640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a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3276600"/>
              <a:ext cx="1485901" cy="1562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188" y="3300360"/>
              <a:ext cx="1506373" cy="1539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974" y="3301781"/>
              <a:ext cx="1428751" cy="1536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" y="4475649"/>
            <a:ext cx="1156136" cy="12710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83224" y="4312885"/>
            <a:ext cx="6098244" cy="1528793"/>
            <a:chOff x="2743200" y="5105400"/>
            <a:chExt cx="5638800" cy="13716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176999"/>
              <a:ext cx="1295400" cy="1300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2743200" y="5105400"/>
              <a:ext cx="563880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42" y="5177000"/>
              <a:ext cx="1525665" cy="12147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101" y="5129072"/>
              <a:ext cx="1439701" cy="1300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2615451" y="5820910"/>
            <a:ext cx="546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তিন জনের কে কোন ধরণের স্বাদের খাবার পছন্দ করে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4301" y="5810423"/>
            <a:ext cx="519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তিন জনের পছন্দের খাবারের স্বাদ কি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5131" y="2309170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মারজিয়া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7628" y="4045028"/>
            <a:ext cx="94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বাশার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849" y="5746664"/>
            <a:ext cx="143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Decision 28"/>
          <p:cNvSpPr/>
          <p:nvPr/>
        </p:nvSpPr>
        <p:spPr>
          <a:xfrm rot="218212">
            <a:off x="2019235" y="1667912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218212">
            <a:off x="2061818" y="3313835"/>
            <a:ext cx="457200" cy="228600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218212" flipV="1">
            <a:off x="2037087" y="4874582"/>
            <a:ext cx="457200" cy="227347"/>
          </a:xfrm>
          <a:prstGeom prst="flowChartDecision">
            <a:avLst/>
          </a:prstGeom>
          <a:solidFill>
            <a:srgbClr val="0070C0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4" grpId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1007</Words>
  <Application>Microsoft Office PowerPoint</Application>
  <PresentationFormat>On-screen Show (4:3)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Microsoft Himalaya</vt:lpstr>
      <vt:lpstr>NikoshBAN</vt:lpstr>
      <vt:lpstr>Times New Roman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Windows User</cp:lastModifiedBy>
  <cp:revision>170</cp:revision>
  <dcterms:created xsi:type="dcterms:W3CDTF">2016-09-28T16:21:53Z</dcterms:created>
  <dcterms:modified xsi:type="dcterms:W3CDTF">2020-01-04T22:19:44Z</dcterms:modified>
</cp:coreProperties>
</file>