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handoutMasterIdLst>
    <p:handoutMasterId r:id="rId28"/>
  </p:handoutMasterIdLst>
  <p:sldIdLst>
    <p:sldId id="286" r:id="rId2"/>
    <p:sldId id="287" r:id="rId3"/>
    <p:sldId id="271" r:id="rId4"/>
    <p:sldId id="272" r:id="rId5"/>
    <p:sldId id="270" r:id="rId6"/>
    <p:sldId id="290" r:id="rId7"/>
    <p:sldId id="291" r:id="rId8"/>
    <p:sldId id="257" r:id="rId9"/>
    <p:sldId id="261" r:id="rId10"/>
    <p:sldId id="258" r:id="rId11"/>
    <p:sldId id="284" r:id="rId12"/>
    <p:sldId id="292" r:id="rId13"/>
    <p:sldId id="262" r:id="rId14"/>
    <p:sldId id="264" r:id="rId15"/>
    <p:sldId id="263" r:id="rId16"/>
    <p:sldId id="283" r:id="rId17"/>
    <p:sldId id="265" r:id="rId18"/>
    <p:sldId id="278" r:id="rId19"/>
    <p:sldId id="266" r:id="rId20"/>
    <p:sldId id="282" r:id="rId21"/>
    <p:sldId id="294" r:id="rId22"/>
    <p:sldId id="293" r:id="rId23"/>
    <p:sldId id="267" r:id="rId24"/>
    <p:sldId id="26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DEE5"/>
    <a:srgbClr val="674C9C"/>
    <a:srgbClr val="0000CC"/>
    <a:srgbClr val="CC00CC"/>
    <a:srgbClr val="0000FF"/>
    <a:srgbClr val="684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0441" autoAdjust="0"/>
    <p:restoredTop sz="91026" autoAdjust="0"/>
  </p:normalViewPr>
  <p:slideViewPr>
    <p:cSldViewPr snapToGrid="0">
      <p:cViewPr varScale="1">
        <p:scale>
          <a:sx n="50" d="100"/>
          <a:sy n="50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1" d="100"/>
        <a:sy n="41" d="100"/>
      </p:scale>
      <p:origin x="0" y="858"/>
    </p:cViewPr>
  </p:sorterViewPr>
  <p:notesViewPr>
    <p:cSldViewPr snapToGrid="0">
      <p:cViewPr varScale="1">
        <p:scale>
          <a:sx n="38" d="100"/>
          <a:sy n="38" d="100"/>
        </p:scale>
        <p:origin x="-15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B643-9E9A-4934-AEB4-BFCF1BF9D085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72162C-E983-4F5D-83EF-A51D5608A9D1}">
      <dgm:prSet phldrT="[Text]" custT="1"/>
      <dgm:spPr>
        <a:gradFill rotWithShape="0">
          <a:gsLst>
            <a:gs pos="34000">
              <a:srgbClr val="0000FF"/>
            </a:gs>
            <a:gs pos="46000">
              <a:srgbClr val="CC00CC"/>
            </a:gs>
            <a:gs pos="59000">
              <a:srgbClr val="0070C0"/>
            </a:gs>
            <a:gs pos="69000">
              <a:srgbClr val="C00000"/>
            </a:gs>
          </a:gsLst>
          <a:lin ang="5400000" scaled="1"/>
        </a:gradFill>
      </dgm:spPr>
      <dgm:t>
        <a:bodyPr/>
        <a:lstStyle/>
        <a:p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অঙ্কগুলো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বৃহত্তম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ক্ষুদ্রতম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</a:t>
          </a:r>
          <a:r>
            <a:rPr lang="bn-BD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DB2F1D-0660-4644-BDFA-533142A53973}" type="par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A85DC-31F1-4FE0-8FD1-9F5CCB1E5BCE}" type="sib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B72F3-209D-4970-8567-FC944312182A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45F2D8-DD5E-4291-8CC8-F40322E231C7}" type="par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EF4865-AD4C-489C-8C3E-C477F3BBBD15}" type="sib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6F062-9052-4398-9B34-7321942EFF61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EC7D8-6D18-4AE5-8B14-3AAEDA4752E6}" type="par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505B7-EBD2-49FB-AE0C-5E72CC54FFBC}" type="sib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E2595-E690-4C81-B150-9F31A8952627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07FB3-93B2-4E5D-BB15-A884F3562585}" type="par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4B582-E199-4151-9BAD-FD50633F478F}" type="sib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280A5D-F550-4A05-A2B7-7EC8BB89BFF9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7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9EA5FF-A332-4283-B0A5-04C0F2735DE4}" type="par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C63CF-AF6C-478A-B590-5EDB821A77D8}" type="sib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78484-1B2F-447B-BB9B-53B0FBBF9262}">
      <dgm:prSet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34AE7-5F4D-48FD-8A63-4F061E491C88}" type="par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DFEE5-8693-4CC0-B7A9-463C7D881D9B}" type="sib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62B96-8639-4C30-A4D9-273E95FC5A80}">
      <dgm:prSet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3B50D-B8D4-4E7C-986C-90F3B6A160D3}" type="par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2C7ED2-614C-4385-AA31-2E861FDEC22D}" type="sib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FE70E6-9CB8-4C49-9919-E09C33154C57}" type="pres">
      <dgm:prSet presAssocID="{A576B643-9E9A-4934-AEB4-BFCF1BF9D0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5FADF-FE0B-4BA0-8EE8-7F71ECC6EF2F}" type="pres">
      <dgm:prSet presAssocID="{A576B643-9E9A-4934-AEB4-BFCF1BF9D085}" presName="radial" presStyleCnt="0">
        <dgm:presLayoutVars>
          <dgm:animLvl val="ctr"/>
        </dgm:presLayoutVars>
      </dgm:prSet>
      <dgm:spPr/>
    </dgm:pt>
    <dgm:pt modelId="{60AABF9F-470E-4C7C-AD7C-78D5BA0035A6}" type="pres">
      <dgm:prSet presAssocID="{1B72162C-E983-4F5D-83EF-A51D5608A9D1}" presName="centerShape" presStyleLbl="vennNode1" presStyleIdx="0" presStyleCnt="7" custScaleX="139514" custScaleY="100559"/>
      <dgm:spPr/>
      <dgm:t>
        <a:bodyPr/>
        <a:lstStyle/>
        <a:p>
          <a:endParaRPr lang="en-US"/>
        </a:p>
      </dgm:t>
    </dgm:pt>
    <dgm:pt modelId="{2FFA55D6-F194-417A-90F5-3DD98ED75107}" type="pres">
      <dgm:prSet presAssocID="{0EBB72F3-209D-4970-8567-FC944312182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DD81-32C0-4C43-B51E-DDA3A0911266}" type="pres">
      <dgm:prSet presAssocID="{D4E6F062-9052-4398-9B34-7321942EFF6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2C2F-8BB6-43B3-9B7E-07EAA375C50F}" type="pres">
      <dgm:prSet presAssocID="{8B9E2595-E690-4C81-B150-9F31A895262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A7361-3726-4574-8243-891696713615}" type="pres">
      <dgm:prSet presAssocID="{83280A5D-F550-4A05-A2B7-7EC8BB89BFF9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F5033-3F17-4428-9845-861EA5514540}" type="pres">
      <dgm:prSet presAssocID="{C0478484-1B2F-447B-BB9B-53B0FBBF926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C353D-61BC-44BC-8175-CE61064A4769}" type="pres">
      <dgm:prSet presAssocID="{FDD62B96-8639-4C30-A4D9-273E95FC5A80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2546C-47DE-4A57-B232-E9AA4C6FC889}" type="presOf" srcId="{1B72162C-E983-4F5D-83EF-A51D5608A9D1}" destId="{60AABF9F-470E-4C7C-AD7C-78D5BA0035A6}" srcOrd="0" destOrd="0" presId="urn:microsoft.com/office/officeart/2005/8/layout/radial3"/>
    <dgm:cxn modelId="{C16F4AA2-BD89-415D-B0E6-08E2918F9C79}" type="presOf" srcId="{0EBB72F3-209D-4970-8567-FC944312182A}" destId="{2FFA55D6-F194-417A-90F5-3DD98ED75107}" srcOrd="0" destOrd="0" presId="urn:microsoft.com/office/officeart/2005/8/layout/radial3"/>
    <dgm:cxn modelId="{2D28610D-6AE4-42AF-AAD9-70DCB9C89642}" type="presOf" srcId="{83280A5D-F550-4A05-A2B7-7EC8BB89BFF9}" destId="{018A7361-3726-4574-8243-891696713615}" srcOrd="0" destOrd="0" presId="urn:microsoft.com/office/officeart/2005/8/layout/radial3"/>
    <dgm:cxn modelId="{B9FEA4BF-38D2-40C4-884D-ADC413B8BDCA}" type="presOf" srcId="{8B9E2595-E690-4C81-B150-9F31A8952627}" destId="{C8312C2F-8BB6-43B3-9B7E-07EAA375C50F}" srcOrd="0" destOrd="0" presId="urn:microsoft.com/office/officeart/2005/8/layout/radial3"/>
    <dgm:cxn modelId="{9B7B3220-9E7F-4567-9A30-763AF1E4CEDB}" srcId="{1B72162C-E983-4F5D-83EF-A51D5608A9D1}" destId="{D4E6F062-9052-4398-9B34-7321942EFF61}" srcOrd="1" destOrd="0" parTransId="{D9DEC7D8-6D18-4AE5-8B14-3AAEDA4752E6}" sibTransId="{2A5505B7-EBD2-49FB-AE0C-5E72CC54FFBC}"/>
    <dgm:cxn modelId="{4D629F6C-025F-4111-B722-4092E6A320F3}" type="presOf" srcId="{D4E6F062-9052-4398-9B34-7321942EFF61}" destId="{42C3DD81-32C0-4C43-B51E-DDA3A0911266}" srcOrd="0" destOrd="0" presId="urn:microsoft.com/office/officeart/2005/8/layout/radial3"/>
    <dgm:cxn modelId="{106239B2-BDCF-433A-9BBD-6A5EF70D6056}" type="presOf" srcId="{A576B643-9E9A-4934-AEB4-BFCF1BF9D085}" destId="{B7FE70E6-9CB8-4C49-9919-E09C33154C57}" srcOrd="0" destOrd="0" presId="urn:microsoft.com/office/officeart/2005/8/layout/radial3"/>
    <dgm:cxn modelId="{FA4A5C2B-2BB6-47E5-B4CC-63F560334849}" srcId="{1B72162C-E983-4F5D-83EF-A51D5608A9D1}" destId="{0EBB72F3-209D-4970-8567-FC944312182A}" srcOrd="0" destOrd="0" parTransId="{4545F2D8-DD5E-4291-8CC8-F40322E231C7}" sibTransId="{61EF4865-AD4C-489C-8C3E-C477F3BBBD15}"/>
    <dgm:cxn modelId="{41E45FA4-0119-4650-AEEF-9CEC62E38EC8}" type="presOf" srcId="{C0478484-1B2F-447B-BB9B-53B0FBBF9262}" destId="{C4CF5033-3F17-4428-9845-861EA5514540}" srcOrd="0" destOrd="0" presId="urn:microsoft.com/office/officeart/2005/8/layout/radial3"/>
    <dgm:cxn modelId="{493DEC73-94F4-4569-A1E9-1E3BB84D03AC}" type="presOf" srcId="{FDD62B96-8639-4C30-A4D9-273E95FC5A80}" destId="{F28C353D-61BC-44BC-8175-CE61064A4769}" srcOrd="0" destOrd="0" presId="urn:microsoft.com/office/officeart/2005/8/layout/radial3"/>
    <dgm:cxn modelId="{78B69ADC-7FEA-4B48-A7D3-A3DAC8AAC997}" srcId="{1B72162C-E983-4F5D-83EF-A51D5608A9D1}" destId="{FDD62B96-8639-4C30-A4D9-273E95FC5A80}" srcOrd="5" destOrd="0" parTransId="{D583B50D-B8D4-4E7C-986C-90F3B6A160D3}" sibTransId="{1A2C7ED2-614C-4385-AA31-2E861FDEC22D}"/>
    <dgm:cxn modelId="{66F5393D-F7FE-4C75-A5DF-C40904B2445D}" srcId="{1B72162C-E983-4F5D-83EF-A51D5608A9D1}" destId="{83280A5D-F550-4A05-A2B7-7EC8BB89BFF9}" srcOrd="3" destOrd="0" parTransId="{849EA5FF-A332-4283-B0A5-04C0F2735DE4}" sibTransId="{540C63CF-AF6C-478A-B590-5EDB821A77D8}"/>
    <dgm:cxn modelId="{A87E1DC7-BCB0-45E5-9BBC-669384260901}" srcId="{1B72162C-E983-4F5D-83EF-A51D5608A9D1}" destId="{8B9E2595-E690-4C81-B150-9F31A8952627}" srcOrd="2" destOrd="0" parTransId="{34007FB3-93B2-4E5D-BB15-A884F3562585}" sibTransId="{7F24B582-E199-4151-9BAD-FD50633F478F}"/>
    <dgm:cxn modelId="{0BDE5D62-233F-4C9C-84AE-916DAB98E05B}" srcId="{1B72162C-E983-4F5D-83EF-A51D5608A9D1}" destId="{C0478484-1B2F-447B-BB9B-53B0FBBF9262}" srcOrd="4" destOrd="0" parTransId="{9FC34AE7-5F4D-48FD-8A63-4F061E491C88}" sibTransId="{664DFEE5-8693-4CC0-B7A9-463C7D881D9B}"/>
    <dgm:cxn modelId="{133BC32B-1006-49C4-8C53-3BB56700D6FE}" srcId="{A576B643-9E9A-4934-AEB4-BFCF1BF9D085}" destId="{1B72162C-E983-4F5D-83EF-A51D5608A9D1}" srcOrd="0" destOrd="0" parTransId="{86DB2F1D-0660-4644-BDFA-533142A53973}" sibTransId="{74CA85DC-31F1-4FE0-8FD1-9F5CCB1E5BCE}"/>
    <dgm:cxn modelId="{A58D4943-CDAA-40B4-BED6-1AD67E65ADAA}" type="presParOf" srcId="{B7FE70E6-9CB8-4C49-9919-E09C33154C57}" destId="{8A65FADF-FE0B-4BA0-8EE8-7F71ECC6EF2F}" srcOrd="0" destOrd="0" presId="urn:microsoft.com/office/officeart/2005/8/layout/radial3"/>
    <dgm:cxn modelId="{340D6437-DA33-44BF-919B-2C84F84FACDF}" type="presParOf" srcId="{8A65FADF-FE0B-4BA0-8EE8-7F71ECC6EF2F}" destId="{60AABF9F-470E-4C7C-AD7C-78D5BA0035A6}" srcOrd="0" destOrd="0" presId="urn:microsoft.com/office/officeart/2005/8/layout/radial3"/>
    <dgm:cxn modelId="{7DF193C9-6A6B-4681-B8D5-D4B18E10D4C5}" type="presParOf" srcId="{8A65FADF-FE0B-4BA0-8EE8-7F71ECC6EF2F}" destId="{2FFA55D6-F194-417A-90F5-3DD98ED75107}" srcOrd="1" destOrd="0" presId="urn:microsoft.com/office/officeart/2005/8/layout/radial3"/>
    <dgm:cxn modelId="{948045E0-C7FF-4795-AA51-DC7BC591EA3E}" type="presParOf" srcId="{8A65FADF-FE0B-4BA0-8EE8-7F71ECC6EF2F}" destId="{42C3DD81-32C0-4C43-B51E-DDA3A0911266}" srcOrd="2" destOrd="0" presId="urn:microsoft.com/office/officeart/2005/8/layout/radial3"/>
    <dgm:cxn modelId="{35AD3A92-C6DE-4E71-9B3F-54AF3E888D94}" type="presParOf" srcId="{8A65FADF-FE0B-4BA0-8EE8-7F71ECC6EF2F}" destId="{C8312C2F-8BB6-43B3-9B7E-07EAA375C50F}" srcOrd="3" destOrd="0" presId="urn:microsoft.com/office/officeart/2005/8/layout/radial3"/>
    <dgm:cxn modelId="{F266CC23-8F6E-48D8-9AF1-F602081AD6D4}" type="presParOf" srcId="{8A65FADF-FE0B-4BA0-8EE8-7F71ECC6EF2F}" destId="{018A7361-3726-4574-8243-891696713615}" srcOrd="4" destOrd="0" presId="urn:microsoft.com/office/officeart/2005/8/layout/radial3"/>
    <dgm:cxn modelId="{CB56C913-A491-450D-AFD6-6BF6815F1F85}" type="presParOf" srcId="{8A65FADF-FE0B-4BA0-8EE8-7F71ECC6EF2F}" destId="{C4CF5033-3F17-4428-9845-861EA5514540}" srcOrd="5" destOrd="0" presId="urn:microsoft.com/office/officeart/2005/8/layout/radial3"/>
    <dgm:cxn modelId="{6DA3FA3A-8DD6-4B69-BEF7-6E1529DE73A7}" type="presParOf" srcId="{8A65FADF-FE0B-4BA0-8EE8-7F71ECC6EF2F}" destId="{F28C353D-61BC-44BC-8175-CE61064A476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7D8AD-D4CB-4390-B477-1A3FEBB14A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66671-617E-4AC0-993A-E97F2997B10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rPr>
            <a:t>নতুন</a:t>
          </a:r>
          <a:endParaRPr lang="en-US" dirty="0" smtClean="0">
            <a:solidFill>
              <a:srgbClr val="002060"/>
            </a:solidFill>
            <a:latin typeface="NikoshLightBAN" pitchFamily="2" charset="0"/>
            <a:cs typeface="NikoshLightBAN" pitchFamily="2" charset="0"/>
          </a:endParaRPr>
        </a:p>
        <a:p>
          <a:r>
            <a:rPr lang="en-US" dirty="0" err="1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rPr>
            <a:t>শিখলাম</a:t>
          </a:r>
          <a:endParaRPr lang="en-US" dirty="0">
            <a:solidFill>
              <a:srgbClr val="002060"/>
            </a:solidFill>
            <a:latin typeface="NikoshLightBAN" pitchFamily="2" charset="0"/>
            <a:cs typeface="NikoshLightBAN" pitchFamily="2" charset="0"/>
          </a:endParaRPr>
        </a:p>
      </dgm:t>
    </dgm:pt>
    <dgm:pt modelId="{BECD1F1C-C96F-44D1-A7AC-6BCE628AEB14}" type="parTrans" cxnId="{FE659E17-A606-46D9-9FE2-BB41F360B01C}">
      <dgm:prSet/>
      <dgm:spPr/>
      <dgm:t>
        <a:bodyPr/>
        <a:lstStyle/>
        <a:p>
          <a:endParaRPr lang="en-US"/>
        </a:p>
      </dgm:t>
    </dgm:pt>
    <dgm:pt modelId="{7B2D388B-4AF2-4A0B-901C-CC817EC9CDEF}" type="sibTrans" cxnId="{FE659E17-A606-46D9-9FE2-BB41F360B01C}">
      <dgm:prSet/>
      <dgm:spPr/>
      <dgm:t>
        <a:bodyPr/>
        <a:lstStyle/>
        <a:p>
          <a:endParaRPr lang="en-US"/>
        </a:p>
      </dgm:t>
    </dgm:pt>
    <dgm:pt modelId="{3C8301DA-4618-4E5C-B73B-F145BF31CD0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মৌলিক</a:t>
          </a:r>
          <a:endParaRPr lang="en-US" dirty="0" smtClean="0">
            <a:solidFill>
              <a:srgbClr val="002060"/>
            </a:solidFill>
          </a:endParaRPr>
        </a:p>
        <a:p>
          <a:r>
            <a:rPr lang="en-US" dirty="0" err="1" smtClean="0">
              <a:solidFill>
                <a:srgbClr val="002060"/>
              </a:solidFill>
            </a:rPr>
            <a:t>সংখ্যা</a:t>
          </a:r>
          <a:endParaRPr lang="en-US" dirty="0">
            <a:solidFill>
              <a:srgbClr val="002060"/>
            </a:solidFill>
          </a:endParaRPr>
        </a:p>
      </dgm:t>
    </dgm:pt>
    <dgm:pt modelId="{213E820B-46E4-40E9-8729-AB07234D9419}" type="parTrans" cxnId="{54613BFF-D0C7-4065-90DA-2DB09051B119}">
      <dgm:prSet/>
      <dgm:spPr/>
      <dgm:t>
        <a:bodyPr/>
        <a:lstStyle/>
        <a:p>
          <a:endParaRPr lang="en-US"/>
        </a:p>
      </dgm:t>
    </dgm:pt>
    <dgm:pt modelId="{EAE1CAEF-7793-4689-BD97-3A570F9B1057}" type="sibTrans" cxnId="{54613BFF-D0C7-4065-90DA-2DB09051B119}">
      <dgm:prSet/>
      <dgm:spPr/>
      <dgm:t>
        <a:bodyPr/>
        <a:lstStyle/>
        <a:p>
          <a:endParaRPr lang="en-US"/>
        </a:p>
      </dgm:t>
    </dgm:pt>
    <dgm:pt modelId="{0A17C4EC-7688-45DA-8AC8-1CC8A2FD3AB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যৌগিক</a:t>
          </a:r>
          <a:endParaRPr lang="en-US" dirty="0" smtClean="0">
            <a:solidFill>
              <a:srgbClr val="002060"/>
            </a:solidFill>
          </a:endParaRPr>
        </a:p>
        <a:p>
          <a:r>
            <a:rPr lang="en-US" dirty="0" err="1" smtClean="0">
              <a:solidFill>
                <a:srgbClr val="002060"/>
              </a:solidFill>
            </a:rPr>
            <a:t>সংখ্যা</a:t>
          </a:r>
          <a:endParaRPr lang="en-US" dirty="0">
            <a:solidFill>
              <a:srgbClr val="002060"/>
            </a:solidFill>
          </a:endParaRPr>
        </a:p>
      </dgm:t>
    </dgm:pt>
    <dgm:pt modelId="{96FFEAA3-E69F-4CC2-85F5-28105139AC05}" type="parTrans" cxnId="{CB43DC92-F5F2-404C-8567-7D1729A37C1A}">
      <dgm:prSet/>
      <dgm:spPr/>
      <dgm:t>
        <a:bodyPr/>
        <a:lstStyle/>
        <a:p>
          <a:endParaRPr lang="en-US"/>
        </a:p>
      </dgm:t>
    </dgm:pt>
    <dgm:pt modelId="{EFB78D72-B98D-45F7-8C77-37256A8F7CAE}" type="sibTrans" cxnId="{CB43DC92-F5F2-404C-8567-7D1729A37C1A}">
      <dgm:prSet/>
      <dgm:spPr/>
      <dgm:t>
        <a:bodyPr/>
        <a:lstStyle/>
        <a:p>
          <a:endParaRPr lang="en-US"/>
        </a:p>
      </dgm:t>
    </dgm:pt>
    <dgm:pt modelId="{4C8FE93B-44C1-4C22-BF10-4946CFC58E2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গুণনীয়ক</a:t>
          </a:r>
          <a:endParaRPr lang="en-US" dirty="0">
            <a:solidFill>
              <a:srgbClr val="002060"/>
            </a:solidFill>
          </a:endParaRPr>
        </a:p>
      </dgm:t>
    </dgm:pt>
    <dgm:pt modelId="{F6CB18DE-4325-4B2D-ADF8-B41866717B17}" type="parTrans" cxnId="{D1D14E48-DBCA-4813-BB70-2E33ADA01761}">
      <dgm:prSet/>
      <dgm:spPr/>
      <dgm:t>
        <a:bodyPr/>
        <a:lstStyle/>
        <a:p>
          <a:endParaRPr lang="en-US"/>
        </a:p>
      </dgm:t>
    </dgm:pt>
    <dgm:pt modelId="{18EF71F3-40B7-4521-8CAB-73682D83355E}" type="sibTrans" cxnId="{D1D14E48-DBCA-4813-BB70-2E33ADA01761}">
      <dgm:prSet/>
      <dgm:spPr/>
      <dgm:t>
        <a:bodyPr/>
        <a:lstStyle/>
        <a:p>
          <a:endParaRPr lang="en-US"/>
        </a:p>
      </dgm:t>
    </dgm:pt>
    <dgm:pt modelId="{F51BD61B-3B75-4E5C-AB4B-8DE0FCC4C71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গুণিতক</a:t>
          </a:r>
          <a:endParaRPr lang="en-US" dirty="0">
            <a:solidFill>
              <a:srgbClr val="002060"/>
            </a:solidFill>
          </a:endParaRPr>
        </a:p>
      </dgm:t>
    </dgm:pt>
    <dgm:pt modelId="{478DEB65-A0F5-47F2-A8F3-52F9AD0A6B14}" type="parTrans" cxnId="{57DB2BAB-73C3-48EB-9F76-1EB1702853CB}">
      <dgm:prSet/>
      <dgm:spPr/>
      <dgm:t>
        <a:bodyPr/>
        <a:lstStyle/>
        <a:p>
          <a:endParaRPr lang="en-US"/>
        </a:p>
      </dgm:t>
    </dgm:pt>
    <dgm:pt modelId="{A73C0EDE-F8A1-4889-8553-D8D920EAF7C4}" type="sibTrans" cxnId="{57DB2BAB-73C3-48EB-9F76-1EB1702853CB}">
      <dgm:prSet/>
      <dgm:spPr/>
      <dgm:t>
        <a:bodyPr/>
        <a:lstStyle/>
        <a:p>
          <a:endParaRPr lang="en-US"/>
        </a:p>
      </dgm:t>
    </dgm:pt>
    <dgm:pt modelId="{DD39AF3D-8034-4F54-802B-34C1802FAA9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বিভাজ্য</a:t>
          </a:r>
          <a:endParaRPr lang="en-US" dirty="0">
            <a:solidFill>
              <a:srgbClr val="002060"/>
            </a:solidFill>
          </a:endParaRPr>
        </a:p>
      </dgm:t>
    </dgm:pt>
    <dgm:pt modelId="{9774FA11-FC3C-4A66-A12E-45683F9ED0FD}" type="parTrans" cxnId="{A4A5AFB9-5DB5-4219-BB32-2F0F4175FE04}">
      <dgm:prSet/>
      <dgm:spPr/>
      <dgm:t>
        <a:bodyPr/>
        <a:lstStyle/>
        <a:p>
          <a:endParaRPr lang="en-US"/>
        </a:p>
      </dgm:t>
    </dgm:pt>
    <dgm:pt modelId="{F28ED35D-375B-4119-9A9D-8DD073B2DF49}" type="sibTrans" cxnId="{A4A5AFB9-5DB5-4219-BB32-2F0F4175FE04}">
      <dgm:prSet/>
      <dgm:spPr/>
      <dgm:t>
        <a:bodyPr/>
        <a:lstStyle/>
        <a:p>
          <a:endParaRPr lang="en-US"/>
        </a:p>
      </dgm:t>
    </dgm:pt>
    <dgm:pt modelId="{7868F18D-B46A-4C6D-97AD-55E14048B71B}" type="pres">
      <dgm:prSet presAssocID="{4C67D8AD-D4CB-4390-B477-1A3FEBB14A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CD2A8-2FBB-4CFC-B966-1CED5712FE17}" type="pres">
      <dgm:prSet presAssocID="{D1066671-617E-4AC0-993A-E97F2997B103}" presName="centerShape" presStyleLbl="node0" presStyleIdx="0" presStyleCnt="1"/>
      <dgm:spPr/>
      <dgm:t>
        <a:bodyPr/>
        <a:lstStyle/>
        <a:p>
          <a:endParaRPr lang="en-US"/>
        </a:p>
      </dgm:t>
    </dgm:pt>
    <dgm:pt modelId="{A116B309-E438-454A-BF88-0CDF14F3525D}" type="pres">
      <dgm:prSet presAssocID="{3C8301DA-4618-4E5C-B73B-F145BF31CD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0B2E0-A3B1-4D48-B7A3-BCA93638D8BD}" type="pres">
      <dgm:prSet presAssocID="{3C8301DA-4618-4E5C-B73B-F145BF31CD04}" presName="dummy" presStyleCnt="0"/>
      <dgm:spPr/>
    </dgm:pt>
    <dgm:pt modelId="{A28B1E5C-D052-4FCF-B7D6-7F878A81BF94}" type="pres">
      <dgm:prSet presAssocID="{EAE1CAEF-7793-4689-BD97-3A570F9B1057}" presName="sibTrans" presStyleLbl="sibTrans2D1" presStyleIdx="0" presStyleCnt="5" custScaleX="114173" custScaleY="105967"/>
      <dgm:spPr/>
      <dgm:t>
        <a:bodyPr/>
        <a:lstStyle/>
        <a:p>
          <a:endParaRPr lang="en-US"/>
        </a:p>
      </dgm:t>
    </dgm:pt>
    <dgm:pt modelId="{75DE315F-512B-4EAA-B7E3-40BD5EC4476F}" type="pres">
      <dgm:prSet presAssocID="{0A17C4EC-7688-45DA-8AC8-1CC8A2FD3AB4}" presName="node" presStyleLbl="node1" presStyleIdx="1" presStyleCnt="5" custRadScaleRad="98397" custRadScaleInc="-68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A18B4-B447-49D6-AD88-1B5AD02A4DED}" type="pres">
      <dgm:prSet presAssocID="{0A17C4EC-7688-45DA-8AC8-1CC8A2FD3AB4}" presName="dummy" presStyleCnt="0"/>
      <dgm:spPr/>
    </dgm:pt>
    <dgm:pt modelId="{9A383731-593E-449D-9EF4-F1E72A3C3932}" type="pres">
      <dgm:prSet presAssocID="{EFB78D72-B98D-45F7-8C77-37256A8F7CA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A332A79-02EA-43A1-8FFC-7E69971D464F}" type="pres">
      <dgm:prSet presAssocID="{4C8FE93B-44C1-4C22-BF10-4946CFC58E22}" presName="node" presStyleLbl="node1" presStyleIdx="2" presStyleCnt="5" custRadScaleRad="93234" custRadScaleInc="-143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9C161-138A-483B-B1FD-7AAB8F686424}" type="pres">
      <dgm:prSet presAssocID="{4C8FE93B-44C1-4C22-BF10-4946CFC58E22}" presName="dummy" presStyleCnt="0"/>
      <dgm:spPr/>
    </dgm:pt>
    <dgm:pt modelId="{39484FC4-EA58-4445-BDFF-A339BBED8A45}" type="pres">
      <dgm:prSet presAssocID="{18EF71F3-40B7-4521-8CAB-73682D83355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3237925-9E8F-4F64-A738-1B9200609895}" type="pres">
      <dgm:prSet presAssocID="{F51BD61B-3B75-4E5C-AB4B-8DE0FCC4C71E}" presName="node" presStyleLbl="node1" presStyleIdx="3" presStyleCnt="5" custRadScaleRad="93148" custRadScaleInc="-11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027B-6C75-4A68-BAAA-25130697D3A9}" type="pres">
      <dgm:prSet presAssocID="{F51BD61B-3B75-4E5C-AB4B-8DE0FCC4C71E}" presName="dummy" presStyleCnt="0"/>
      <dgm:spPr/>
    </dgm:pt>
    <dgm:pt modelId="{C0074B4D-4D48-47EE-A616-63284E3AA8E1}" type="pres">
      <dgm:prSet presAssocID="{A73C0EDE-F8A1-4889-8553-D8D920EAF7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BEA9BFB-7865-4DA4-839D-9C553A2330C9}" type="pres">
      <dgm:prSet presAssocID="{DD39AF3D-8034-4F54-802B-34C1802FAA90}" presName="node" presStyleLbl="node1" presStyleIdx="4" presStyleCnt="5" custRadScaleRad="83047" custRadScaleInc="-71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5F14-4973-4078-ACF1-1EA5002824DA}" type="pres">
      <dgm:prSet presAssocID="{DD39AF3D-8034-4F54-802B-34C1802FAA90}" presName="dummy" presStyleCnt="0"/>
      <dgm:spPr/>
    </dgm:pt>
    <dgm:pt modelId="{9625F2DD-2AB7-4768-8003-73BF58792AC8}" type="pres">
      <dgm:prSet presAssocID="{F28ED35D-375B-4119-9A9D-8DD073B2DF49}" presName="sibTrans" presStyleLbl="sibTrans2D1" presStyleIdx="4" presStyleCnt="5" custScaleX="114173" custScaleY="105967"/>
      <dgm:spPr/>
      <dgm:t>
        <a:bodyPr/>
        <a:lstStyle/>
        <a:p>
          <a:endParaRPr lang="en-US"/>
        </a:p>
      </dgm:t>
    </dgm:pt>
  </dgm:ptLst>
  <dgm:cxnLst>
    <dgm:cxn modelId="{D1D14E48-DBCA-4813-BB70-2E33ADA01761}" srcId="{D1066671-617E-4AC0-993A-E97F2997B103}" destId="{4C8FE93B-44C1-4C22-BF10-4946CFC58E22}" srcOrd="2" destOrd="0" parTransId="{F6CB18DE-4325-4B2D-ADF8-B41866717B17}" sibTransId="{18EF71F3-40B7-4521-8CAB-73682D83355E}"/>
    <dgm:cxn modelId="{E9479024-1572-4734-9E43-B4A6F0A61AEF}" type="presOf" srcId="{EFB78D72-B98D-45F7-8C77-37256A8F7CAE}" destId="{9A383731-593E-449D-9EF4-F1E72A3C3932}" srcOrd="0" destOrd="0" presId="urn:microsoft.com/office/officeart/2005/8/layout/radial6"/>
    <dgm:cxn modelId="{33E8ED18-D03C-4DD1-B5BB-934FDC0518B7}" type="presOf" srcId="{F28ED35D-375B-4119-9A9D-8DD073B2DF49}" destId="{9625F2DD-2AB7-4768-8003-73BF58792AC8}" srcOrd="0" destOrd="0" presId="urn:microsoft.com/office/officeart/2005/8/layout/radial6"/>
    <dgm:cxn modelId="{1FB44132-1760-44E7-AED3-7E7184358CCA}" type="presOf" srcId="{A73C0EDE-F8A1-4889-8553-D8D920EAF7C4}" destId="{C0074B4D-4D48-47EE-A616-63284E3AA8E1}" srcOrd="0" destOrd="0" presId="urn:microsoft.com/office/officeart/2005/8/layout/radial6"/>
    <dgm:cxn modelId="{766AB447-E25A-45DA-9BA2-9E2EDD85A67B}" type="presOf" srcId="{4C8FE93B-44C1-4C22-BF10-4946CFC58E22}" destId="{2A332A79-02EA-43A1-8FFC-7E69971D464F}" srcOrd="0" destOrd="0" presId="urn:microsoft.com/office/officeart/2005/8/layout/radial6"/>
    <dgm:cxn modelId="{0EABEAED-C02E-4335-BF07-23817D22ADC4}" type="presOf" srcId="{3C8301DA-4618-4E5C-B73B-F145BF31CD04}" destId="{A116B309-E438-454A-BF88-0CDF14F3525D}" srcOrd="0" destOrd="0" presId="urn:microsoft.com/office/officeart/2005/8/layout/radial6"/>
    <dgm:cxn modelId="{BD7EF262-7B40-476A-9B5A-4E94FCE89EC8}" type="presOf" srcId="{D1066671-617E-4AC0-993A-E97F2997B103}" destId="{A60CD2A8-2FBB-4CFC-B966-1CED5712FE17}" srcOrd="0" destOrd="0" presId="urn:microsoft.com/office/officeart/2005/8/layout/radial6"/>
    <dgm:cxn modelId="{9FAC583C-31F5-4B42-8CCC-67236E2DB8C4}" type="presOf" srcId="{DD39AF3D-8034-4F54-802B-34C1802FAA90}" destId="{FBEA9BFB-7865-4DA4-839D-9C553A2330C9}" srcOrd="0" destOrd="0" presId="urn:microsoft.com/office/officeart/2005/8/layout/radial6"/>
    <dgm:cxn modelId="{FE659E17-A606-46D9-9FE2-BB41F360B01C}" srcId="{4C67D8AD-D4CB-4390-B477-1A3FEBB14AA9}" destId="{D1066671-617E-4AC0-993A-E97F2997B103}" srcOrd="0" destOrd="0" parTransId="{BECD1F1C-C96F-44D1-A7AC-6BCE628AEB14}" sibTransId="{7B2D388B-4AF2-4A0B-901C-CC817EC9CDEF}"/>
    <dgm:cxn modelId="{3D43873C-2F82-4EC5-AA38-1FFF50F53122}" type="presOf" srcId="{EAE1CAEF-7793-4689-BD97-3A570F9B1057}" destId="{A28B1E5C-D052-4FCF-B7D6-7F878A81BF94}" srcOrd="0" destOrd="0" presId="urn:microsoft.com/office/officeart/2005/8/layout/radial6"/>
    <dgm:cxn modelId="{94CA33EB-FCF7-4B89-9F84-9412033F014F}" type="presOf" srcId="{F51BD61B-3B75-4E5C-AB4B-8DE0FCC4C71E}" destId="{D3237925-9E8F-4F64-A738-1B9200609895}" srcOrd="0" destOrd="0" presId="urn:microsoft.com/office/officeart/2005/8/layout/radial6"/>
    <dgm:cxn modelId="{A4A5AFB9-5DB5-4219-BB32-2F0F4175FE04}" srcId="{D1066671-617E-4AC0-993A-E97F2997B103}" destId="{DD39AF3D-8034-4F54-802B-34C1802FAA90}" srcOrd="4" destOrd="0" parTransId="{9774FA11-FC3C-4A66-A12E-45683F9ED0FD}" sibTransId="{F28ED35D-375B-4119-9A9D-8DD073B2DF49}"/>
    <dgm:cxn modelId="{388ADB73-232A-4098-8EC7-ED7EB6F61A52}" type="presOf" srcId="{18EF71F3-40B7-4521-8CAB-73682D83355E}" destId="{39484FC4-EA58-4445-BDFF-A339BBED8A45}" srcOrd="0" destOrd="0" presId="urn:microsoft.com/office/officeart/2005/8/layout/radial6"/>
    <dgm:cxn modelId="{57DB2BAB-73C3-48EB-9F76-1EB1702853CB}" srcId="{D1066671-617E-4AC0-993A-E97F2997B103}" destId="{F51BD61B-3B75-4E5C-AB4B-8DE0FCC4C71E}" srcOrd="3" destOrd="0" parTransId="{478DEB65-A0F5-47F2-A8F3-52F9AD0A6B14}" sibTransId="{A73C0EDE-F8A1-4889-8553-D8D920EAF7C4}"/>
    <dgm:cxn modelId="{CB43DC92-F5F2-404C-8567-7D1729A37C1A}" srcId="{D1066671-617E-4AC0-993A-E97F2997B103}" destId="{0A17C4EC-7688-45DA-8AC8-1CC8A2FD3AB4}" srcOrd="1" destOrd="0" parTransId="{96FFEAA3-E69F-4CC2-85F5-28105139AC05}" sibTransId="{EFB78D72-B98D-45F7-8C77-37256A8F7CAE}"/>
    <dgm:cxn modelId="{EBC8ED92-209B-4840-B4F9-677971729020}" type="presOf" srcId="{4C67D8AD-D4CB-4390-B477-1A3FEBB14AA9}" destId="{7868F18D-B46A-4C6D-97AD-55E14048B71B}" srcOrd="0" destOrd="0" presId="urn:microsoft.com/office/officeart/2005/8/layout/radial6"/>
    <dgm:cxn modelId="{817F01E5-DE0A-4224-8441-C362F3489C17}" type="presOf" srcId="{0A17C4EC-7688-45DA-8AC8-1CC8A2FD3AB4}" destId="{75DE315F-512B-4EAA-B7E3-40BD5EC4476F}" srcOrd="0" destOrd="0" presId="urn:microsoft.com/office/officeart/2005/8/layout/radial6"/>
    <dgm:cxn modelId="{54613BFF-D0C7-4065-90DA-2DB09051B119}" srcId="{D1066671-617E-4AC0-993A-E97F2997B103}" destId="{3C8301DA-4618-4E5C-B73B-F145BF31CD04}" srcOrd="0" destOrd="0" parTransId="{213E820B-46E4-40E9-8729-AB07234D9419}" sibTransId="{EAE1CAEF-7793-4689-BD97-3A570F9B1057}"/>
    <dgm:cxn modelId="{5DDD7868-D356-4F1B-937C-97FEF716BA80}" type="presParOf" srcId="{7868F18D-B46A-4C6D-97AD-55E14048B71B}" destId="{A60CD2A8-2FBB-4CFC-B966-1CED5712FE17}" srcOrd="0" destOrd="0" presId="urn:microsoft.com/office/officeart/2005/8/layout/radial6"/>
    <dgm:cxn modelId="{7A52D7DF-FCA7-47B3-9258-A39B0BFEE5A1}" type="presParOf" srcId="{7868F18D-B46A-4C6D-97AD-55E14048B71B}" destId="{A116B309-E438-454A-BF88-0CDF14F3525D}" srcOrd="1" destOrd="0" presId="urn:microsoft.com/office/officeart/2005/8/layout/radial6"/>
    <dgm:cxn modelId="{E29B1F44-6DB6-4024-BB55-513871C09D85}" type="presParOf" srcId="{7868F18D-B46A-4C6D-97AD-55E14048B71B}" destId="{6C10B2E0-A3B1-4D48-B7A3-BCA93638D8BD}" srcOrd="2" destOrd="0" presId="urn:microsoft.com/office/officeart/2005/8/layout/radial6"/>
    <dgm:cxn modelId="{92D2AB49-02CC-4EF0-BB7E-7338910BECE0}" type="presParOf" srcId="{7868F18D-B46A-4C6D-97AD-55E14048B71B}" destId="{A28B1E5C-D052-4FCF-B7D6-7F878A81BF94}" srcOrd="3" destOrd="0" presId="urn:microsoft.com/office/officeart/2005/8/layout/radial6"/>
    <dgm:cxn modelId="{899F526F-9C7E-4D5C-B5AC-E23B670E510F}" type="presParOf" srcId="{7868F18D-B46A-4C6D-97AD-55E14048B71B}" destId="{75DE315F-512B-4EAA-B7E3-40BD5EC4476F}" srcOrd="4" destOrd="0" presId="urn:microsoft.com/office/officeart/2005/8/layout/radial6"/>
    <dgm:cxn modelId="{D46A26F4-E50A-4CA7-97A5-E48F81506499}" type="presParOf" srcId="{7868F18D-B46A-4C6D-97AD-55E14048B71B}" destId="{08CA18B4-B447-49D6-AD88-1B5AD02A4DED}" srcOrd="5" destOrd="0" presId="urn:microsoft.com/office/officeart/2005/8/layout/radial6"/>
    <dgm:cxn modelId="{5DE92FD1-08F5-4B48-9CB8-10E516294AAC}" type="presParOf" srcId="{7868F18D-B46A-4C6D-97AD-55E14048B71B}" destId="{9A383731-593E-449D-9EF4-F1E72A3C3932}" srcOrd="6" destOrd="0" presId="urn:microsoft.com/office/officeart/2005/8/layout/radial6"/>
    <dgm:cxn modelId="{BA409132-D9E9-4E71-945C-A6AC7EE6AA51}" type="presParOf" srcId="{7868F18D-B46A-4C6D-97AD-55E14048B71B}" destId="{2A332A79-02EA-43A1-8FFC-7E69971D464F}" srcOrd="7" destOrd="0" presId="urn:microsoft.com/office/officeart/2005/8/layout/radial6"/>
    <dgm:cxn modelId="{B4CFD91C-8B9C-4A6B-9DEE-248E8211E052}" type="presParOf" srcId="{7868F18D-B46A-4C6D-97AD-55E14048B71B}" destId="{C559C161-138A-483B-B1FD-7AAB8F686424}" srcOrd="8" destOrd="0" presId="urn:microsoft.com/office/officeart/2005/8/layout/radial6"/>
    <dgm:cxn modelId="{DA0E4657-746A-4F50-AB06-F12A358EBA89}" type="presParOf" srcId="{7868F18D-B46A-4C6D-97AD-55E14048B71B}" destId="{39484FC4-EA58-4445-BDFF-A339BBED8A45}" srcOrd="9" destOrd="0" presId="urn:microsoft.com/office/officeart/2005/8/layout/radial6"/>
    <dgm:cxn modelId="{776E401E-5F3F-4C6B-9268-585F755803DD}" type="presParOf" srcId="{7868F18D-B46A-4C6D-97AD-55E14048B71B}" destId="{D3237925-9E8F-4F64-A738-1B9200609895}" srcOrd="10" destOrd="0" presId="urn:microsoft.com/office/officeart/2005/8/layout/radial6"/>
    <dgm:cxn modelId="{7C1FACCC-9287-4B1C-870C-7940F24AB76F}" type="presParOf" srcId="{7868F18D-B46A-4C6D-97AD-55E14048B71B}" destId="{F974027B-6C75-4A68-BAAA-25130697D3A9}" srcOrd="11" destOrd="0" presId="urn:microsoft.com/office/officeart/2005/8/layout/radial6"/>
    <dgm:cxn modelId="{C0193D69-063D-41DF-8185-935F843E9344}" type="presParOf" srcId="{7868F18D-B46A-4C6D-97AD-55E14048B71B}" destId="{C0074B4D-4D48-47EE-A616-63284E3AA8E1}" srcOrd="12" destOrd="0" presId="urn:microsoft.com/office/officeart/2005/8/layout/radial6"/>
    <dgm:cxn modelId="{A59F962C-DB3B-49F7-B4FE-9313A088CE69}" type="presParOf" srcId="{7868F18D-B46A-4C6D-97AD-55E14048B71B}" destId="{FBEA9BFB-7865-4DA4-839D-9C553A2330C9}" srcOrd="13" destOrd="0" presId="urn:microsoft.com/office/officeart/2005/8/layout/radial6"/>
    <dgm:cxn modelId="{82A3EFAF-A647-4850-9993-2A32A1091C8B}" type="presParOf" srcId="{7868F18D-B46A-4C6D-97AD-55E14048B71B}" destId="{71535F14-4973-4078-ACF1-1EA5002824DA}" srcOrd="14" destOrd="0" presId="urn:microsoft.com/office/officeart/2005/8/layout/radial6"/>
    <dgm:cxn modelId="{E6BB25C0-4AC4-45A5-8081-1BE0C862FC08}" type="presParOf" srcId="{7868F18D-B46A-4C6D-97AD-55E14048B71B}" destId="{9625F2DD-2AB7-4768-8003-73BF58792AC8}" srcOrd="15" destOrd="0" presId="urn:microsoft.com/office/officeart/2005/8/layout/radial6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E4A8-83D6-4FE3-8395-D2F1D25AE8EC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84CA-C954-481E-8410-0FF934FF0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C04A-1744-4273-96DA-8580248C22DE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357E-4F7A-43F9-AD82-0AD7F2C38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8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লিখা</a:t>
            </a:r>
            <a:r>
              <a:rPr lang="bn-BD" baseline="0" dirty="0" smtClean="0"/>
              <a:t> শেষ হলে প্রশ্ন করবো , </a:t>
            </a:r>
            <a:r>
              <a:rPr lang="bn-BD" dirty="0" smtClean="0"/>
              <a:t>গুণীতক</a:t>
            </a:r>
            <a:r>
              <a:rPr lang="bn-BD" baseline="0" dirty="0" smtClean="0"/>
              <a:t> গুলোর একক স্থানীয় অঙ্ক গুলো কি কি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 , সংখ্যাটি ৫দ্বারা বিভাজ্য ।  </a:t>
            </a:r>
            <a:endParaRPr lang="en-US" sz="1200" dirty="0" smtClean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79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13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দশক</a:t>
            </a:r>
            <a:r>
              <a:rPr lang="bn-BD" baseline="0" dirty="0" smtClean="0"/>
              <a:t> স্থানীয় অঙ্কটির সাথে কত যোগ করলে তার স্থানীয় মানের সমান হবে  ? এই ৩৬ কি ৩দ্বারা বিভাজ্য ? শতক স্থানীয় অঙ্কটির সাথে কত যোগ করলে তার স্থানীয় মানের সমান হবে  ? এই ৯৯ কি ৩দ্বারা বিভাজ্য ?  তাহলে ৭,৪ও১এর যোগফল কত ? ১২কি ৩দ্বারা বিভাজ্য ? অতএব কোন সংখ্যার অঙ্কগুলোর সমষ্টি ৩দ্বারা বিভাজ্য হলে ঐ সংখ্যাটি ৩দ্বারা বিভাজ্য ।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77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দশক</a:t>
            </a:r>
            <a:r>
              <a:rPr lang="bn-BD" baseline="0" dirty="0" smtClean="0"/>
              <a:t> স্থানীয় অঙ্কাটির সাথে কত যোগ করলে তার স্থানীয় মানের সমান হবে  ? এই ৩৬ কি ৩দ্বারা বিভাজ্য ? শতক স্থানীয় অঙ্কাটির সাথে কত যোগ করলে তার স্থানীয় মানের সমান হবে  ? এই ৯৯ কি ৩দ্বারা বিভাজ্য ?  তাহলে ৮,৪ও১এর যোগফল কত ? ১৩কি ৩দ্বারা বিভাজ্য ? অতএব কোন সংখ্যার অঙ্কগুলোর সমষ্টি ৩দ্বারা বিভাজ্য না হলে  ঐ সংখ্যাটি ৩দ্বারা বিভাজ্য নয় । 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63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13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মূল্যায়নের জন্য  মূল্যায়নে</a:t>
            </a:r>
            <a:r>
              <a:rPr lang="bn-BD" baseline="0" dirty="0" smtClean="0"/>
              <a:t> ক্লিক করে প্রশ্ন আনুন এবং সঠিক উত্তর না পেলে আবার ক্লিক করুন । 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1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625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49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69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স্লাইডটি</a:t>
            </a:r>
            <a:r>
              <a:rPr lang="bn-BD" baseline="0" dirty="0" smtClean="0"/>
              <a:t> দেখাতে পারেন/হাইড করে রাখতে পারেন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47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39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78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39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81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7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,২,১,৭ও৫ এর স্থানীয়</a:t>
            </a:r>
            <a:r>
              <a:rPr lang="bn-BD" baseline="0" dirty="0" smtClean="0"/>
              <a:t> মান কত প্রশ্ন করবো ।  ৫০০০ কি ৪ দ্বারা বিভাজ্য ? ৭০০ কি ৪দ্বারা বিভাজ্য ? ১০ কি ৪দ্বারা বিভাজ্য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(১০+২) বা, ১২ </a:t>
            </a:r>
            <a:r>
              <a:rPr lang="bn-BD" baseline="0" dirty="0" smtClean="0"/>
              <a:t>কি ৪দ্বারা বিভাজ্য ?  তাহলে ৫৭১২ </a:t>
            </a:r>
            <a:r>
              <a:rPr lang="bn-BD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৪ দ্বারা বিভাজ্য।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25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46A-97EE-4BA3-9F65-737569B073C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3DCA0E-F01A-479C-8194-824255845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18-Sep-09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rame 1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solidFill>
            <a:schemeClr val="tx1">
              <a:alpha val="65000"/>
            </a:schemeClr>
          </a:solidFill>
          <a:ln w="57150" cmpd="thickThin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  <p:sndAc>
      <p:stSnd>
        <p:snd r:embed="rId13" name="bomb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49989">
            <a:off x="306789" y="1358352"/>
            <a:ext cx="7290881" cy="30595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5628"/>
                <a:gd name="adj2" fmla="val -6798"/>
              </a:avLst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6668" y="4951380"/>
            <a:ext cx="1219200" cy="1828800"/>
          </a:xfrm>
          <a:prstGeom prst="rect">
            <a:avLst/>
          </a:prstGeom>
        </p:spPr>
      </p:pic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7528" y="4123717"/>
            <a:ext cx="1600200" cy="2734283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101175"/>
            <a:ext cx="2590800" cy="4680626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5732" y="5622584"/>
            <a:ext cx="838200" cy="110408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45862" y="827683"/>
            <a:ext cx="3358836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সংখ্যা </a:t>
            </a:r>
            <a:endParaRPr lang="en-US" sz="40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7561" y="430437"/>
          <a:ext cx="393661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21"/>
                <a:gridCol w="284439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৮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২, </a:t>
                      </a:r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৪, ৬, ১২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13633" y="1919663"/>
            <a:ext cx="4202350" cy="2146500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সংখ্যার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১ ও ঐ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সহ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আরও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সেই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সংখ্যাকে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যৌগিক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3678" y="4623406"/>
            <a:ext cx="7780705" cy="1573248"/>
            <a:chOff x="291830" y="4582127"/>
            <a:chExt cx="7782127" cy="1573248"/>
          </a:xfrm>
        </p:grpSpPr>
        <p:sp>
          <p:nvSpPr>
            <p:cNvPr id="7" name="TextBox 6"/>
            <p:cNvSpPr txBox="1"/>
            <p:nvPr/>
          </p:nvSpPr>
          <p:spPr>
            <a:xfrm>
              <a:off x="291830" y="5447489"/>
              <a:ext cx="7782127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 থেকে 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এর মধ্যে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যৌগিক</a:t>
              </a:r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সংখ্যাগুলো লেখ  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7120" y="4582127"/>
              <a:ext cx="3986989" cy="923330"/>
            </a:xfrm>
            <a:prstGeom prst="rect">
              <a:avLst/>
            </a:prstGeom>
            <a:solidFill>
              <a:srgbClr val="AEDEE5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জোড়ায়</a:t>
              </a:r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কাজ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6038622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47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qual 13"/>
          <p:cNvSpPr/>
          <p:nvPr/>
        </p:nvSpPr>
        <p:spPr>
          <a:xfrm>
            <a:off x="6175662" y="1062707"/>
            <a:ext cx="714375" cy="471487"/>
          </a:xfrm>
          <a:prstGeom prst="mathEqual">
            <a:avLst>
              <a:gd name="adj1" fmla="val 26550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0037" y="925813"/>
            <a:ext cx="9043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 rot="5400000">
            <a:off x="-91496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27" y="280989"/>
            <a:ext cx="909638" cy="90963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165" y="280989"/>
            <a:ext cx="909638" cy="90963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803" y="280989"/>
            <a:ext cx="909638" cy="90963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8441" y="280989"/>
            <a:ext cx="909638" cy="90963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079" y="300041"/>
            <a:ext cx="909638" cy="90963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27" y="1185868"/>
            <a:ext cx="909638" cy="90963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165" y="1185868"/>
            <a:ext cx="909638" cy="90963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803" y="1185868"/>
            <a:ext cx="909638" cy="9096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8441" y="1185868"/>
            <a:ext cx="909638" cy="9096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079" y="1204920"/>
            <a:ext cx="909638" cy="90963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27" y="2128859"/>
            <a:ext cx="909638" cy="90963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165" y="2128859"/>
            <a:ext cx="909638" cy="90963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803" y="2128859"/>
            <a:ext cx="909638" cy="9096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8441" y="2128859"/>
            <a:ext cx="909638" cy="90963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079" y="2147911"/>
            <a:ext cx="909638" cy="90963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17" y="1219213"/>
            <a:ext cx="909638" cy="90963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17" y="2147911"/>
            <a:ext cx="909638" cy="909638"/>
          </a:xfrm>
          <a:prstGeom prst="rect">
            <a:avLst/>
          </a:prstGeom>
        </p:spPr>
      </p:pic>
      <p:sp>
        <p:nvSpPr>
          <p:cNvPr id="127" name="Rounded Rectangle 126"/>
          <p:cNvSpPr/>
          <p:nvPr/>
        </p:nvSpPr>
        <p:spPr>
          <a:xfrm rot="5400000">
            <a:off x="818142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1727780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2637418" y="169547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ounded Rectangle 129"/>
          <p:cNvSpPr/>
          <p:nvPr/>
        </p:nvSpPr>
        <p:spPr>
          <a:xfrm rot="5400000">
            <a:off x="3547056" y="1681184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ounded Rectangle 132"/>
          <p:cNvSpPr/>
          <p:nvPr/>
        </p:nvSpPr>
        <p:spPr>
          <a:xfrm rot="5400000">
            <a:off x="4456694" y="169547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63323" y="281013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182599" y="280989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013791" y="280989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-563664" y="1224656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 rot="5400000">
            <a:off x="345974" y="1210364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 rot="5400000">
            <a:off x="1241513" y="1210367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 rot="5400000">
            <a:off x="2150152" y="123418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 rot="5400000">
            <a:off x="3072891" y="123418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3993759" y="121039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 rot="5400000">
            <a:off x="318392" y="1257020"/>
            <a:ext cx="1914500" cy="1829383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 rot="5400000">
            <a:off x="2161190" y="1228238"/>
            <a:ext cx="1914500" cy="1886947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 rot="5400000">
            <a:off x="4027402" y="1228275"/>
            <a:ext cx="1914500" cy="1886947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 rot="5400000">
            <a:off x="1670766" y="-1137350"/>
            <a:ext cx="1014433" cy="3698693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 rot="5400000">
            <a:off x="4982867" y="-746422"/>
            <a:ext cx="963206" cy="2901359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 rot="5400000">
            <a:off x="2128662" y="-1620426"/>
            <a:ext cx="1013463" cy="4589554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 rot="5400000">
            <a:off x="2181116" y="-664624"/>
            <a:ext cx="914425" cy="4605836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 rot="5400000">
            <a:off x="2095640" y="342075"/>
            <a:ext cx="1063222" cy="4605836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 rot="5400000">
            <a:off x="3956191" y="1118947"/>
            <a:ext cx="2991138" cy="1088481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139" y="320309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4505" y="322986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8872" y="306013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3323" y="306012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64693" y="319450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83560" y="306016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5934" y="306015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29611" y="306015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90350" y="1589097"/>
            <a:ext cx="248941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33" y="3324205"/>
            <a:ext cx="808935" cy="7873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321" y="3324205"/>
            <a:ext cx="808935" cy="7873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862" y="3342053"/>
            <a:ext cx="808935" cy="787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588" y="3324205"/>
            <a:ext cx="808935" cy="7873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78" y="4105348"/>
            <a:ext cx="895962" cy="8720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134" y="4178192"/>
            <a:ext cx="808935" cy="7873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1963" y="4196040"/>
            <a:ext cx="808935" cy="7873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13" y="4178192"/>
            <a:ext cx="808935" cy="7873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56" y="5011533"/>
            <a:ext cx="808935" cy="78736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134" y="4981553"/>
            <a:ext cx="808935" cy="78736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675" y="4999401"/>
            <a:ext cx="808935" cy="7873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401" y="4981553"/>
            <a:ext cx="808935" cy="7873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00" y="5848252"/>
            <a:ext cx="808935" cy="7873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846" y="5799174"/>
            <a:ext cx="808935" cy="78736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675" y="5817022"/>
            <a:ext cx="808935" cy="78736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401" y="5799174"/>
            <a:ext cx="808935" cy="787364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 rot="5400000">
            <a:off x="-77631" y="5394376"/>
            <a:ext cx="1596094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 rot="5400000">
            <a:off x="-80554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 rot="5400000">
            <a:off x="976816" y="3723569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 rot="5400000">
            <a:off x="934031" y="5407889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 rot="5400000">
            <a:off x="2020683" y="5412093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 rot="5400000">
            <a:off x="2049259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 rot="5400000">
            <a:off x="3091984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 rot="5400000">
            <a:off x="3090959" y="5381760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796" y="3346225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310023" y="3334717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288800" y="4989899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2309287" y="4995943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qual 86"/>
          <p:cNvSpPr/>
          <p:nvPr/>
        </p:nvSpPr>
        <p:spPr>
          <a:xfrm>
            <a:off x="6099836" y="4039251"/>
            <a:ext cx="714375" cy="471487"/>
          </a:xfrm>
          <a:prstGeom prst="mathEqual">
            <a:avLst>
              <a:gd name="adj1" fmla="val 26550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14211" y="3902357"/>
            <a:ext cx="9043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71399" y="4733354"/>
            <a:ext cx="20458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39442" y="3370626"/>
            <a:ext cx="4110763" cy="1628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239442" y="4978246"/>
            <a:ext cx="4110763" cy="1628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80842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00"/>
                            </p:stCondLst>
                            <p:childTnLst>
                              <p:par>
                                <p:cTn id="4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000"/>
                            </p:stCondLst>
                            <p:childTnLst>
                              <p:par>
                                <p:cTn id="4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000"/>
                            </p:stCondLst>
                            <p:childTnLst>
                              <p:par>
                                <p:cTn id="4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00"/>
                            </p:stCondLst>
                            <p:childTnLst>
                              <p:par>
                                <p:cTn id="4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6000"/>
                            </p:stCondLst>
                            <p:childTnLst>
                              <p:par>
                                <p:cTn id="4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8" grpId="0" animBg="1"/>
      <p:bldP spid="98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" grpId="0"/>
      <p:bldP spid="2" grpId="1"/>
      <p:bldP spid="2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7" grpId="0" animBg="1"/>
      <p:bldP spid="7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/>
      <p:bldP spid="89" grpId="0"/>
      <p:bldP spid="90" grpId="0" animBg="1"/>
      <p:bldP spid="90" grpId="1" animBg="1"/>
      <p:bldP spid="90" grpId="2" animBg="1"/>
      <p:bldP spid="91" grpId="0" animBg="1"/>
      <p:bldP spid="9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30740" y="252915"/>
            <a:ext cx="3677053" cy="3443596"/>
            <a:chOff x="252920" y="0"/>
            <a:chExt cx="3677053" cy="3443596"/>
          </a:xfrm>
        </p:grpSpPr>
        <p:grpSp>
          <p:nvGrpSpPr>
            <p:cNvPr id="14" name="Group 10"/>
            <p:cNvGrpSpPr/>
            <p:nvPr/>
          </p:nvGrpSpPr>
          <p:grpSpPr>
            <a:xfrm>
              <a:off x="296572" y="876380"/>
              <a:ext cx="1648960" cy="1754326"/>
              <a:chOff x="2746320" y="1247638"/>
              <a:chExt cx="1631877" cy="181828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746320" y="1247638"/>
                <a:ext cx="1631877" cy="18182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১ ) ৫( ৫</a:t>
                </a:r>
              </a:p>
              <a:p>
                <a:r>
                  <a:rPr lang="en-US" sz="3600" dirty="0" smtClean="0"/>
                  <a:t>     ৫</a:t>
                </a:r>
              </a:p>
              <a:p>
                <a:r>
                  <a:rPr lang="en-US" sz="3600" dirty="0" smtClean="0"/>
                  <a:t>     ০</a:t>
                </a:r>
                <a:endParaRPr lang="en-US" sz="3600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235819" y="2489326"/>
                <a:ext cx="564205" cy="19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3"/>
            <p:cNvGrpSpPr/>
            <p:nvPr/>
          </p:nvGrpSpPr>
          <p:grpSpPr>
            <a:xfrm>
              <a:off x="2042808" y="856924"/>
              <a:ext cx="1536971" cy="1754326"/>
              <a:chOff x="2951890" y="1741596"/>
              <a:chExt cx="1371705" cy="156511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951890" y="1741596"/>
                <a:ext cx="1371705" cy="15651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৫) ৫( ১</a:t>
                </a:r>
              </a:p>
              <a:p>
                <a:r>
                  <a:rPr lang="en-US" sz="3600" dirty="0" smtClean="0"/>
                  <a:t>     ৫</a:t>
                </a:r>
              </a:p>
              <a:p>
                <a:r>
                  <a:rPr lang="en-US" sz="3600" dirty="0" smtClean="0"/>
                  <a:t>     ০</a:t>
                </a:r>
                <a:endParaRPr lang="en-US" sz="36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345257" y="2752256"/>
                <a:ext cx="662278" cy="58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72374" y="0"/>
              <a:ext cx="3365771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 সংখ্যা </a:t>
              </a:r>
              <a:endParaRPr lang="en-US" sz="48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2920" y="2723748"/>
              <a:ext cx="3677053" cy="719848"/>
            </a:xfrm>
            <a:prstGeom prst="roundRect">
              <a:avLst/>
            </a:prstGeom>
            <a:solidFill>
              <a:schemeClr val="bg2"/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৫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সংখ্যাটি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১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দ্বারা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বিভাজ্য</a:t>
              </a:r>
              <a:endParaRPr lang="en-US" sz="32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</a:rPr>
                <a:t>৫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সংখ্যাটি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৫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দ্বারা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বিভাজ্য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55638" y="185658"/>
            <a:ext cx="3901977" cy="5962224"/>
            <a:chOff x="4055249" y="341299"/>
            <a:chExt cx="3901977" cy="5962224"/>
          </a:xfrm>
        </p:grpSpPr>
        <p:grpSp>
          <p:nvGrpSpPr>
            <p:cNvPr id="2" name="Group 10"/>
            <p:cNvGrpSpPr/>
            <p:nvPr/>
          </p:nvGrpSpPr>
          <p:grpSpPr>
            <a:xfrm>
              <a:off x="4255019" y="1117022"/>
              <a:ext cx="1707323" cy="1754326"/>
              <a:chOff x="2746320" y="1308130"/>
              <a:chExt cx="1728146" cy="181828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746320" y="1308130"/>
                <a:ext cx="1728146" cy="18182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১ )৬ (৬</a:t>
                </a:r>
              </a:p>
              <a:p>
                <a:r>
                  <a:rPr lang="en-US" sz="3600" dirty="0" smtClean="0"/>
                  <a:t>     ৬</a:t>
                </a:r>
              </a:p>
              <a:p>
                <a:r>
                  <a:rPr lang="en-US" sz="3600" dirty="0" smtClean="0"/>
                  <a:t>     ০</a:t>
                </a:r>
                <a:endParaRPr lang="en-US" sz="3600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3235819" y="2489326"/>
                <a:ext cx="564205" cy="19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0"/>
            <p:cNvGrpSpPr/>
            <p:nvPr/>
          </p:nvGrpSpPr>
          <p:grpSpPr>
            <a:xfrm>
              <a:off x="6039215" y="1111328"/>
              <a:ext cx="1707323" cy="1754326"/>
              <a:chOff x="2746321" y="1247638"/>
              <a:chExt cx="1728146" cy="181828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46321" y="1247638"/>
                <a:ext cx="1728146" cy="18182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২ ) ৬(৩</a:t>
                </a:r>
              </a:p>
              <a:p>
                <a:r>
                  <a:rPr lang="en-US" sz="3600" dirty="0" smtClean="0"/>
                  <a:t>     ৬</a:t>
                </a:r>
              </a:p>
              <a:p>
                <a:r>
                  <a:rPr lang="en-US" sz="3600" dirty="0" smtClean="0"/>
                  <a:t>     ০</a:t>
                </a:r>
                <a:endParaRPr lang="en-US" sz="36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3235819" y="2489326"/>
                <a:ext cx="564205" cy="19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"/>
            <p:cNvGrpSpPr/>
            <p:nvPr/>
          </p:nvGrpSpPr>
          <p:grpSpPr>
            <a:xfrm>
              <a:off x="6036370" y="2923041"/>
              <a:ext cx="1707323" cy="1754326"/>
              <a:chOff x="2746321" y="1247637"/>
              <a:chExt cx="1728146" cy="181828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746321" y="1247637"/>
                <a:ext cx="1728146" cy="18182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৩) ৬( ২</a:t>
                </a:r>
              </a:p>
              <a:p>
                <a:r>
                  <a:rPr lang="en-US" sz="3600" dirty="0" smtClean="0"/>
                  <a:t>     ৬</a:t>
                </a:r>
              </a:p>
              <a:p>
                <a:r>
                  <a:rPr lang="en-US" sz="3600" dirty="0" smtClean="0"/>
                  <a:t>     ০</a:t>
                </a:r>
                <a:endParaRPr lang="en-US" sz="3600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3235819" y="2489326"/>
                <a:ext cx="564205" cy="19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268782" y="2959345"/>
              <a:ext cx="1707323" cy="1713254"/>
              <a:chOff x="2678599" y="1247637"/>
              <a:chExt cx="1728146" cy="187974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678599" y="1247637"/>
                <a:ext cx="1728146" cy="18797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৬) ৬(১</a:t>
                </a:r>
              </a:p>
              <a:p>
                <a:r>
                  <a:rPr lang="en-US" sz="3600" dirty="0" smtClean="0"/>
                  <a:t>     ৬</a:t>
                </a:r>
              </a:p>
              <a:p>
                <a:r>
                  <a:rPr lang="en-US" sz="3600" dirty="0" smtClean="0"/>
                  <a:t>     ০</a:t>
                </a:r>
                <a:endParaRPr lang="en-US" sz="360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3235819" y="2489326"/>
                <a:ext cx="564205" cy="19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ounded Rectangle 22"/>
            <p:cNvSpPr/>
            <p:nvPr/>
          </p:nvSpPr>
          <p:spPr>
            <a:xfrm>
              <a:off x="4055249" y="4542819"/>
              <a:ext cx="3901977" cy="1760704"/>
            </a:xfrm>
            <a:prstGeom prst="roundRect">
              <a:avLst/>
            </a:prstGeom>
            <a:solidFill>
              <a:schemeClr val="bg2"/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৬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সংখ্যাটি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১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দ্বারা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বিভাজ্য</a:t>
              </a:r>
              <a:endParaRPr lang="en-US" sz="32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</a:rPr>
                <a:t>৬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সংখ্যাটি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২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দ্বারা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বিভাজ্য</a:t>
              </a:r>
              <a:endParaRPr lang="en-US" sz="32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</a:rPr>
                <a:t>৬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সংখ্যাটি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৩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দ্বারা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বিভাজ্য</a:t>
              </a:r>
              <a:endParaRPr lang="en-US" sz="32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</a:rPr>
                <a:t>৬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সংখ্যাটি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৬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দ্বারা</a:t>
              </a:r>
              <a:r>
                <a:rPr lang="en-US" sz="32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বিভাজ্য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45470" y="341299"/>
              <a:ext cx="3358836" cy="7078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যৌগিক সংখ্যা </a:t>
              </a:r>
              <a:endParaRPr lang="en-US" sz="40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33464" y="4036741"/>
            <a:ext cx="4630366" cy="2422426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মৌলিক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কেবল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মাত্র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১ ও ঐ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/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ভাগ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যৌগিক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১ ও ঐ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সংখ্যাসহ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আরো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অন্য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/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ভাগ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</p:spTree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8695201"/>
              </p:ext>
            </p:extLst>
          </p:nvPr>
        </p:nvGraphicFramePr>
        <p:xfrm>
          <a:off x="573744" y="1370105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009693"/>
              </p:ext>
            </p:extLst>
          </p:nvPr>
        </p:nvGraphicFramePr>
        <p:xfrm>
          <a:off x="555814" y="2401046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3315838"/>
              </p:ext>
            </p:extLst>
          </p:nvPr>
        </p:nvGraphicFramePr>
        <p:xfrm>
          <a:off x="555814" y="347681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146296"/>
              </p:ext>
            </p:extLst>
          </p:nvPr>
        </p:nvGraphicFramePr>
        <p:xfrm>
          <a:off x="555814" y="4507751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6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568198"/>
              </p:ext>
            </p:extLst>
          </p:nvPr>
        </p:nvGraphicFramePr>
        <p:xfrm>
          <a:off x="555814" y="553869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339885"/>
              </p:ext>
            </p:extLst>
          </p:nvPr>
        </p:nvGraphicFramePr>
        <p:xfrm>
          <a:off x="3164544" y="1405964"/>
          <a:ext cx="2330823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/>
                <a:gridCol w="377242"/>
                <a:gridCol w="398842"/>
                <a:gridCol w="1144523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4866683"/>
              </p:ext>
            </p:extLst>
          </p:nvPr>
        </p:nvGraphicFramePr>
        <p:xfrm>
          <a:off x="3146614" y="2436905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0637707"/>
              </p:ext>
            </p:extLst>
          </p:nvPr>
        </p:nvGraphicFramePr>
        <p:xfrm>
          <a:off x="3146614" y="3512671"/>
          <a:ext cx="2375647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38867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994676"/>
              </p:ext>
            </p:extLst>
          </p:nvPr>
        </p:nvGraphicFramePr>
        <p:xfrm>
          <a:off x="3146614" y="4543610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16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5721737"/>
              </p:ext>
            </p:extLst>
          </p:nvPr>
        </p:nvGraphicFramePr>
        <p:xfrm>
          <a:off x="3146614" y="5574551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6576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5636797" y="1399519"/>
            <a:ext cx="3083858" cy="502023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জোড় সংখ্যা হলে , সংখ্যাটি ২দ্বারা বিভাজ্য </a:t>
            </a:r>
            <a:endParaRPr lang="en-US" sz="4000" dirty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439" y="288667"/>
            <a:ext cx="8516038" cy="923330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এর কয়েকটি গুণিতক লিখ - </a:t>
            </a:r>
            <a:endParaRPr lang="en-US" sz="5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51539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977" y="81194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5712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2988" y="1403617"/>
            <a:ext cx="2268070" cy="908010"/>
            <a:chOff x="1757082" y="1272987"/>
            <a:chExt cx="2268070" cy="914401"/>
          </a:xfrm>
        </p:grpSpPr>
        <p:sp>
          <p:nvSpPr>
            <p:cNvPr id="5" name="Rectangle 4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7151" y="1394656"/>
            <a:ext cx="2563907" cy="1631577"/>
            <a:chOff x="1757081" y="1272988"/>
            <a:chExt cx="2268071" cy="770467"/>
          </a:xfrm>
        </p:grpSpPr>
        <p:sp>
          <p:nvSpPr>
            <p:cNvPr id="13" name="Rectangle 12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62000" y="1403615"/>
            <a:ext cx="2779058" cy="2366577"/>
            <a:chOff x="1566755" y="1002054"/>
            <a:chExt cx="2458397" cy="1066818"/>
          </a:xfrm>
        </p:grpSpPr>
        <p:sp>
          <p:nvSpPr>
            <p:cNvPr id="18" name="Rectangle 17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0988" y="1394653"/>
            <a:ext cx="3030070" cy="3093689"/>
            <a:chOff x="1344706" y="688791"/>
            <a:chExt cx="2680446" cy="1380083"/>
          </a:xfrm>
        </p:grpSpPr>
        <p:sp>
          <p:nvSpPr>
            <p:cNvPr id="26" name="Rectangle 25"/>
            <p:cNvSpPr/>
            <p:nvPr/>
          </p:nvSpPr>
          <p:spPr>
            <a:xfrm>
              <a:off x="2597695" y="1844488"/>
              <a:ext cx="1427457" cy="2243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344669" y="688828"/>
              <a:ext cx="1253064" cy="1252990"/>
            </a:xfrm>
            <a:prstGeom prst="bentConnector3">
              <a:avLst>
                <a:gd name="adj1" fmla="val 100338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541057" y="1722693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058" y="246058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1058" y="319966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1058" y="3931058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5106039" y="530812"/>
            <a:ext cx="3441489" cy="443752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১০ , ৪ দ্বারা বিভাজ্য নয় কিন্তু (১০+২) বা, ১২ সংখ্যাটি ৪ দ্বারা বিভাজ্য। </a:t>
            </a:r>
            <a:r>
              <a:rPr lang="bn-BD" sz="4000" dirty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৫৭১২ সংখ্যাটি ৪ দ্বারা বিভাজ্য। 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563" y="5254690"/>
            <a:ext cx="839864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সংখ্যার 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০০ </a:t>
            </a:r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  সংখ্যাটি 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দ্বারা বিভাজ্য। </a:t>
            </a:r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563" y="189848"/>
            <a:ext cx="448107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940879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1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858232"/>
              </p:ext>
            </p:extLst>
          </p:nvPr>
        </p:nvGraphicFramePr>
        <p:xfrm>
          <a:off x="375439" y="1410267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031582"/>
              </p:ext>
            </p:extLst>
          </p:nvPr>
        </p:nvGraphicFramePr>
        <p:xfrm>
          <a:off x="357509" y="2441208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3682352"/>
              </p:ext>
            </p:extLst>
          </p:nvPr>
        </p:nvGraphicFramePr>
        <p:xfrm>
          <a:off x="357509" y="3516974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685896"/>
              </p:ext>
            </p:extLst>
          </p:nvPr>
        </p:nvGraphicFramePr>
        <p:xfrm>
          <a:off x="357509" y="4547913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6250685"/>
              </p:ext>
            </p:extLst>
          </p:nvPr>
        </p:nvGraphicFramePr>
        <p:xfrm>
          <a:off x="357509" y="5578854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113165"/>
              </p:ext>
            </p:extLst>
          </p:nvPr>
        </p:nvGraphicFramePr>
        <p:xfrm>
          <a:off x="3164544" y="1405964"/>
          <a:ext cx="2330823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/>
                <a:gridCol w="377242"/>
                <a:gridCol w="398842"/>
                <a:gridCol w="1144523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6226321"/>
              </p:ext>
            </p:extLst>
          </p:nvPr>
        </p:nvGraphicFramePr>
        <p:xfrm>
          <a:off x="3146613" y="2436905"/>
          <a:ext cx="236182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92"/>
                <a:gridCol w="392488"/>
                <a:gridCol w="414960"/>
                <a:gridCol w="112758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7300325"/>
              </p:ext>
            </p:extLst>
          </p:nvPr>
        </p:nvGraphicFramePr>
        <p:xfrm>
          <a:off x="3146614" y="3512671"/>
          <a:ext cx="2375647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38867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5351954"/>
              </p:ext>
            </p:extLst>
          </p:nvPr>
        </p:nvGraphicFramePr>
        <p:xfrm>
          <a:off x="3146614" y="4543610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125852"/>
              </p:ext>
            </p:extLst>
          </p:nvPr>
        </p:nvGraphicFramePr>
        <p:xfrm>
          <a:off x="3146614" y="5574551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6576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5700994" y="1809750"/>
            <a:ext cx="3038712" cy="4125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 , সংখ্যাটি ৫ দ্বারা বিভাজ্য  </a:t>
            </a:r>
            <a:endParaRPr lang="en-US" sz="4000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41463"/>
            <a:ext cx="8358706" cy="830997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কয়েকটি গুণিতক লিখ - 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1434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316" y="2054533"/>
            <a:ext cx="7927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মধ্যে থেকে ২,৪ও ৫ দ্বরা বিভাজ্য সংখ্যাগুলি আলাদা করে ছকে বসাও ;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1305,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3450,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860735"/>
              </p:ext>
            </p:extLst>
          </p:nvPr>
        </p:nvGraphicFramePr>
        <p:xfrm>
          <a:off x="650461" y="3929974"/>
          <a:ext cx="7151643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3881"/>
                <a:gridCol w="2383881"/>
                <a:gridCol w="2383881"/>
              </a:tblGrid>
              <a:tr h="3961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দ্বারা বিভাজ্য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568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৩৪৫০, ১৫৬৮, ১৪০০, ২৩২৪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১৫৬৮, ১৪০০, ২৩২৪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১৩০৫, ৩৪৫০, ১৪০০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449648" y="272377"/>
            <a:ext cx="6429756" cy="1361870"/>
            <a:chOff x="1449648" y="272377"/>
            <a:chExt cx="6429756" cy="1361870"/>
          </a:xfrm>
        </p:grpSpPr>
        <p:pic>
          <p:nvPicPr>
            <p:cNvPr id="15" name="Picture 14" descr="Group wor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2349" y="272377"/>
              <a:ext cx="3677055" cy="13618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49648" y="535421"/>
              <a:ext cx="30973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দলীয়কাজ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240817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08682" y="1810157"/>
            <a:ext cx="4480452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সংখ্যাটি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দ্বারা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বিভাজ্য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4818" y="1084747"/>
            <a:ext cx="1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399" y="1711961"/>
            <a:ext cx="2121187" cy="908011"/>
            <a:chOff x="1757081" y="1272986"/>
            <a:chExt cx="2268071" cy="914402"/>
          </a:xfrm>
        </p:grpSpPr>
        <p:sp>
          <p:nvSpPr>
            <p:cNvPr id="4" name="Rectangle 3"/>
            <p:cNvSpPr/>
            <p:nvPr/>
          </p:nvSpPr>
          <p:spPr>
            <a:xfrm>
              <a:off x="2351569" y="1703294"/>
              <a:ext cx="1673583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>
              <a:endCxn id="4" idx="1"/>
            </p:cNvCxnSpPr>
            <p:nvPr/>
          </p:nvCxnSpPr>
          <p:spPr>
            <a:xfrm rot="16200000" flipH="1">
              <a:off x="1718147" y="1311920"/>
              <a:ext cx="672355" cy="594487"/>
            </a:xfrm>
            <a:prstGeom prst="bentConnector2">
              <a:avLst/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6154" y="1703001"/>
            <a:ext cx="2449432" cy="1631577"/>
            <a:chOff x="1757081" y="1272988"/>
            <a:chExt cx="2268071" cy="770467"/>
          </a:xfrm>
        </p:grpSpPr>
        <p:sp>
          <p:nvSpPr>
            <p:cNvPr id="7" name="Rectangle 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Elbow Connector 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9968" y="1711960"/>
            <a:ext cx="2695617" cy="2366577"/>
            <a:chOff x="1566755" y="1002054"/>
            <a:chExt cx="2458397" cy="1066818"/>
          </a:xfrm>
        </p:grpSpPr>
        <p:sp>
          <p:nvSpPr>
            <p:cNvPr id="10" name="Rectangle 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043271" y="2087750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271" y="279626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271" y="352869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652" y="200761"/>
            <a:ext cx="4476986" cy="9544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516" y="4859253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3757" y="4869639"/>
            <a:ext cx="1140287" cy="707886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=১২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4044" y="4859252"/>
            <a:ext cx="4875090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যা ৩দ্বারা বিভাজ্য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784841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2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987" y="1612695"/>
            <a:ext cx="4695825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সংখ্যাটি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দ্বারা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বিভাজ্য</a:t>
            </a:r>
            <a:r>
              <a:rPr lang="bn-BD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নয় 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730" y="227846"/>
            <a:ext cx="5789101" cy="90045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6378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9331" y="1386301"/>
            <a:ext cx="2268070" cy="908010"/>
            <a:chOff x="1757082" y="1272987"/>
            <a:chExt cx="2268070" cy="914401"/>
          </a:xfrm>
        </p:grpSpPr>
        <p:sp>
          <p:nvSpPr>
            <p:cNvPr id="24" name="Rectangle 23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3494" y="1377340"/>
            <a:ext cx="2563907" cy="1631577"/>
            <a:chOff x="1757081" y="1272988"/>
            <a:chExt cx="2268071" cy="770467"/>
          </a:xfrm>
        </p:grpSpPr>
        <p:sp>
          <p:nvSpPr>
            <p:cNvPr id="27" name="Rectangle 2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8343" y="1386299"/>
            <a:ext cx="2779058" cy="2366577"/>
            <a:chOff x="1566755" y="1002054"/>
            <a:chExt cx="2458397" cy="1066818"/>
          </a:xfrm>
        </p:grpSpPr>
        <p:sp>
          <p:nvSpPr>
            <p:cNvPr id="30" name="Rectangle 2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Elbow Connector 3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135086" y="176208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5086" y="2470600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5086" y="3203038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8" y="4869639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7415" y="4872713"/>
            <a:ext cx="1140287" cy="707886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21148" y="4870975"/>
            <a:ext cx="5332886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13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যা ৩দ্বারা বিভাজ্য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নয়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291809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32" grpId="0" animBg="1"/>
      <p:bldP spid="33" grpId="0" animBg="1"/>
      <p:bldP spid="34" grpId="0" animBg="1"/>
      <p:bldP spid="21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043" y="5354229"/>
            <a:ext cx="839864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 অঙ্কগুলোর যোগফল ৯ দ্বারা বিভাজ্য হলে,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৯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বিভাজ্য।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43" y="4145741"/>
            <a:ext cx="83986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 ২ ও ৩ দ্বারা বিভাজ্য হলে,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বিভাজ্য।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42" y="2781631"/>
            <a:ext cx="83986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সংখ্যার 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০০ </a:t>
            </a:r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  সংখ্যাটি 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দ্বারা বিভাজ্য। </a:t>
            </a:r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93" y="1428990"/>
            <a:ext cx="85866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 অঙ্কগুলোর যোগফল ৩ দ্বারা বিভাজ্য হলে, সংখ্যাটি ৩  দ্বারা বিভাজ্য।  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391" y="270669"/>
            <a:ext cx="5055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BD" sz="5400" u="sng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রাখতে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30562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q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86" y="1322631"/>
            <a:ext cx="2513627" cy="3210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650" y="4558611"/>
            <a:ext cx="3299887" cy="1449181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8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b="1" i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8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i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i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i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i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i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255" y="2592236"/>
            <a:ext cx="3748532" cy="194512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>
                <a:gd name="adj" fmla="val 49481"/>
              </a:avLst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অনুশীলনী-১.২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9664" y="1609930"/>
            <a:ext cx="458534" cy="3768437"/>
            <a:chOff x="4418098" y="2092149"/>
            <a:chExt cx="458534" cy="37684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47364" y="2092149"/>
              <a:ext cx="0" cy="3768437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76632" y="2897833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418098" y="2897833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32551889"/>
              </p:ext>
            </p:extLst>
          </p:nvPr>
        </p:nvGraphicFramePr>
        <p:xfrm>
          <a:off x="894944" y="2529191"/>
          <a:ext cx="3891063" cy="387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6009" y="3215644"/>
            <a:ext cx="3707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 যে , বৃহত্তম সংখ্যাটি ৩ ও ৯ দ্বারা এবং ক্ষুদ্রতম সংখ্যাটি ৫ দ্বারা বিভাজ্য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0253" y="356339"/>
            <a:ext cx="6568071" cy="2232563"/>
            <a:chOff x="770253" y="356339"/>
            <a:chExt cx="6568071" cy="2232563"/>
          </a:xfrm>
        </p:grpSpPr>
        <p:sp>
          <p:nvSpPr>
            <p:cNvPr id="4" name="TextBox 3"/>
            <p:cNvSpPr txBox="1"/>
            <p:nvPr/>
          </p:nvSpPr>
          <p:spPr>
            <a:xfrm>
              <a:off x="3474210" y="478770"/>
              <a:ext cx="3864114" cy="1423618"/>
            </a:xfrm>
            <a:prstGeom prst="rect">
              <a:avLst/>
            </a:prstGeom>
            <a:noFill/>
          </p:spPr>
          <p:txBody>
            <a:bodyPr wrap="square" rtlCol="0">
              <a:prstTxWarp prst="textWave4">
                <a:avLst>
                  <a:gd name="adj1" fmla="val 12500"/>
                  <a:gd name="adj2" fmla="val -4947"/>
                </a:avLst>
              </a:prstTxWarp>
              <a:spAutoFit/>
            </a:bodyPr>
            <a:lstStyle/>
            <a:p>
              <a:r>
                <a:rPr lang="bn-BD" sz="3600" u="sng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 </a:t>
              </a:r>
              <a:endParaRPr lang="en-US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770253" y="356339"/>
              <a:ext cx="2797265" cy="2232563"/>
              <a:chOff x="2376711" y="76200"/>
              <a:chExt cx="3124200" cy="262543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Oval 7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5733853"/>
      </p:ext>
    </p:extLst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12235" y="289933"/>
          <a:ext cx="8385716" cy="597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257550" cy="854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828800"/>
            <a:ext cx="32766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15000"/>
            <a:ext cx="65149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51415"/>
      </p:ext>
    </p:extLst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tored Data 8"/>
          <p:cNvSpPr/>
          <p:nvPr/>
        </p:nvSpPr>
        <p:spPr>
          <a:xfrm rot="16200000" flipH="1">
            <a:off x="3866321" y="-31599"/>
            <a:ext cx="1433230" cy="3863278"/>
          </a:xfrm>
          <a:prstGeom prst="flowChartOnlineStorage">
            <a:avLst/>
          </a:prstGeom>
          <a:blipFill>
            <a:blip r:embed="rId6"/>
            <a:tile tx="0" ty="0" sx="100000" sy="100000" flip="none" algn="tl"/>
          </a:blipFill>
          <a:ln w="41275">
            <a:solidFill>
              <a:srgbClr val="684D9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831" y="0"/>
            <a:ext cx="3832972" cy="193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7754" y="0"/>
            <a:ext cx="4134330" cy="1920406"/>
          </a:xfrm>
          <a:prstGeom prst="rect">
            <a:avLst/>
          </a:prstGeom>
        </p:spPr>
      </p:pic>
      <p:sp>
        <p:nvSpPr>
          <p:cNvPr id="10" name="Flowchart: Stored Data 9"/>
          <p:cNvSpPr/>
          <p:nvPr/>
        </p:nvSpPr>
        <p:spPr>
          <a:xfrm rot="16200000">
            <a:off x="3979628" y="262681"/>
            <a:ext cx="1206618" cy="3863278"/>
          </a:xfrm>
          <a:prstGeom prst="flowChartOnlineStorage">
            <a:avLst/>
          </a:prstGeom>
          <a:blipFill dpi="0" rotWithShape="1">
            <a:blip r:embed="rId9"/>
            <a:srcRect/>
            <a:stretch>
              <a:fillRect l="963" t="-764" r="-963" b="-236"/>
            </a:stretch>
          </a:blipFill>
          <a:ln w="57150">
            <a:solidFill>
              <a:srgbClr val="674C9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7200" b="1" spc="3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b="1" spc="300" dirty="0">
              <a:ln w="1905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192" y="3159659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41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মৌলিক সংখ্যা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0491" y="425512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১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2245" y="425512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 ২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0491" y="554715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৩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2245" y="554715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 ৪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192" y="3188250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নিচের কোন সংখ্যা জোড়া সহমৌলিক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0491" y="428372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১২ , ২৪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2245" y="428372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১২ , ২৫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0491" y="557575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১২ , ২৭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2245" y="557575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১২ , ২৮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967" y="3214323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নিচের কোন সংখ্যা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৬দ্বারা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491" y="4300685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৪১১২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2244" y="432743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৫৬২৪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0491" y="5582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৬১৩২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52245" y="5592715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৬২১৮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967" y="2924544"/>
            <a:ext cx="824770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 ৮১২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৭৪ সংখ্যাটিতে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চিহ্নিত স্থানে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বসালে  সংখ্যা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3723" y="4304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55477" y="4304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3723" y="559666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5477" y="559666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৯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79783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-10757" t="-16071" r="-4709" b="-4167"/>
          <a:stretch/>
        </p:blipFill>
        <p:spPr>
          <a:xfrm>
            <a:off x="3179185" y="533139"/>
            <a:ext cx="5964815" cy="1902157"/>
          </a:xfrm>
          <a:prstGeom prst="irregularSeal1">
            <a:avLst/>
          </a:prstGeom>
          <a:solidFill>
            <a:srgbClr val="0000FF"/>
          </a:solidFill>
          <a:ln>
            <a:solidFill>
              <a:schemeClr val="accent2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23568" y="3521217"/>
            <a:ext cx="8230679" cy="2499748"/>
            <a:chOff x="523568" y="3521217"/>
            <a:chExt cx="8230679" cy="2499748"/>
          </a:xfrm>
        </p:grpSpPr>
        <p:sp>
          <p:nvSpPr>
            <p:cNvPr id="12" name="TextBox 11"/>
            <p:cNvSpPr txBox="1"/>
            <p:nvPr/>
          </p:nvSpPr>
          <p:spPr>
            <a:xfrm>
              <a:off x="657383" y="3521217"/>
              <a:ext cx="80968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পাঁচ অঙ্কের ক্ষুদ্রতম সংখ্যা নির্ণয় কর যা ৩  দ্বারা বিভাজ্য 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568" y="4697526"/>
              <a:ext cx="80968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BD" sz="4000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সাত অঙ্কের বৃহত্তম সংখ্যা নির্ণয় কর যা ৬  দ্বারা বিভাজ্য । </a:t>
              </a:r>
              <a:endParaRPr lang="en-US" sz="4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2064357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465"/>
            <a:ext cx="8804031" cy="66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828469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572" y="1109617"/>
            <a:ext cx="7063740" cy="5323840"/>
          </a:xfrm>
          <a:prstGeom prst="rect">
            <a:avLst/>
          </a:prstGeom>
          <a:ln w="57150"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isometricOffAxis2Left" zoom="95000"/>
            <a:lightRig rig="fla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49451" y="1455665"/>
            <a:ext cx="4472025" cy="4472025"/>
          </a:xfrm>
          <a:custGeom>
            <a:avLst/>
            <a:gdLst>
              <a:gd name="connsiteX0" fmla="*/ 4172456 w 4472025"/>
              <a:gd name="connsiteY0" fmla="*/ 3354019 h 4472025"/>
              <a:gd name="connsiteX1" fmla="*/ 2236012 w 4472025"/>
              <a:gd name="connsiteY1" fmla="*/ 4472026 h 4472025"/>
              <a:gd name="connsiteX2" fmla="*/ 299568 w 4472025"/>
              <a:gd name="connsiteY2" fmla="*/ 3354020 h 4472025"/>
              <a:gd name="connsiteX3" fmla="*/ 2236013 w 4472025"/>
              <a:gd name="connsiteY3" fmla="*/ 2236013 h 4472025"/>
              <a:gd name="connsiteX4" fmla="*/ 4172456 w 4472025"/>
              <a:gd name="connsiteY4" fmla="*/ 3354019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4172456" y="3354019"/>
                </a:moveTo>
                <a:cubicBezTo>
                  <a:pt x="3773031" y="4045844"/>
                  <a:pt x="3034862" y="4472026"/>
                  <a:pt x="2236012" y="4472026"/>
                </a:cubicBezTo>
                <a:cubicBezTo>
                  <a:pt x="1437161" y="4472026"/>
                  <a:pt x="698993" y="4045844"/>
                  <a:pt x="299568" y="3354020"/>
                </a:cubicBezTo>
                <a:lnTo>
                  <a:pt x="2236013" y="2236013"/>
                </a:lnTo>
                <a:lnTo>
                  <a:pt x="4172456" y="3354019"/>
                </a:lnTo>
                <a:close/>
              </a:path>
            </a:pathLst>
          </a:custGeom>
          <a:blipFill rotWithShape="0">
            <a:blip r:embed="rId4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7318" tIns="2984043" rIns="1094079" bIns="48183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19350" y="1455666"/>
            <a:ext cx="4933950" cy="4811784"/>
          </a:xfrm>
          <a:custGeom>
            <a:avLst/>
            <a:gdLst>
              <a:gd name="connsiteX0" fmla="*/ 299569 w 4472025"/>
              <a:gd name="connsiteY0" fmla="*/ 3354019 h 4472025"/>
              <a:gd name="connsiteX1" fmla="*/ 299569 w 4472025"/>
              <a:gd name="connsiteY1" fmla="*/ 1118006 h 4472025"/>
              <a:gd name="connsiteX2" fmla="*/ 2236013 w 4472025"/>
              <a:gd name="connsiteY2" fmla="*/ -1 h 4472025"/>
              <a:gd name="connsiteX3" fmla="*/ 2236013 w 4472025"/>
              <a:gd name="connsiteY3" fmla="*/ 2236013 h 4472025"/>
              <a:gd name="connsiteX4" fmla="*/ 299569 w 4472025"/>
              <a:gd name="connsiteY4" fmla="*/ 3354019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299569" y="3354019"/>
                </a:moveTo>
                <a:cubicBezTo>
                  <a:pt x="-99856" y="2662194"/>
                  <a:pt x="-99856" y="1809831"/>
                  <a:pt x="299569" y="1118006"/>
                </a:cubicBezTo>
                <a:cubicBezTo>
                  <a:pt x="698994" y="426181"/>
                  <a:pt x="1437163" y="-1"/>
                  <a:pt x="2236013" y="-1"/>
                </a:cubicBezTo>
                <a:lnTo>
                  <a:pt x="2236013" y="2236013"/>
                </a:lnTo>
                <a:lnTo>
                  <a:pt x="299569" y="3354019"/>
                </a:lnTo>
                <a:close/>
              </a:path>
            </a:pathLst>
          </a:custGeom>
          <a:blipFill rotWithShape="0">
            <a:blip r:embed="rId4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560" tIns="1030194" rIns="2439413" bIns="227597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06576" y="1733550"/>
            <a:ext cx="4546624" cy="4438650"/>
          </a:xfrm>
          <a:custGeom>
            <a:avLst/>
            <a:gdLst>
              <a:gd name="connsiteX0" fmla="*/ 2236012 w 4472025"/>
              <a:gd name="connsiteY0" fmla="*/ 0 h 4472025"/>
              <a:gd name="connsiteX1" fmla="*/ 4172456 w 4472025"/>
              <a:gd name="connsiteY1" fmla="*/ 1118006 h 4472025"/>
              <a:gd name="connsiteX2" fmla="*/ 4172456 w 4472025"/>
              <a:gd name="connsiteY2" fmla="*/ 3354019 h 4472025"/>
              <a:gd name="connsiteX3" fmla="*/ 2236013 w 4472025"/>
              <a:gd name="connsiteY3" fmla="*/ 2236013 h 4472025"/>
              <a:gd name="connsiteX4" fmla="*/ 2236012 w 4472025"/>
              <a:gd name="connsiteY4" fmla="*/ 0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2236012" y="0"/>
                </a:moveTo>
                <a:cubicBezTo>
                  <a:pt x="3034863" y="0"/>
                  <a:pt x="3773031" y="426182"/>
                  <a:pt x="4172456" y="1118006"/>
                </a:cubicBezTo>
                <a:cubicBezTo>
                  <a:pt x="4571881" y="1809831"/>
                  <a:pt x="4571881" y="2662194"/>
                  <a:pt x="4172456" y="3354019"/>
                </a:cubicBezTo>
                <a:lnTo>
                  <a:pt x="2236013" y="2236013"/>
                </a:lnTo>
                <a:cubicBezTo>
                  <a:pt x="2236013" y="1490675"/>
                  <a:pt x="2236012" y="745338"/>
                  <a:pt x="2236012" y="0"/>
                </a:cubicBezTo>
                <a:close/>
              </a:path>
            </a:pathLst>
          </a:custGeom>
          <a:blipFill rotWithShape="0">
            <a:blip r:embed="rId4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14" tIns="1030194" rIns="600559" bIns="227597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" y="266700"/>
            <a:ext cx="8629650" cy="100262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বল কি ঘটল ?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299510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8142 -0.061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1562 0.0467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09271 -0.028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1" animBg="1"/>
      <p:bldP spid="9" grpId="2" animBg="1"/>
      <p:bldP spid="7" grpId="1" animBg="1"/>
      <p:bldP spid="7" grpId="2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5431" t="-11491" r="-7945" b="-8230"/>
          <a:stretch/>
        </p:blipFill>
        <p:spPr>
          <a:xfrm>
            <a:off x="1" y="1"/>
            <a:ext cx="9143999" cy="6743876"/>
          </a:xfrm>
          <a:prstGeom prst="irregularSeal2">
            <a:avLst/>
          </a:prstGeom>
          <a:pattFill prst="lgGrid">
            <a:fgClr>
              <a:schemeClr val="accent4">
                <a:lumMod val="60000"/>
                <a:lumOff val="40000"/>
              </a:schemeClr>
            </a:fgClr>
            <a:bgClr>
              <a:schemeClr val="tx1"/>
            </a:bgClr>
          </a:pattFill>
          <a:ln>
            <a:noFill/>
          </a:ln>
          <a:effectLst>
            <a:outerShdw blurRad="44450" dist="27940" dir="5400000" algn="ctr">
              <a:schemeClr val="accent2">
                <a:lumMod val="75000"/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298619450"/>
      </p:ext>
    </p:extLst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0" y="2855444"/>
            <a:ext cx="774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মৌলিক , যৌগিক  সংখ্যা ব্যাখ্যা করতে পারবে ;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" y="4657798"/>
            <a:ext cx="670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বিভাজ্যতা  ব্যাখ্যা করতে পারবে ; 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" y="5527610"/>
            <a:ext cx="82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২,৩,৪,৫,৬,ও ৯ দ্বারা বিভাজ্যতা যাচাই করতে পারবে ।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" y="3725256"/>
            <a:ext cx="766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মৌলিক </a:t>
            </a:r>
            <a:r>
              <a:rPr lang="en-US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যৌগিক  সংখ্যা</a:t>
            </a:r>
            <a:r>
              <a:rPr lang="en-US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04" y="162225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888023" y="21157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31175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326204"/>
              </p:ext>
            </p:extLst>
          </p:nvPr>
        </p:nvGraphicFramePr>
        <p:xfrm>
          <a:off x="379139" y="1773018"/>
          <a:ext cx="182880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/>
                <a:gridCol w="914401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 করে ভাগ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7496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6173504"/>
              </p:ext>
            </p:extLst>
          </p:nvPr>
        </p:nvGraphicFramePr>
        <p:xfrm>
          <a:off x="2289655" y="1752853"/>
          <a:ext cx="192550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50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637181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12932" y="836580"/>
            <a:ext cx="1707323" cy="1813616"/>
            <a:chOff x="2746320" y="1247638"/>
            <a:chExt cx="1728146" cy="1879741"/>
          </a:xfrm>
        </p:grpSpPr>
        <p:sp>
          <p:nvSpPr>
            <p:cNvPr id="12" name="TextBox 11"/>
            <p:cNvSpPr txBox="1"/>
            <p:nvPr/>
          </p:nvSpPr>
          <p:spPr>
            <a:xfrm>
              <a:off x="2746320" y="1247638"/>
              <a:ext cx="1728146" cy="18797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১ ) ২( ২</a:t>
              </a:r>
            </a:p>
            <a:p>
              <a:r>
                <a:rPr lang="en-US" sz="3600" dirty="0" smtClean="0"/>
                <a:t>     ২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235819" y="2489326"/>
              <a:ext cx="564205" cy="19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779468" y="829468"/>
            <a:ext cx="1595336" cy="1754326"/>
            <a:chOff x="2814043" y="1652090"/>
            <a:chExt cx="1614792" cy="1614195"/>
          </a:xfrm>
        </p:grpSpPr>
        <p:sp>
          <p:nvSpPr>
            <p:cNvPr id="15" name="TextBox 14"/>
            <p:cNvSpPr txBox="1"/>
            <p:nvPr/>
          </p:nvSpPr>
          <p:spPr>
            <a:xfrm>
              <a:off x="2814043" y="1652090"/>
              <a:ext cx="1614792" cy="16141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২ ) ২( ১</a:t>
              </a:r>
            </a:p>
            <a:p>
              <a:r>
                <a:rPr lang="en-US" sz="3600" dirty="0" smtClean="0"/>
                <a:t>     ২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362620" y="2665470"/>
              <a:ext cx="662278" cy="5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456490" y="3294591"/>
            <a:ext cx="4003998" cy="942871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২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১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২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২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4977" y="4505092"/>
            <a:ext cx="4070908" cy="557560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২ </a:t>
            </a:r>
            <a:r>
              <a:rPr lang="en-US" sz="36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 ১ ও ২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2674" y="5424468"/>
            <a:ext cx="4137814" cy="1009779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২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সংখ্যাটির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১ ও ২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ছাড়া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কোনো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নাই</a:t>
            </a:r>
            <a:endParaRPr lang="en-US" sz="3600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6435" y="527193"/>
            <a:ext cx="3891063" cy="1323909"/>
            <a:chOff x="336435" y="527193"/>
            <a:chExt cx="3891063" cy="1323909"/>
          </a:xfrm>
        </p:grpSpPr>
        <p:sp>
          <p:nvSpPr>
            <p:cNvPr id="5" name="Rounded Rectangle 4"/>
            <p:cNvSpPr/>
            <p:nvPr/>
          </p:nvSpPr>
          <p:spPr>
            <a:xfrm>
              <a:off x="336435" y="527193"/>
              <a:ext cx="3891063" cy="564203"/>
            </a:xfrm>
            <a:prstGeom prst="roundRect">
              <a:avLst/>
            </a:prstGeom>
            <a:solidFill>
              <a:schemeClr val="bg2"/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C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২ </a:t>
              </a:r>
              <a:r>
                <a:rPr lang="en-US" sz="4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C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টি</a:t>
              </a:r>
              <a:r>
                <a:rPr lang="en-US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C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C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তারা</a:t>
              </a:r>
              <a:r>
                <a:rPr lang="en-US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C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= 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847492" y="1070516"/>
              <a:ext cx="423747" cy="78058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077736" y="1070516"/>
              <a:ext cx="423747" cy="78058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41075" y="3575978"/>
            <a:ext cx="3211549" cy="1980915"/>
            <a:chOff x="5241075" y="3323063"/>
            <a:chExt cx="3211549" cy="1980915"/>
          </a:xfrm>
        </p:grpSpPr>
        <p:sp>
          <p:nvSpPr>
            <p:cNvPr id="26" name="Oval 25"/>
            <p:cNvSpPr/>
            <p:nvPr/>
          </p:nvSpPr>
          <p:spPr>
            <a:xfrm>
              <a:off x="5241075" y="3323063"/>
              <a:ext cx="3211549" cy="71367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একক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কাজ</a:t>
              </a:r>
              <a:endParaRPr lang="en-US" sz="40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7193" y="4103649"/>
              <a:ext cx="3033132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৩ </a:t>
              </a:r>
              <a:r>
                <a:rPr lang="en-US" sz="3600" dirty="0" err="1" smtClean="0"/>
                <a:t>এর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গুণনীয়ক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গুলো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নির্ণয়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কর</a:t>
              </a:r>
              <a:endParaRPr lang="en-US" dirty="0"/>
            </a:p>
          </p:txBody>
        </p:sp>
      </p:grpSp>
    </p:spTree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510582" y="2821023"/>
            <a:ext cx="1707323" cy="1813616"/>
            <a:chOff x="2746320" y="1247638"/>
            <a:chExt cx="1728146" cy="1879741"/>
          </a:xfrm>
        </p:grpSpPr>
        <p:sp>
          <p:nvSpPr>
            <p:cNvPr id="12" name="TextBox 11"/>
            <p:cNvSpPr txBox="1"/>
            <p:nvPr/>
          </p:nvSpPr>
          <p:spPr>
            <a:xfrm>
              <a:off x="2746320" y="1247638"/>
              <a:ext cx="1728146" cy="18797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১ ) ৫( ৫</a:t>
              </a:r>
            </a:p>
            <a:p>
              <a:r>
                <a:rPr lang="en-US" sz="3600" dirty="0" smtClean="0"/>
                <a:t>     ৫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235819" y="2489326"/>
              <a:ext cx="564205" cy="19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/>
          <p:nvPr/>
        </p:nvGrpSpPr>
        <p:grpSpPr>
          <a:xfrm>
            <a:off x="603115" y="4798352"/>
            <a:ext cx="1731522" cy="1754326"/>
            <a:chOff x="2951890" y="1741596"/>
            <a:chExt cx="1614792" cy="1614195"/>
          </a:xfrm>
        </p:grpSpPr>
        <p:sp>
          <p:nvSpPr>
            <p:cNvPr id="15" name="TextBox 14"/>
            <p:cNvSpPr txBox="1"/>
            <p:nvPr/>
          </p:nvSpPr>
          <p:spPr>
            <a:xfrm>
              <a:off x="2951890" y="1741596"/>
              <a:ext cx="1614792" cy="16141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৫) ৫( ১</a:t>
              </a:r>
            </a:p>
            <a:p>
              <a:r>
                <a:rPr lang="en-US" sz="3600" dirty="0" smtClean="0"/>
                <a:t>     ৫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362620" y="2665470"/>
              <a:ext cx="662278" cy="5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3997365" y="3041672"/>
            <a:ext cx="4003998" cy="942871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৫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১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৫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3674" y="4232719"/>
            <a:ext cx="4070908" cy="557560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৫ </a:t>
            </a:r>
            <a:r>
              <a:rPr lang="en-US" sz="36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 ১ ও ৫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97011" y="5035362"/>
            <a:ext cx="4137814" cy="1009779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৫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সংখ্যাটির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১ ও ৫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ছাড়া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কোনো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নাই</a:t>
            </a:r>
            <a:endParaRPr lang="en-US" sz="3600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0835" y="408564"/>
            <a:ext cx="6375650" cy="603114"/>
          </a:xfrm>
          <a:prstGeom prst="roundRect">
            <a:avLst/>
          </a:prstGeom>
          <a:solidFill>
            <a:schemeClr val="bg2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টি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কলম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= </a:t>
            </a:r>
            <a:r>
              <a:rPr lang="en-US" sz="4800" b="1" dirty="0" smtClean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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326095" y="875962"/>
            <a:ext cx="423747" cy="78058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587472" y="837053"/>
            <a:ext cx="423747" cy="78058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988814"/>
              </p:ext>
            </p:extLst>
          </p:nvPr>
        </p:nvGraphicFramePr>
        <p:xfrm>
          <a:off x="1186775" y="1566307"/>
          <a:ext cx="285993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86"/>
                <a:gridCol w="571986"/>
                <a:gridCol w="571986"/>
                <a:gridCol w="571986"/>
                <a:gridCol w="571986"/>
              </a:tblGrid>
              <a:tr h="53760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94198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088292"/>
              </p:ext>
            </p:extLst>
          </p:nvPr>
        </p:nvGraphicFramePr>
        <p:xfrm>
          <a:off x="4525356" y="1536973"/>
          <a:ext cx="271202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023"/>
              </a:tblGrid>
              <a:tr h="545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2627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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02011" y="446582"/>
            <a:ext cx="3358836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</a:t>
            </a:r>
            <a:endParaRPr lang="en-US" sz="48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2955" y="326485"/>
          <a:ext cx="359069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886"/>
                <a:gridCol w="2260807"/>
              </a:tblGrid>
              <a:tr h="58120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600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bn-BD" sz="3600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120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120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120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120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 ৭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120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 ১১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182895" y="1919663"/>
            <a:ext cx="4587660" cy="2146500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১-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চেয়ে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সংখ্যার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১ ও ঐ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ছাড়া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কোনো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নেই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সেই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সংখ্যাকে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মৌলিক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6928" y="4757222"/>
            <a:ext cx="7782127" cy="1573248"/>
            <a:chOff x="291830" y="4582127"/>
            <a:chExt cx="7782127" cy="1573248"/>
          </a:xfrm>
        </p:grpSpPr>
        <p:sp>
          <p:nvSpPr>
            <p:cNvPr id="6" name="TextBox 5"/>
            <p:cNvSpPr txBox="1"/>
            <p:nvPr/>
          </p:nvSpPr>
          <p:spPr>
            <a:xfrm>
              <a:off x="291830" y="5447489"/>
              <a:ext cx="7782127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 থেকে 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এর মধ্যে মৌলিক সংখ্যাগুলো লেখ  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7120" y="4582127"/>
              <a:ext cx="3986989" cy="923330"/>
            </a:xfrm>
            <a:prstGeom prst="rect">
              <a:avLst/>
            </a:prstGeom>
            <a:solidFill>
              <a:srgbClr val="AEDEE5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জোড়ায়</a:t>
              </a:r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</a:t>
              </a:r>
              <a:r>
                <a:rPr lang="en-US" sz="5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কাজ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2800241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520059"/>
              </p:ext>
            </p:extLst>
          </p:nvPr>
        </p:nvGraphicFramePr>
        <p:xfrm>
          <a:off x="522150" y="383554"/>
          <a:ext cx="321327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271"/>
              </a:tblGrid>
              <a:tr h="53779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</a:t>
                      </a:r>
                      <a:r>
                        <a:rPr lang="en-US" sz="32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37798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</a:t>
                      </a:r>
                      <a:endParaRPr lang="en-US" sz="3200" b="1" cap="none" spc="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5864350"/>
              </p:ext>
            </p:extLst>
          </p:nvPr>
        </p:nvGraphicFramePr>
        <p:xfrm>
          <a:off x="512835" y="1628079"/>
          <a:ext cx="3008578" cy="115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373"/>
                <a:gridCol w="1472205"/>
              </a:tblGrid>
              <a:tr h="5716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57742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3306019"/>
              </p:ext>
            </p:extLst>
          </p:nvPr>
        </p:nvGraphicFramePr>
        <p:xfrm>
          <a:off x="634016" y="1715831"/>
          <a:ext cx="297660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607"/>
              </a:tblGrid>
              <a:tr h="543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43041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4851965"/>
              </p:ext>
            </p:extLst>
          </p:nvPr>
        </p:nvGraphicFramePr>
        <p:xfrm>
          <a:off x="592201" y="1663984"/>
          <a:ext cx="30544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162"/>
                <a:gridCol w="1018162"/>
                <a:gridCol w="1018162"/>
              </a:tblGrid>
              <a:tr h="50215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5424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325045" y="2984732"/>
            <a:ext cx="1707323" cy="1754326"/>
            <a:chOff x="2746320" y="1308130"/>
            <a:chExt cx="1728146" cy="1818289"/>
          </a:xfrm>
        </p:grpSpPr>
        <p:sp>
          <p:nvSpPr>
            <p:cNvPr id="7" name="TextBox 6"/>
            <p:cNvSpPr txBox="1"/>
            <p:nvPr/>
          </p:nvSpPr>
          <p:spPr>
            <a:xfrm>
              <a:off x="2746320" y="1308130"/>
              <a:ext cx="1728146" cy="18182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১ )৬ (৬</a:t>
              </a:r>
            </a:p>
            <a:p>
              <a:r>
                <a:rPr lang="en-US" sz="3600" dirty="0" smtClean="0"/>
                <a:t>     ৬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235819" y="2489326"/>
              <a:ext cx="564205" cy="19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"/>
          <p:cNvGrpSpPr/>
          <p:nvPr/>
        </p:nvGrpSpPr>
        <p:grpSpPr>
          <a:xfrm>
            <a:off x="2206517" y="3017949"/>
            <a:ext cx="1707323" cy="1754326"/>
            <a:chOff x="2746321" y="1247638"/>
            <a:chExt cx="1728146" cy="1818289"/>
          </a:xfrm>
        </p:grpSpPr>
        <p:sp>
          <p:nvSpPr>
            <p:cNvPr id="10" name="TextBox 9"/>
            <p:cNvSpPr txBox="1"/>
            <p:nvPr/>
          </p:nvSpPr>
          <p:spPr>
            <a:xfrm>
              <a:off x="2746321" y="1247638"/>
              <a:ext cx="1728146" cy="18182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২ ) ৬(৩</a:t>
              </a:r>
            </a:p>
            <a:p>
              <a:r>
                <a:rPr lang="en-US" sz="3600" dirty="0" smtClean="0"/>
                <a:t>     ৬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35819" y="2489326"/>
              <a:ext cx="564205" cy="19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316506" y="4771295"/>
            <a:ext cx="1707323" cy="1754326"/>
            <a:chOff x="2746321" y="1247637"/>
            <a:chExt cx="1728146" cy="1818289"/>
          </a:xfrm>
        </p:grpSpPr>
        <p:sp>
          <p:nvSpPr>
            <p:cNvPr id="13" name="TextBox 12"/>
            <p:cNvSpPr txBox="1"/>
            <p:nvPr/>
          </p:nvSpPr>
          <p:spPr>
            <a:xfrm>
              <a:off x="2746321" y="1247637"/>
              <a:ext cx="1728146" cy="18182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৩) ৬( ২</a:t>
              </a:r>
            </a:p>
            <a:p>
              <a:r>
                <a:rPr lang="en-US" sz="3600" dirty="0" smtClean="0"/>
                <a:t>     ৬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235819" y="2489326"/>
              <a:ext cx="564205" cy="19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0"/>
          <p:cNvGrpSpPr/>
          <p:nvPr/>
        </p:nvGrpSpPr>
        <p:grpSpPr>
          <a:xfrm>
            <a:off x="2225973" y="4865966"/>
            <a:ext cx="1707323" cy="1713254"/>
            <a:chOff x="2678599" y="1247637"/>
            <a:chExt cx="1728146" cy="1879741"/>
          </a:xfrm>
        </p:grpSpPr>
        <p:sp>
          <p:nvSpPr>
            <p:cNvPr id="16" name="TextBox 15"/>
            <p:cNvSpPr txBox="1"/>
            <p:nvPr/>
          </p:nvSpPr>
          <p:spPr>
            <a:xfrm>
              <a:off x="2678599" y="1247637"/>
              <a:ext cx="1728146" cy="18797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৬) ৬(১</a:t>
              </a:r>
            </a:p>
            <a:p>
              <a:r>
                <a:rPr lang="en-US" sz="3600" dirty="0" smtClean="0"/>
                <a:t>     ৬</a:t>
              </a:r>
            </a:p>
            <a:p>
              <a:r>
                <a:rPr lang="en-US" sz="3600" dirty="0" smtClean="0"/>
                <a:t>     ০</a:t>
              </a:r>
              <a:endParaRPr lang="en-US" sz="3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235819" y="2489326"/>
              <a:ext cx="564205" cy="19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17"/>
          <p:cNvSpPr/>
          <p:nvPr/>
        </p:nvSpPr>
        <p:spPr>
          <a:xfrm>
            <a:off x="4385990" y="0"/>
            <a:ext cx="4299627" cy="2315182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৬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১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৬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২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৬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৩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৬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৬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বিভাজ্য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23227" y="2438796"/>
            <a:ext cx="4474723" cy="557560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৬ </a:t>
            </a:r>
            <a:r>
              <a:rPr lang="en-US" sz="36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 ১, ২, ৩ ও ৬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37465" y="3100039"/>
            <a:ext cx="4438184" cy="920806"/>
          </a:xfrm>
          <a:prstGeom prst="roundRect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৬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সংখ্যাটির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 ১ ও ৬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সহ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গুণনীয়ক</a:t>
            </a:r>
            <a:r>
              <a:rPr lang="en-US" sz="3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২ ও ৩ </a:t>
            </a:r>
            <a:r>
              <a:rPr lang="en-US" sz="36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আছে</a:t>
            </a:r>
            <a:endParaRPr lang="en-US" sz="3600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50421" y="4311959"/>
            <a:ext cx="3211549" cy="1980915"/>
            <a:chOff x="5241075" y="3323063"/>
            <a:chExt cx="3211549" cy="1980915"/>
          </a:xfrm>
        </p:grpSpPr>
        <p:sp>
          <p:nvSpPr>
            <p:cNvPr id="22" name="Oval 21"/>
            <p:cNvSpPr/>
            <p:nvPr/>
          </p:nvSpPr>
          <p:spPr>
            <a:xfrm>
              <a:off x="5241075" y="3323063"/>
              <a:ext cx="3211549" cy="71367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একক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কাজ</a:t>
              </a:r>
              <a:endParaRPr lang="en-US" sz="4000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7193" y="4103649"/>
              <a:ext cx="3033132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১২ </a:t>
              </a:r>
              <a:r>
                <a:rPr lang="en-US" sz="3600" dirty="0" err="1" smtClean="0"/>
                <a:t>এর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গুণনীয়ক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গুলো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নির্ণয়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64797885"/>
      </p:ext>
    </p:extLst>
  </p:cSld>
  <p:clrMapOvr>
    <a:masterClrMapping/>
  </p:clrMapOvr>
  <p:transition spd="slow">
    <p:fad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2522</TotalTime>
  <Words>1389</Words>
  <Application>Microsoft Office PowerPoint</Application>
  <PresentationFormat>On-screen Show (4:3)</PresentationFormat>
  <Paragraphs>363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প্রশ্নোত্তর পর্ব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Ratan</cp:lastModifiedBy>
  <cp:revision>490</cp:revision>
  <dcterms:created xsi:type="dcterms:W3CDTF">2014-07-15T10:22:59Z</dcterms:created>
  <dcterms:modified xsi:type="dcterms:W3CDTF">2009-09-17T17:50:46Z</dcterms:modified>
</cp:coreProperties>
</file>