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1" r:id="rId4"/>
    <p:sldId id="291" r:id="rId5"/>
    <p:sldId id="259" r:id="rId6"/>
    <p:sldId id="260" r:id="rId7"/>
    <p:sldId id="264" r:id="rId8"/>
    <p:sldId id="276" r:id="rId9"/>
    <p:sldId id="277" r:id="rId10"/>
    <p:sldId id="268" r:id="rId11"/>
    <p:sldId id="274" r:id="rId12"/>
    <p:sldId id="282" r:id="rId13"/>
    <p:sldId id="284" r:id="rId14"/>
    <p:sldId id="271" r:id="rId15"/>
    <p:sldId id="286" r:id="rId16"/>
    <p:sldId id="292" r:id="rId17"/>
    <p:sldId id="287" r:id="rId18"/>
    <p:sldId id="288" r:id="rId19"/>
    <p:sldId id="289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1" autoAdjust="0"/>
    <p:restoredTop sz="99744" autoAdjust="0"/>
  </p:normalViewPr>
  <p:slideViewPr>
    <p:cSldViewPr>
      <p:cViewPr varScale="1">
        <p:scale>
          <a:sx n="45" d="100"/>
          <a:sy n="45" d="100"/>
        </p:scale>
        <p:origin x="-11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এসএমএস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বেতার / রেডিও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1A6CDA77-A08E-4683-93E6-5913CD751459}">
      <dgm:prSet custT="1"/>
      <dgm:spPr/>
      <dgm:t>
        <a:bodyPr/>
        <a:lstStyle/>
        <a:p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টেলিভিশন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DF0FC897-30AE-4368-BDBA-5157422F251D}" type="parTrans" cxnId="{2F554A0C-01FB-4DFB-A87C-B590CB5CEE00}">
      <dgm:prSet/>
      <dgm:spPr/>
      <dgm:t>
        <a:bodyPr/>
        <a:lstStyle/>
        <a:p>
          <a:endParaRPr lang="en-US">
            <a:effectLst/>
          </a:endParaRPr>
        </a:p>
      </dgm:t>
    </dgm:pt>
    <dgm:pt modelId="{0428A572-5D9C-4398-886C-48E28DE54253}" type="sibTrans" cxnId="{2F554A0C-01FB-4DFB-A87C-B590CB5CEE00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মোবাইল ফোন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6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6" custScaleX="10248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8C06F-76C0-4BF2-B5B7-A52A496C36E5}" type="pres">
      <dgm:prSet presAssocID="{DF0FC897-30AE-4368-BDBA-5157422F25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0C4BC37-60DB-4EF3-838F-6BC4A742A9F1}" type="pres">
      <dgm:prSet presAssocID="{DF0FC897-30AE-4368-BDBA-5157422F25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0EAB16-4234-42F3-8336-F89726239BD1}" type="pres">
      <dgm:prSet presAssocID="{1A6CDA77-A08E-4683-93E6-5913CD751459}" presName="node" presStyleLbl="node1" presStyleIdx="3" presStyleCnt="6" custScaleX="129270" custScaleY="9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4" presStyleCnt="6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5" presStyleCnt="6" custScaleX="124956" custScaleY="6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2A4B4-724B-43B2-BC4E-24580B1BEE7B}" type="presOf" srcId="{81D643C9-07D6-4696-A787-843C8C7E6D3B}" destId="{B81EA08D-DF4D-4B3A-88B4-8B8C7BCF8893}" srcOrd="0" destOrd="0" presId="urn:microsoft.com/office/officeart/2005/8/layout/radial5"/>
    <dgm:cxn modelId="{782431FC-92D8-42E0-826B-5FFF0C99C68F}" type="presOf" srcId="{0256C6BE-5F44-4CF9-BD13-59CD94DFEF80}" destId="{D32CF333-55B3-4EF5-8C9D-78E2671F0312}" srcOrd="0" destOrd="0" presId="urn:microsoft.com/office/officeart/2005/8/layout/radial5"/>
    <dgm:cxn modelId="{760CA4F8-EB54-468C-8DE7-FE3D689E116E}" type="presOf" srcId="{C23FC31C-9C02-4C1C-BADC-F8C3E708C236}" destId="{A07EFB3C-07B0-46B1-B089-8D5C14FC96E1}" srcOrd="1" destOrd="0" presId="urn:microsoft.com/office/officeart/2005/8/layout/radial5"/>
    <dgm:cxn modelId="{F0766A6F-C04C-46E7-BA18-12FC07DF64AB}" type="presOf" srcId="{140BDE50-38D2-475F-8D08-557826DA3F28}" destId="{8D6D65CF-E5BF-41ED-9DD7-5D01732A127C}" srcOrd="0" destOrd="0" presId="urn:microsoft.com/office/officeart/2005/8/layout/radial5"/>
    <dgm:cxn modelId="{E2E0E697-6B3A-4A42-831F-315109C3C84E}" type="presOf" srcId="{EE8E37A4-52AD-4374-9817-5C091A80C302}" destId="{0ECE089E-F5DE-4741-8637-2E901B53B990}" srcOrd="0" destOrd="0" presId="urn:microsoft.com/office/officeart/2005/8/layout/radial5"/>
    <dgm:cxn modelId="{31C60D53-6D23-4E0C-B03F-B9C4571C185B}" type="presOf" srcId="{C23FC31C-9C02-4C1C-BADC-F8C3E708C236}" destId="{2B3E77F0-EB7C-42BB-9881-21A0A7A8019F}" srcOrd="0" destOrd="0" presId="urn:microsoft.com/office/officeart/2005/8/layout/radial5"/>
    <dgm:cxn modelId="{67235241-22ED-4BEB-ACC7-C1156B12F213}" type="presOf" srcId="{91BAD295-8122-4425-A39B-F3F81CE8274F}" destId="{A7464D03-6264-4E03-8081-28B4535F51A2}" srcOrd="0" destOrd="0" presId="urn:microsoft.com/office/officeart/2005/8/layout/radial5"/>
    <dgm:cxn modelId="{CBF78586-125D-4BF8-AFF5-F279C5E61082}" type="presOf" srcId="{0256C6BE-5F44-4CF9-BD13-59CD94DFEF80}" destId="{4AE375BC-1AC8-4482-ADC8-6CECCA4F2AEC}" srcOrd="1" destOrd="0" presId="urn:microsoft.com/office/officeart/2005/8/layout/radial5"/>
    <dgm:cxn modelId="{34216FF6-36CB-4691-BD5C-6B38C6F84646}" srcId="{81D643C9-07D6-4696-A787-843C8C7E6D3B}" destId="{4D4EB95A-5A67-49D2-A4BD-0BE93447225B}" srcOrd="5" destOrd="0" parTransId="{0256C6BE-5F44-4CF9-BD13-59CD94DFEF80}" sibTransId="{4E669FA9-CBCB-400F-AFFE-DA26646EE13B}"/>
    <dgm:cxn modelId="{2F554A0C-01FB-4DFB-A87C-B590CB5CEE00}" srcId="{81D643C9-07D6-4696-A787-843C8C7E6D3B}" destId="{1A6CDA77-A08E-4683-93E6-5913CD751459}" srcOrd="3" destOrd="0" parTransId="{DF0FC897-30AE-4368-BDBA-5157422F251D}" sibTransId="{0428A572-5D9C-4398-886C-48E28DE54253}"/>
    <dgm:cxn modelId="{8E04E645-0389-4BE3-924A-67E92C1A23F0}" type="presOf" srcId="{140BDE50-38D2-475F-8D08-557826DA3F28}" destId="{258C8405-F2B6-4D0D-AA1E-C96E15DE0B4C}" srcOrd="1" destOrd="0" presId="urn:microsoft.com/office/officeart/2005/8/layout/radial5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9E293272-1B5D-4C2D-92E9-40C6387BE83D}" type="presOf" srcId="{DF0FC897-30AE-4368-BDBA-5157422F251D}" destId="{7008C06F-76C0-4BF2-B5B7-A52A496C36E5}" srcOrd="0" destOrd="0" presId="urn:microsoft.com/office/officeart/2005/8/layout/radial5"/>
    <dgm:cxn modelId="{E89C4922-73ED-49EA-B323-F519CC9DC4D0}" type="presOf" srcId="{4D4EB95A-5A67-49D2-A4BD-0BE93447225B}" destId="{A4F61AB2-61A3-41C4-843C-CBD22BE6ECEB}" srcOrd="0" destOrd="0" presId="urn:microsoft.com/office/officeart/2005/8/layout/radial5"/>
    <dgm:cxn modelId="{2D23FD32-A746-40E7-8B08-2A1CFC8DA672}" type="presOf" srcId="{1C60055F-FF5A-4ED5-B397-D57CEC77FE20}" destId="{9F8D230C-38DF-405A-AB39-87F5C12C4C3E}" srcOrd="1" destOrd="0" presId="urn:microsoft.com/office/officeart/2005/8/layout/radial5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8923ABF1-EE48-4601-84A6-145577691B0A}" srcId="{81D643C9-07D6-4696-A787-843C8C7E6D3B}" destId="{8F6B6C1A-8AC7-42D9-ADC8-4A5867D641BE}" srcOrd="4" destOrd="0" parTransId="{91BAD295-8122-4425-A39B-F3F81CE8274F}" sibTransId="{F242C67E-1878-4694-8A78-C707DDE7306E}"/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61501C10-76EF-474E-8FFE-326DF963725F}" type="presOf" srcId="{DF0FC897-30AE-4368-BDBA-5157422F251D}" destId="{20C4BC37-60DB-4EF3-838F-6BC4A742A9F1}" srcOrd="1" destOrd="0" presId="urn:microsoft.com/office/officeart/2005/8/layout/radial5"/>
    <dgm:cxn modelId="{9AFC02BB-CCEE-45F9-9A33-7A7EE20B9CC6}" type="presOf" srcId="{91BAD295-8122-4425-A39B-F3F81CE8274F}" destId="{83EFABDF-3BFD-4203-86D7-B08800053FDA}" srcOrd="1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1D589168-9E73-4F60-9951-2CF115B03F37}" type="presOf" srcId="{8F6B6C1A-8AC7-42D9-ADC8-4A5867D641BE}" destId="{8CA66E20-BDF4-43A0-ADAE-876036AB3435}" srcOrd="0" destOrd="0" presId="urn:microsoft.com/office/officeart/2005/8/layout/radial5"/>
    <dgm:cxn modelId="{9DC4E033-90DF-4672-A459-3F46400FD5AC}" type="presOf" srcId="{1A6CDA77-A08E-4683-93E6-5913CD751459}" destId="{750EAB16-4234-42F3-8336-F89726239BD1}" srcOrd="0" destOrd="0" presId="urn:microsoft.com/office/officeart/2005/8/layout/radial5"/>
    <dgm:cxn modelId="{75A3A217-8191-41CA-ABEC-8662C7A925BA}" type="presOf" srcId="{1C60055F-FF5A-4ED5-B397-D57CEC77FE20}" destId="{7A6BFFE3-C879-47C2-BB6B-188738245D62}" srcOrd="0" destOrd="0" presId="urn:microsoft.com/office/officeart/2005/8/layout/radial5"/>
    <dgm:cxn modelId="{9044D5BB-8270-49CC-AD07-769F0222014D}" type="presOf" srcId="{5E9E33CB-71DE-49B3-9807-CE6F42ECA9E4}" destId="{8D9DB9BB-C27E-4FE1-A15C-1593FF17104F}" srcOrd="0" destOrd="0" presId="urn:microsoft.com/office/officeart/2005/8/layout/radial5"/>
    <dgm:cxn modelId="{435EBD67-E69B-4E6B-9F1B-23C4535DE2FA}" type="presOf" srcId="{90D1EF15-7BB5-422A-A0B8-4F403E455CE5}" destId="{EDCA1F05-16BA-433B-B035-4D3C4DD209ED}" srcOrd="0" destOrd="0" presId="urn:microsoft.com/office/officeart/2005/8/layout/radial5"/>
    <dgm:cxn modelId="{AD4C5370-CF0B-442D-AE97-156F82227C4E}" type="presOf" srcId="{49D1A19F-43D6-4E0A-9855-086E1B631FBD}" destId="{3CA9C366-909A-461E-BDC9-C8C18A737712}" srcOrd="0" destOrd="0" presId="urn:microsoft.com/office/officeart/2005/8/layout/radial5"/>
    <dgm:cxn modelId="{5CA49183-7959-466D-AFE6-55E3DDB52344}" type="presParOf" srcId="{3CA9C366-909A-461E-BDC9-C8C18A737712}" destId="{B81EA08D-DF4D-4B3A-88B4-8B8C7BCF8893}" srcOrd="0" destOrd="0" presId="urn:microsoft.com/office/officeart/2005/8/layout/radial5"/>
    <dgm:cxn modelId="{D4C55276-7C08-4123-9898-7F429BB62DFA}" type="presParOf" srcId="{3CA9C366-909A-461E-BDC9-C8C18A737712}" destId="{2B3E77F0-EB7C-42BB-9881-21A0A7A8019F}" srcOrd="1" destOrd="0" presId="urn:microsoft.com/office/officeart/2005/8/layout/radial5"/>
    <dgm:cxn modelId="{26984A2C-0E38-485C-9333-EED34148E373}" type="presParOf" srcId="{2B3E77F0-EB7C-42BB-9881-21A0A7A8019F}" destId="{A07EFB3C-07B0-46B1-B089-8D5C14FC96E1}" srcOrd="0" destOrd="0" presId="urn:microsoft.com/office/officeart/2005/8/layout/radial5"/>
    <dgm:cxn modelId="{39B17728-E527-4C3B-A9B0-2DC5DF7C37E7}" type="presParOf" srcId="{3CA9C366-909A-461E-BDC9-C8C18A737712}" destId="{EDCA1F05-16BA-433B-B035-4D3C4DD209ED}" srcOrd="2" destOrd="0" presId="urn:microsoft.com/office/officeart/2005/8/layout/radial5"/>
    <dgm:cxn modelId="{288E045B-C20B-46C2-B777-1750723AEDCE}" type="presParOf" srcId="{3CA9C366-909A-461E-BDC9-C8C18A737712}" destId="{7A6BFFE3-C879-47C2-BB6B-188738245D62}" srcOrd="3" destOrd="0" presId="urn:microsoft.com/office/officeart/2005/8/layout/radial5"/>
    <dgm:cxn modelId="{11A3E24E-B4CD-413B-8C4B-5F95321E5F24}" type="presParOf" srcId="{7A6BFFE3-C879-47C2-BB6B-188738245D62}" destId="{9F8D230C-38DF-405A-AB39-87F5C12C4C3E}" srcOrd="0" destOrd="0" presId="urn:microsoft.com/office/officeart/2005/8/layout/radial5"/>
    <dgm:cxn modelId="{6BDACC56-8611-4A28-AA37-251D30BDC367}" type="presParOf" srcId="{3CA9C366-909A-461E-BDC9-C8C18A737712}" destId="{0ECE089E-F5DE-4741-8637-2E901B53B990}" srcOrd="4" destOrd="0" presId="urn:microsoft.com/office/officeart/2005/8/layout/radial5"/>
    <dgm:cxn modelId="{75F6788F-060C-42C7-8D5F-134E7F9BEBC0}" type="presParOf" srcId="{3CA9C366-909A-461E-BDC9-C8C18A737712}" destId="{8D6D65CF-E5BF-41ED-9DD7-5D01732A127C}" srcOrd="5" destOrd="0" presId="urn:microsoft.com/office/officeart/2005/8/layout/radial5"/>
    <dgm:cxn modelId="{A5140868-956E-4F1F-81A6-AA6C99E9EF68}" type="presParOf" srcId="{8D6D65CF-E5BF-41ED-9DD7-5D01732A127C}" destId="{258C8405-F2B6-4D0D-AA1E-C96E15DE0B4C}" srcOrd="0" destOrd="0" presId="urn:microsoft.com/office/officeart/2005/8/layout/radial5"/>
    <dgm:cxn modelId="{F5C16CD4-330F-4EF0-AEAA-CA301F547227}" type="presParOf" srcId="{3CA9C366-909A-461E-BDC9-C8C18A737712}" destId="{8D9DB9BB-C27E-4FE1-A15C-1593FF17104F}" srcOrd="6" destOrd="0" presId="urn:microsoft.com/office/officeart/2005/8/layout/radial5"/>
    <dgm:cxn modelId="{F08AEFC9-802B-4326-8FCD-C6E9CB5BA830}" type="presParOf" srcId="{3CA9C366-909A-461E-BDC9-C8C18A737712}" destId="{7008C06F-76C0-4BF2-B5B7-A52A496C36E5}" srcOrd="7" destOrd="0" presId="urn:microsoft.com/office/officeart/2005/8/layout/radial5"/>
    <dgm:cxn modelId="{8BAA1277-B955-4C9D-B7AA-70C52A571D58}" type="presParOf" srcId="{7008C06F-76C0-4BF2-B5B7-A52A496C36E5}" destId="{20C4BC37-60DB-4EF3-838F-6BC4A742A9F1}" srcOrd="0" destOrd="0" presId="urn:microsoft.com/office/officeart/2005/8/layout/radial5"/>
    <dgm:cxn modelId="{F7C918D5-DD19-4419-93C0-259A2D80664F}" type="presParOf" srcId="{3CA9C366-909A-461E-BDC9-C8C18A737712}" destId="{750EAB16-4234-42F3-8336-F89726239BD1}" srcOrd="8" destOrd="0" presId="urn:microsoft.com/office/officeart/2005/8/layout/radial5"/>
    <dgm:cxn modelId="{C070F259-8E70-4D0D-82D9-33F241E04D6D}" type="presParOf" srcId="{3CA9C366-909A-461E-BDC9-C8C18A737712}" destId="{A7464D03-6264-4E03-8081-28B4535F51A2}" srcOrd="9" destOrd="0" presId="urn:microsoft.com/office/officeart/2005/8/layout/radial5"/>
    <dgm:cxn modelId="{08D5DC72-D092-4335-A6EA-D9012C3B1935}" type="presParOf" srcId="{A7464D03-6264-4E03-8081-28B4535F51A2}" destId="{83EFABDF-3BFD-4203-86D7-B08800053FDA}" srcOrd="0" destOrd="0" presId="urn:microsoft.com/office/officeart/2005/8/layout/radial5"/>
    <dgm:cxn modelId="{09941983-2439-4D6E-83A2-FDEDC4C8945F}" type="presParOf" srcId="{3CA9C366-909A-461E-BDC9-C8C18A737712}" destId="{8CA66E20-BDF4-43A0-ADAE-876036AB3435}" srcOrd="10" destOrd="0" presId="urn:microsoft.com/office/officeart/2005/8/layout/radial5"/>
    <dgm:cxn modelId="{CA7629E4-7479-445F-9E3F-C89294924C4E}" type="presParOf" srcId="{3CA9C366-909A-461E-BDC9-C8C18A737712}" destId="{D32CF333-55B3-4EF5-8C9D-78E2671F0312}" srcOrd="11" destOrd="0" presId="urn:microsoft.com/office/officeart/2005/8/layout/radial5"/>
    <dgm:cxn modelId="{DE9BEE1B-5761-4210-8E0C-E2B035500EAA}" type="presParOf" srcId="{D32CF333-55B3-4EF5-8C9D-78E2671F0312}" destId="{4AE375BC-1AC8-4482-ADC8-6CECCA4F2AEC}" srcOrd="0" destOrd="0" presId="urn:microsoft.com/office/officeart/2005/8/layout/radial5"/>
    <dgm:cxn modelId="{F183739E-476D-4443-858D-477A7CC8618F}" type="presParOf" srcId="{3CA9C366-909A-461E-BDC9-C8C18A737712}" destId="{A4F61AB2-61A3-41C4-843C-CBD22BE6ECEB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CAB7-DF87-40FF-845B-7E64CA8D9E25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8F49-51F4-4219-9B99-9A77BDFF5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E8F49-51F4-4219-9B99-9A77BDFF56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35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08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66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1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534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626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65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65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00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19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53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90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99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23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7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1" name="bomb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410433"/>
      </p:ext>
    </p:extLst>
  </p:cSld>
  <p:clrMapOvr>
    <a:masterClrMapping/>
  </p:clrMapOvr>
  <p:transition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993460"/>
      </p:ext>
    </p:extLst>
  </p:cSld>
  <p:clrMapOvr>
    <a:masterClrMapping/>
  </p:clrMapOvr>
  <p:transition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19200" y="6704112"/>
            <a:ext cx="65532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514350" indent="-514350" algn="ctr">
              <a:buAutoNum type="romanUcPeriod" startAt="1500"/>
            </a:pPr>
            <a:r>
              <a:rPr lang="en-US" sz="1000" b="1" i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RAFIQUL   ISLAM </a:t>
            </a:r>
            <a:r>
              <a:rPr lang="en-US" sz="1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   </a:t>
            </a:r>
            <a:r>
              <a:rPr lang="en-US" sz="1000" b="1" i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RATAN</a:t>
            </a:r>
            <a:r>
              <a:rPr lang="en-US" sz="1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   MD.   RAFIQUL   ISLAM    RATAN   MD.   RAFIQUL   ISLAM    RATAN   MD.   RAFIQUL   ISLAM    RATAN</a:t>
            </a:r>
            <a:endParaRPr lang="en-US" sz="1000" b="1" i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  <a:cs typeface="Aparajit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95400" y="0"/>
            <a:ext cx="65532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514350" indent="-514350" algn="ctr">
              <a:buAutoNum type="romanUcPeriod" startAt="1500"/>
            </a:pPr>
            <a:r>
              <a:rPr lang="en-US" sz="1000" b="1" i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RAFIQUL   ISLAM </a:t>
            </a:r>
            <a:r>
              <a:rPr lang="en-US" sz="1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   </a:t>
            </a:r>
            <a:r>
              <a:rPr lang="en-US" sz="1000" b="1" i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RATAN</a:t>
            </a:r>
            <a:r>
              <a:rPr lang="en-US" sz="1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   MD.   RAFIQUL   ISLAM    RATAN   MD.   RAFIQUL   ISLAM    RATAN   MD.   RAFIQUL   ISLAM    RATAN</a:t>
            </a:r>
            <a:endParaRPr lang="en-US" sz="1000" b="1" i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  <a:cs typeface="Aparajita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199656" y="3352056"/>
            <a:ext cx="65532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514350" indent="-514350" algn="ctr">
              <a:buAutoNum type="romanUcPeriod" startAt="1500"/>
            </a:pPr>
            <a:r>
              <a:rPr lang="en-US" sz="1000" b="1" i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RAFIQUL   ISLAM </a:t>
            </a:r>
            <a:r>
              <a:rPr lang="en-US" sz="1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   </a:t>
            </a:r>
            <a:r>
              <a:rPr lang="en-US" sz="1000" b="1" i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RATAN</a:t>
            </a:r>
            <a:r>
              <a:rPr lang="en-US" sz="1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   MD.   RAFIQUL   ISLAM    RATAN   MD.   RAFIQUL   ISLAM    RATAN   MD.   RAFIQUL   ISLAM    RATAN</a:t>
            </a:r>
            <a:endParaRPr lang="en-US" sz="1000" b="1" i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  <a:cs typeface="Aparajita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5790456" y="3352056"/>
            <a:ext cx="6553200" cy="1538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514350" indent="-514350" algn="ctr">
              <a:buAutoNum type="romanUcPeriod" startAt="1500"/>
            </a:pPr>
            <a:r>
              <a:rPr lang="en-US" sz="1000" b="1" i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RAFIQUL   ISLAM </a:t>
            </a:r>
            <a:r>
              <a:rPr lang="en-US" sz="1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   </a:t>
            </a:r>
            <a:r>
              <a:rPr lang="en-US" sz="1000" b="1" i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RATAN</a:t>
            </a:r>
            <a:r>
              <a:rPr lang="en-US" sz="1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  <a:cs typeface="Aparajita" pitchFamily="34" charset="0"/>
              </a:rPr>
              <a:t>   MD.   RAFIQUL   ISLAM    RATAN   MD.   RAFIQUL   ISLAM    RATAN   MD.   RAFIQUL   ISLAM    RATAN</a:t>
            </a:r>
            <a:endParaRPr lang="en-US" sz="1000" b="1" i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  <a:cs typeface="Aparajit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sndAc>
      <p:stSnd>
        <p:snd r:embed="rId5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eform 2"/>
          <p:cNvSpPr/>
          <p:nvPr/>
        </p:nvSpPr>
        <p:spPr>
          <a:xfrm rot="20728369">
            <a:off x="879842" y="2951414"/>
            <a:ext cx="7121391" cy="3062377"/>
          </a:xfrm>
          <a:custGeom>
            <a:avLst/>
            <a:gdLst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0 w 7620000"/>
              <a:gd name="connsiteY3" fmla="*/ 2554545 h 2554545"/>
              <a:gd name="connsiteX4" fmla="*/ 0 w 7620000"/>
              <a:gd name="connsiteY4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0 w 7620000"/>
              <a:gd name="connsiteY4" fmla="*/ 2554545 h 2554545"/>
              <a:gd name="connsiteX5" fmla="*/ 0 w 7620000"/>
              <a:gd name="connsiteY5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0 w 7620000"/>
              <a:gd name="connsiteY5" fmla="*/ 2554545 h 2554545"/>
              <a:gd name="connsiteX6" fmla="*/ 0 w 7620000"/>
              <a:gd name="connsiteY6" fmla="*/ 0 h 2554545"/>
              <a:gd name="connsiteX0" fmla="*/ 0 w 7620000"/>
              <a:gd name="connsiteY0" fmla="*/ 0 h 2554545"/>
              <a:gd name="connsiteX1" fmla="*/ 7620000 w 7620000"/>
              <a:gd name="connsiteY1" fmla="*/ 0 h 2554545"/>
              <a:gd name="connsiteX2" fmla="*/ 7620000 w 7620000"/>
              <a:gd name="connsiteY2" fmla="*/ 2554545 h 2554545"/>
              <a:gd name="connsiteX3" fmla="*/ 4004388 w 7620000"/>
              <a:gd name="connsiteY3" fmla="*/ 2531706 h 2554545"/>
              <a:gd name="connsiteX4" fmla="*/ 1384041 w 7620000"/>
              <a:gd name="connsiteY4" fmla="*/ 2245567 h 2554545"/>
              <a:gd name="connsiteX5" fmla="*/ 1122784 w 7620000"/>
              <a:gd name="connsiteY5" fmla="*/ 2307771 h 2554545"/>
              <a:gd name="connsiteX6" fmla="*/ 0 w 7620000"/>
              <a:gd name="connsiteY6" fmla="*/ 2554545 h 2554545"/>
              <a:gd name="connsiteX7" fmla="*/ 0 w 7620000"/>
              <a:gd name="connsiteY7" fmla="*/ 0 h 2554545"/>
              <a:gd name="connsiteX0" fmla="*/ 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0 w 7620000"/>
              <a:gd name="connsiteY8" fmla="*/ 0 h 2964055"/>
              <a:gd name="connsiteX0" fmla="*/ 457200 w 7620000"/>
              <a:gd name="connsiteY0" fmla="*/ 0 h 2964055"/>
              <a:gd name="connsiteX1" fmla="*/ 7620000 w 7620000"/>
              <a:gd name="connsiteY1" fmla="*/ 0 h 2964055"/>
              <a:gd name="connsiteX2" fmla="*/ 7620000 w 7620000"/>
              <a:gd name="connsiteY2" fmla="*/ 2554545 h 2964055"/>
              <a:gd name="connsiteX3" fmla="*/ 5489510 w 7620000"/>
              <a:gd name="connsiteY3" fmla="*/ 2152261 h 2964055"/>
              <a:gd name="connsiteX4" fmla="*/ 4004388 w 7620000"/>
              <a:gd name="connsiteY4" fmla="*/ 2531706 h 2964055"/>
              <a:gd name="connsiteX5" fmla="*/ 1384041 w 7620000"/>
              <a:gd name="connsiteY5" fmla="*/ 2245567 h 2964055"/>
              <a:gd name="connsiteX6" fmla="*/ 1122784 w 7620000"/>
              <a:gd name="connsiteY6" fmla="*/ 2307771 h 2964055"/>
              <a:gd name="connsiteX7" fmla="*/ 0 w 7620000"/>
              <a:gd name="connsiteY7" fmla="*/ 2554545 h 2964055"/>
              <a:gd name="connsiteX8" fmla="*/ 457200 w 7620000"/>
              <a:gd name="connsiteY8" fmla="*/ 0 h 2964055"/>
              <a:gd name="connsiteX0" fmla="*/ 457200 w 7926355"/>
              <a:gd name="connsiteY0" fmla="*/ 0 h 2964055"/>
              <a:gd name="connsiteX1" fmla="*/ 7620000 w 7926355"/>
              <a:gd name="connsiteY1" fmla="*/ 0 h 2964055"/>
              <a:gd name="connsiteX2" fmla="*/ 7926355 w 7926355"/>
              <a:gd name="connsiteY2" fmla="*/ 1803 h 2964055"/>
              <a:gd name="connsiteX3" fmla="*/ 7620000 w 7926355"/>
              <a:gd name="connsiteY3" fmla="*/ 2554545 h 2964055"/>
              <a:gd name="connsiteX4" fmla="*/ 5489510 w 7926355"/>
              <a:gd name="connsiteY4" fmla="*/ 2152261 h 2964055"/>
              <a:gd name="connsiteX5" fmla="*/ 4004388 w 7926355"/>
              <a:gd name="connsiteY5" fmla="*/ 2531706 h 2964055"/>
              <a:gd name="connsiteX6" fmla="*/ 1384041 w 7926355"/>
              <a:gd name="connsiteY6" fmla="*/ 2245567 h 2964055"/>
              <a:gd name="connsiteX7" fmla="*/ 1122784 w 7926355"/>
              <a:gd name="connsiteY7" fmla="*/ 2307771 h 2964055"/>
              <a:gd name="connsiteX8" fmla="*/ 0 w 7926355"/>
              <a:gd name="connsiteY8" fmla="*/ 2554545 h 2964055"/>
              <a:gd name="connsiteX9" fmla="*/ 457200 w 7926355"/>
              <a:gd name="connsiteY9" fmla="*/ 0 h 296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6355" h="2964055">
                <a:moveTo>
                  <a:pt x="457200" y="0"/>
                </a:moveTo>
                <a:lnTo>
                  <a:pt x="7620000" y="0"/>
                </a:lnTo>
                <a:lnTo>
                  <a:pt x="7926355" y="1803"/>
                </a:lnTo>
                <a:cubicBezTo>
                  <a:pt x="7925837" y="852717"/>
                  <a:pt x="7620518" y="1703631"/>
                  <a:pt x="7620000" y="2554545"/>
                </a:cubicBezTo>
                <a:cubicBezTo>
                  <a:pt x="7264918" y="2964055"/>
                  <a:pt x="6092112" y="2156068"/>
                  <a:pt x="5489510" y="2152261"/>
                </a:cubicBezTo>
                <a:cubicBezTo>
                  <a:pt x="4886908" y="2148455"/>
                  <a:pt x="4688633" y="2566955"/>
                  <a:pt x="4004388" y="2531706"/>
                </a:cubicBezTo>
                <a:lnTo>
                  <a:pt x="1384041" y="2245567"/>
                </a:lnTo>
                <a:lnTo>
                  <a:pt x="1122784" y="2307771"/>
                </a:lnTo>
                <a:lnTo>
                  <a:pt x="0" y="2554545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19900" b="1" i="1" u="sng" spc="6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i="1" u="sng" spc="600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i="1" u="sng" spc="6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i="1" u="sng" spc="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i="1" u="sng" spc="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58951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24200" y="1143000"/>
            <a:ext cx="2895600" cy="9144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48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81534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প্রাত্যহিক জীবনে ব্যবহৃত </a:t>
            </a:r>
            <a:r>
              <a:rPr lang="bn-BD" sz="4400" dirty="0">
                <a:ea typeface="Calibri"/>
                <a:cs typeface="NikoshBAN"/>
              </a:rPr>
              <a:t>হয় এমন কয়েকটি তথ্য ও যোগাযোগ প্রযুক্তির নাম </a:t>
            </a:r>
            <a:r>
              <a:rPr lang="bn-BD" sz="4400" dirty="0" smtClean="0">
                <a:ea typeface="Calibri"/>
                <a:cs typeface="NikoshBAN"/>
              </a:rPr>
              <a:t>লেখ</a:t>
            </a:r>
            <a:r>
              <a:rPr lang="bn-BD" sz="4400" dirty="0">
                <a:ea typeface="Calibri"/>
                <a:cs typeface="NikoshBAN"/>
              </a:rPr>
              <a:t>। 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311178"/>
      </p:ext>
    </p:extLst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381000"/>
            <a:ext cx="3886200" cy="2595265"/>
            <a:chOff x="304800" y="381000"/>
            <a:chExt cx="3886200" cy="25952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0" y="381000"/>
              <a:ext cx="3657600" cy="20574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04800" y="2514600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মোবাই</a:t>
              </a:r>
              <a:r>
                <a:rPr lang="en-US" sz="2400" dirty="0" err="1" smtClean="0">
                  <a:latin typeface="NikoshLightBAN" pitchFamily="2" charset="0"/>
                  <a:cs typeface="NikoshLightBAN" pitchFamily="2" charset="0"/>
                </a:rPr>
                <a:t>লে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 এসএমএস পাঠাচ্ছে</a:t>
              </a:r>
              <a:endParaRPr lang="en-US" sz="2400" dirty="0">
                <a:latin typeface="NikoshLightBAN" pitchFamily="2" charset="0"/>
                <a:cs typeface="NikoshLight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48200" y="380999"/>
            <a:ext cx="4038600" cy="2519066"/>
            <a:chOff x="4648200" y="380999"/>
            <a:chExt cx="4038600" cy="25190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0600" y="380999"/>
              <a:ext cx="3733800" cy="2057401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648200" y="24384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রেডিও</a:t>
              </a:r>
              <a:r>
                <a:rPr lang="en-US" sz="2400" dirty="0" err="1" smtClean="0">
                  <a:latin typeface="NikoshLightBAN" pitchFamily="2" charset="0"/>
                  <a:cs typeface="NikoshLightBAN" pitchFamily="2" charset="0"/>
                </a:rPr>
                <a:t>তে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 কৃষি বিষয়ক অনুষ্ঠান শুনছে </a:t>
              </a:r>
              <a:endParaRPr lang="en-US" sz="2400" dirty="0">
                <a:latin typeface="NikoshLightBAN" pitchFamily="2" charset="0"/>
                <a:cs typeface="NikoshLight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3124200"/>
            <a:ext cx="3657600" cy="3316307"/>
            <a:chOff x="381000" y="3124200"/>
            <a:chExt cx="3657600" cy="33163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0" y="3124200"/>
              <a:ext cx="3657600" cy="21335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1000" y="5486400"/>
              <a:ext cx="3429000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LightBAN" pitchFamily="2" charset="0"/>
                  <a:cs typeface="NikoshLightBAN" pitchFamily="2" charset="0"/>
                </a:rPr>
                <a:t>কম্পিউটারে ইন্টারনেট থেকে তথ্য সহজেই পাওয়া যায়</a:t>
              </a:r>
              <a:endParaRPr lang="en-US" sz="2800" dirty="0">
                <a:latin typeface="NikoshLightBAN" pitchFamily="2" charset="0"/>
                <a:cs typeface="NikoshLight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43400" y="3200400"/>
            <a:ext cx="4267200" cy="3316307"/>
            <a:chOff x="4343400" y="3200400"/>
            <a:chExt cx="4267200" cy="3316307"/>
          </a:xfrm>
        </p:grpSpPr>
        <p:sp>
          <p:nvSpPr>
            <p:cNvPr id="9" name="TextBox 8"/>
            <p:cNvSpPr txBox="1"/>
            <p:nvPr/>
          </p:nvSpPr>
          <p:spPr>
            <a:xfrm>
              <a:off x="4343400" y="5562600"/>
              <a:ext cx="4114800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LightBAN" pitchFamily="2" charset="0"/>
                  <a:cs typeface="NikoshLightBAN" pitchFamily="2" charset="0"/>
                </a:rPr>
                <a:t>ইন্টারনেট থেকে তথ্য নিয়ে</a:t>
              </a:r>
              <a:r>
                <a:rPr lang="en-US" sz="2800" dirty="0" smtClean="0"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bn-BD" sz="2800" dirty="0" smtClean="0">
                  <a:latin typeface="NikoshLightBAN" pitchFamily="2" charset="0"/>
                  <a:cs typeface="NikoshLightBAN" pitchFamily="2" charset="0"/>
                </a:rPr>
                <a:t>মুক্তিযুদ্ধ বিষয়ে রচনা লিখতে পারবে</a:t>
              </a:r>
              <a:endParaRPr lang="en-US" sz="2800" dirty="0">
                <a:latin typeface="NikoshLightBAN" pitchFamily="2" charset="0"/>
                <a:cs typeface="NikoshLight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5800" y="3200400"/>
              <a:ext cx="4114800" cy="213359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557397936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91000" y="762000"/>
            <a:ext cx="3962400" cy="3697307"/>
            <a:chOff x="4191000" y="762000"/>
            <a:chExt cx="3962400" cy="3697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67200" y="762000"/>
              <a:ext cx="3859344" cy="27432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191000" y="3505200"/>
              <a:ext cx="3962400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খেলার মাঠে যাওয়া সম্ভব না হলে প্রজেক্টরে খেলা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দেখা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" y="762000"/>
            <a:ext cx="3429001" cy="3571220"/>
            <a:chOff x="457200" y="762000"/>
            <a:chExt cx="3429001" cy="3571220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3810000"/>
              <a:ext cx="3200401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ঢাকায় বিশ্বকাপ খেলা হচ্ছে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762000"/>
              <a:ext cx="3429000" cy="274319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6" name="Rounded Rectangle 5"/>
          <p:cNvSpPr/>
          <p:nvPr/>
        </p:nvSpPr>
        <p:spPr>
          <a:xfrm>
            <a:off x="381000" y="4800600"/>
            <a:ext cx="8534400" cy="1524000"/>
          </a:xfrm>
          <a:prstGeom prst="roundRect">
            <a:avLst>
              <a:gd name="adj" fmla="val 3377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তথ্য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দেওয়া-নেওয়া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বাঁচিয়ে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রাখা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সংরক্ষণ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খুঁটিয়ে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খুঁটিয়ে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দেখা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বিশ্লেষণ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নিজের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কাজে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ব্যবহার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করার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প্রযুক্তিই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হচ্ছে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তথ্য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যোগাযোগ</a:t>
            </a:r>
            <a:r>
              <a:rPr lang="en-US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প্রযুক্তি</a:t>
            </a:r>
            <a:endParaRPr lang="en-US" sz="3600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920869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59177" y="381000"/>
            <a:ext cx="7041823" cy="3962400"/>
            <a:chOff x="959177" y="381000"/>
            <a:chExt cx="7041823" cy="3962400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49787" y="2069612"/>
              <a:ext cx="2649778" cy="83099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8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8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8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81000"/>
              <a:ext cx="6324600" cy="3962400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533400" y="4191000"/>
            <a:ext cx="8229600" cy="21236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আজকের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পাঠের নতুন কী কী প্রযুক্তির নাম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উল্লেখ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্য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করা হয়েছে তার তালিকা কর এবং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 একটি করে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ea typeface="Calibri"/>
                <a:cs typeface="NikoshBAN" pitchFamily="2" charset="0"/>
              </a:rPr>
              <a:t> ব্যবহার লেখ।   </a:t>
            </a:r>
            <a:endParaRPr lang="en-US" sz="4400" dirty="0">
              <a:solidFill>
                <a:srgbClr val="7030A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35584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6800" y="381000"/>
            <a:ext cx="6946942" cy="2094131"/>
            <a:chOff x="1066800" y="381000"/>
            <a:chExt cx="6946942" cy="2094131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981200" y="381000"/>
              <a:ext cx="4876800" cy="914400"/>
            </a:xfrm>
            <a:prstGeom prst="rect">
              <a:avLst/>
            </a:prstGeom>
            <a:ex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spc="50" dirty="0" err="1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দলগত</a:t>
              </a:r>
              <a:r>
                <a:rPr lang="en-US" sz="5400" b="1" spc="50" dirty="0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b="1" spc="50" dirty="0" err="1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5400" b="1" spc="50" dirty="0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 (</a:t>
              </a:r>
              <a:r>
                <a:rPr lang="en-US" sz="5400" b="1" spc="50" dirty="0" err="1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বিতর্ক</a:t>
              </a:r>
              <a:r>
                <a:rPr lang="en-US" b="1" spc="50" dirty="0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" pitchFamily="2" charset="0"/>
                  <a:cs typeface="Nikosh" pitchFamily="2" charset="0"/>
                </a:rPr>
                <a:t>)</a:t>
              </a:r>
              <a:endPara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66800" y="1828800"/>
              <a:ext cx="1300356" cy="64633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পক্ষ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দল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0800" y="1828800"/>
              <a:ext cx="1612942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3600" dirty="0" err="1"/>
                <a:t>বিপক্ষ</a:t>
              </a:r>
              <a:r>
                <a:rPr lang="en-US" sz="3600" dirty="0"/>
                <a:t> </a:t>
              </a:r>
              <a:r>
                <a:rPr lang="en-US" sz="3600" dirty="0" err="1"/>
                <a:t>দল</a:t>
              </a:r>
              <a:endParaRPr lang="en-US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3276600"/>
            <a:ext cx="6324600" cy="1981200"/>
            <a:chOff x="1066800" y="3276600"/>
            <a:chExt cx="6324600" cy="1981200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3276600"/>
              <a:ext cx="2819400" cy="76944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বিতর্কের</a:t>
              </a:r>
              <a:r>
                <a:rPr lang="en-US" sz="4400" dirty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বিষয়</a:t>
              </a:r>
              <a:r>
                <a:rPr lang="en-US" sz="4400" dirty="0">
                  <a:solidFill>
                    <a:srgbClr val="7030A0"/>
                  </a:solidFill>
                  <a:latin typeface="Nikosh" pitchFamily="2" charset="0"/>
                  <a:cs typeface="Nikosh" pitchFamily="2" charset="0"/>
                </a:rPr>
                <a:t>:</a:t>
              </a:r>
              <a:endParaRPr lang="en-US" sz="4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66800" y="4038600"/>
              <a:ext cx="6324600" cy="1219200"/>
            </a:xfrm>
            <a:prstGeom prst="roundRect">
              <a:avLst>
                <a:gd name="adj" fmla="val 4980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/>
                <a:t>তথ্য</a:t>
              </a:r>
              <a:r>
                <a:rPr lang="en-US" sz="3600" dirty="0" smtClean="0"/>
                <a:t> ও </a:t>
              </a:r>
              <a:r>
                <a:rPr lang="en-US" sz="3600" dirty="0" err="1" smtClean="0"/>
                <a:t>যোগাযোগ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প্রযুক্তি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বর্তমান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পৃথিবীকে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বদলে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দিতে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পারে</a:t>
              </a:r>
              <a:r>
                <a:rPr lang="en-US" sz="3600" dirty="0" smtClean="0"/>
                <a:t>।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28673450"/>
      </p:ext>
    </p:extLst>
  </p:cSld>
  <p:clrMapOvr>
    <a:masterClrMapping/>
  </p:clrMapOvr>
  <p:transition spd="med"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47669671"/>
              </p:ext>
            </p:extLst>
          </p:nvPr>
        </p:nvGraphicFramePr>
        <p:xfrm>
          <a:off x="609600" y="3810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1020243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96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638800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1192804"/>
      </p:ext>
    </p:extLst>
  </p:cSld>
  <p:clrMapOvr>
    <a:masterClrMapping/>
  </p:clrMapOvr>
  <p:transition spd="med"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435114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a typeface="Calibri"/>
                <a:cs typeface="NikoshBAN"/>
              </a:rPr>
              <a:t>মূল্যায়ন 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382000" cy="37856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ea typeface="Calibri"/>
                <a:cs typeface="NikoshBAN"/>
              </a:rPr>
              <a:t>১. কোন প্রযুক্তি মানুষের জীবনে </a:t>
            </a:r>
            <a:r>
              <a:rPr lang="bn-IN" sz="4000" dirty="0" smtClean="0">
                <a:ea typeface="Calibri"/>
                <a:cs typeface="NikoshBAN"/>
              </a:rPr>
              <a:t>গুরুত্বপূর্ণ</a:t>
            </a:r>
            <a:r>
              <a:rPr lang="bn-BD" sz="4000" dirty="0" smtClean="0">
                <a:ea typeface="Calibri"/>
                <a:cs typeface="NikoshBAN"/>
              </a:rPr>
              <a:t> </a:t>
            </a:r>
            <a:r>
              <a:rPr lang="bn-BD" sz="4000" dirty="0">
                <a:ea typeface="Calibri"/>
                <a:cs typeface="NikoshBAN"/>
              </a:rPr>
              <a:t>প্রভাব ফেলেছে?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a typeface="Calibri"/>
                <a:cs typeface="NikoshBAN"/>
              </a:rPr>
              <a:t>		</a:t>
            </a:r>
            <a:endParaRPr lang="en-US" sz="4000" dirty="0">
              <a:ea typeface="Calibri"/>
              <a:cs typeface="Vrinda"/>
            </a:endParaRPr>
          </a:p>
          <a:p>
            <a:r>
              <a:rPr lang="bn-BD" sz="4000" dirty="0">
                <a:ea typeface="Calibri"/>
                <a:cs typeface="NikoshBAN"/>
              </a:rPr>
              <a:t> </a:t>
            </a:r>
            <a:endParaRPr lang="bn-BD" sz="4000" dirty="0" smtClean="0">
              <a:ea typeface="Calibri"/>
              <a:cs typeface="NikoshBAN"/>
            </a:endParaRPr>
          </a:p>
          <a:p>
            <a:r>
              <a:rPr lang="bn-BD" sz="4000" dirty="0" smtClean="0">
                <a:ea typeface="Calibri"/>
                <a:cs typeface="NikoshBAN"/>
              </a:rPr>
              <a:t>২</a:t>
            </a:r>
            <a:r>
              <a:rPr lang="bn-BD" sz="4000" dirty="0">
                <a:ea typeface="Calibri"/>
                <a:cs typeface="NikoshBAN"/>
              </a:rPr>
              <a:t>. নিচের কোনটি প্রযুক্তি? </a:t>
            </a:r>
            <a:endParaRPr lang="en-US" sz="40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ea typeface="Calibri"/>
                <a:cs typeface="NikoshBAN"/>
              </a:rPr>
              <a:t>						  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4582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29" y="233703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ডিজিটাল প্রযুক্তি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3833" y="228600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টেলিভিশন প্রযুক্তি</a:t>
            </a:r>
            <a:endParaRPr lang="en-US" sz="40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220" y="2971800"/>
            <a:ext cx="461620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তথ্য ও যোগাযোগ প্রযুক্তি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7189" y="304800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এনালগ প্রযুক্তি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4267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খ. তথ্য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907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উপাত্ত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292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রেডিও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2836" y="42672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যোগাযোগ </a:t>
            </a:r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9213881">
            <a:off x="4985018" y="3049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913908" y="2362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088589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276129" y="5181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124200" y="4343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8229600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2663870" y="50311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24662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25708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জেলেরা সাগরে থাকাকালীন ঝড় বৃষ্টির খবর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পায়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কোনটির মাধ্যমে?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 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পরীক্ষার ফলাফল জানতে কিসের মাধ্যমে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SMS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 যায়?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bn-BD" sz="44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683" y="1828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রেডিও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1752600"/>
            <a:ext cx="3276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90800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462645"/>
            <a:ext cx="2590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মাইক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112" y="4411227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কম্পিউটার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204400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ল্যান্ডফোন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4430563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রেডিও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5200936"/>
            <a:ext cx="289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408218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752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0198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629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733800" y="4495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522512" y="525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213881">
            <a:off x="3271125" y="19069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7067270" y="526870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208275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191000"/>
            <a:ext cx="7086600" cy="2123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ea typeface="Calibri"/>
                <a:cs typeface="NikoshBAN"/>
              </a:rPr>
              <a:t>তোমার পরিবারের সদস্যরা ব্যবহার করে এমন </a:t>
            </a:r>
            <a:r>
              <a:rPr lang="bn-BD" sz="4400" dirty="0">
                <a:ea typeface="Calibri"/>
                <a:cs typeface="NikoshBAN"/>
              </a:rPr>
              <a:t>কতকগুলো তথ্য ও যোগাযোগ </a:t>
            </a:r>
            <a:r>
              <a:rPr lang="bn-BD" sz="4400" dirty="0" smtClean="0">
                <a:ea typeface="Calibri"/>
                <a:cs typeface="NikoshBAN"/>
              </a:rPr>
              <a:t>প্রযুক্তির নাম এবং তার ব্যবহার লেখ।  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8767" y="820452"/>
            <a:ext cx="4830633" cy="2632452"/>
            <a:chOff x="1798767" y="820452"/>
            <a:chExt cx="4830633" cy="2632452"/>
          </a:xfrm>
        </p:grpSpPr>
        <p:sp>
          <p:nvSpPr>
            <p:cNvPr id="2" name="Rectangle 1"/>
            <p:cNvSpPr/>
            <p:nvPr/>
          </p:nvSpPr>
          <p:spPr>
            <a:xfrm rot="16200000">
              <a:off x="944206" y="1675013"/>
              <a:ext cx="263245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ea typeface="Calibri"/>
                  <a:cs typeface="NikoshBAN"/>
                </a:rPr>
                <a:t>বাড়ির </a:t>
              </a:r>
              <a:r>
                <a:rPr lang="bn-BD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ea typeface="Calibri"/>
                  <a:cs typeface="NikoshBAN"/>
                </a:rPr>
                <a:t>কাজ</a:t>
              </a:r>
              <a:endPara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Calibri"/>
                <a:cs typeface="Vrinda"/>
              </a:endParaRPr>
            </a:p>
          </p:txBody>
        </p:sp>
        <p:pic>
          <p:nvPicPr>
            <p:cNvPr id="4" name="Content Placeholder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9400" y="838200"/>
              <a:ext cx="3810000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03687258"/>
      </p:ext>
    </p:extLst>
  </p:cSld>
  <p:clrMapOvr>
    <a:masterClrMapping/>
  </p:clrMapOvr>
  <p:transition spd="med"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78" r="49" b="58023"/>
          <a:stretch/>
        </p:blipFill>
        <p:spPr>
          <a:xfrm>
            <a:off x="2051188" y="196370"/>
            <a:ext cx="4921624" cy="6046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9000" y="1447800"/>
            <a:ext cx="3687656" cy="1464570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LightBAN" pitchFamily="2" charset="0"/>
                <a:cs typeface="NikoshLightBAN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লালমনিরহাট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1600200" y="3886200"/>
            <a:ext cx="5562600" cy="2438400"/>
          </a:xfrm>
          <a:prstGeom prst="verticalScroll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14600" y="4038600"/>
            <a:ext cx="3886200" cy="2286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LightBAN" pitchFamily="2" charset="0"/>
                <a:cs typeface="NikoshLightBAN" pitchFamily="2" charset="0"/>
              </a:rPr>
              <a:t>পাঠ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LightBAN" pitchFamily="2" charset="0"/>
              <a:cs typeface="NikoshLightBAN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তথ্য ও যোগাযোগ প্রযুক্তি</a:t>
            </a:r>
            <a:endParaRPr lang="en-US" sz="3600" dirty="0" smtClean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28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শ্রেণি</a:t>
            </a:r>
            <a:r>
              <a:rPr lang="en-US" sz="28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:</a:t>
            </a:r>
            <a:r>
              <a:rPr lang="bn-BD" sz="28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৬ষ্ঠ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bn-BD" sz="28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অধ্যায়</a:t>
            </a:r>
            <a:r>
              <a:rPr lang="en-US" sz="28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প্রথম</a:t>
            </a:r>
            <a:r>
              <a:rPr lang="en-US" sz="2800" dirty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পাঠ</a:t>
            </a:r>
            <a:r>
              <a:rPr lang="en-US" sz="28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: ২</a:t>
            </a:r>
            <a:endParaRPr lang="bn-BD" sz="2800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1" name="Picture 10" descr="rfq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143000"/>
            <a:ext cx="1600200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78" r="49" b="58023"/>
          <a:stretch/>
        </p:blipFill>
        <p:spPr>
          <a:xfrm rot="5400000">
            <a:off x="6071132" y="3072868"/>
            <a:ext cx="4921624" cy="604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78" r="49" b="58023"/>
          <a:stretch/>
        </p:blipFill>
        <p:spPr>
          <a:xfrm rot="16200000">
            <a:off x="-1828800" y="3409044"/>
            <a:ext cx="4921624" cy="6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198436"/>
      </p:ext>
    </p:extLst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5814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524000"/>
            <a:ext cx="461690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81475"/>
      </p:ext>
    </p:extLst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http://i.ytimg.com/vi/oGE5EfjHDCk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886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ttp://www.aljazeera.com/mritems/Images/2013/3/20/201332075719135580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19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40427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8600"/>
            <a:ext cx="5486400" cy="18097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u="sng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আজকের</a:t>
            </a:r>
            <a:r>
              <a:rPr lang="en-US" sz="4800" u="sng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u="sng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পাঠ</a:t>
            </a:r>
            <a:endParaRPr lang="en-US" sz="4800" u="sng" dirty="0" smtClean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4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তথ্য </a:t>
            </a:r>
            <a:r>
              <a:rPr lang="bn-BD" sz="4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ও যোগাযোগ প্রযুক্তি</a:t>
            </a:r>
            <a:endParaRPr lang="en-US" sz="4800" dirty="0" smtClean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শ্রেণি</a:t>
            </a:r>
            <a:r>
              <a:rPr lang="en-US" sz="2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:</a:t>
            </a:r>
            <a:r>
              <a:rPr lang="bn-BD" sz="2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৬ষ্ঠ	</a:t>
            </a:r>
            <a:r>
              <a:rPr lang="bn-BD" sz="2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অধ্যায়</a:t>
            </a:r>
            <a:r>
              <a:rPr lang="en-US" sz="2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প্রথম</a:t>
            </a:r>
            <a:r>
              <a:rPr lang="en-US" sz="2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	</a:t>
            </a:r>
            <a:r>
              <a:rPr lang="en-US" sz="2800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পাঠ</a:t>
            </a:r>
            <a:r>
              <a:rPr lang="en-US" sz="28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: ২</a:t>
            </a:r>
            <a:endParaRPr lang="bn-BD" sz="2800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209800"/>
            <a:ext cx="206017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LightBAN" pitchFamily="2" charset="0"/>
                <a:ea typeface="Calibri"/>
                <a:cs typeface="NikoshLightBAN" pitchFamily="2" charset="0"/>
              </a:rPr>
              <a:t>শিখনফল</a:t>
            </a:r>
            <a:r>
              <a:rPr lang="bn-BD" sz="4800" b="1" dirty="0">
                <a:ea typeface="Calibri"/>
                <a:cs typeface="NikoshBAN"/>
              </a:rPr>
              <a:t>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971800"/>
            <a:ext cx="81534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তথ্য ও যোগাযোগ প্রযুক্তি</a:t>
            </a:r>
            <a:r>
              <a:rPr lang="bn-IN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র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ধারণা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………….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ক) 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তথ্য ও যোগাযোগ প্রযুক্তি উৎপত্তির </a:t>
            </a:r>
            <a:r>
              <a:rPr lang="en-US" sz="3600" dirty="0" err="1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ধারণা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বর্ণনা করতে 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পারবে। </a:t>
            </a:r>
            <a:endParaRPr lang="en-US" sz="3600" dirty="0">
              <a:solidFill>
                <a:prstClr val="black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খ)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 রেডিও,</a:t>
            </a:r>
            <a:r>
              <a:rPr lang="bn-IN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টেলিভিশন, মোবাইল, ইন্টারনেট ও</a:t>
            </a:r>
            <a:r>
              <a:rPr lang="en-US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মাল্টিমিডিয়া প্রজেক্টরের ব্যবহার বর্ণনা করতে  পারবে</a:t>
            </a:r>
            <a:r>
              <a:rPr lang="en-US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।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গ) 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তথ্য </a:t>
            </a:r>
            <a:r>
              <a:rPr lang="bn-BD" sz="3600" dirty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ও যোগাযোগ 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প্রযুক্তি কী</a:t>
            </a:r>
            <a:r>
              <a:rPr lang="bn-IN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তা</a:t>
            </a:r>
            <a:r>
              <a:rPr lang="en-US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বর্ণনা করতে </a:t>
            </a:r>
            <a:r>
              <a:rPr lang="bn-BD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LightBAN" pitchFamily="2" charset="0"/>
                <a:cs typeface="NikoshLightBAN" pitchFamily="2" charset="0"/>
              </a:rPr>
              <a:t>।</a:t>
            </a:r>
          </a:p>
        </p:txBody>
      </p:sp>
    </p:spTree>
  </p:cSld>
  <p:clrMapOvr>
    <a:masterClrMapping/>
  </p:clrMapOvr>
  <p:transition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944" y="152400"/>
            <a:ext cx="732358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 উৎপত্তির পর্যায়গুলো   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47230" y="901016"/>
            <a:ext cx="3358570" cy="2869417"/>
            <a:chOff x="4947230" y="901016"/>
            <a:chExt cx="3358570" cy="2869417"/>
          </a:xfrm>
        </p:grpSpPr>
        <p:sp>
          <p:nvSpPr>
            <p:cNvPr id="4" name="TextBox 3"/>
            <p:cNvSpPr txBox="1"/>
            <p:nvPr/>
          </p:nvSpPr>
          <p:spPr>
            <a:xfrm>
              <a:off x="4953000" y="2939436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মাটি, পাথর, গাছের বাকলে লিখে তথ্য বিনিময় করত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7230" y="901016"/>
              <a:ext cx="3358570" cy="19968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914400" y="3763090"/>
            <a:ext cx="3651811" cy="2534994"/>
            <a:chOff x="914400" y="3763090"/>
            <a:chExt cx="3651811" cy="2534994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5836419"/>
              <a:ext cx="3569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কাগজে লিখে তথ্য বিনিময় করত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400" y="3763090"/>
              <a:ext cx="3651811" cy="197244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4947230" y="3734862"/>
            <a:ext cx="3384300" cy="2944965"/>
            <a:chOff x="4947230" y="3734862"/>
            <a:chExt cx="3384300" cy="2944965"/>
          </a:xfrm>
        </p:grpSpPr>
        <p:sp>
          <p:nvSpPr>
            <p:cNvPr id="6" name="TextBox 5"/>
            <p:cNvSpPr txBox="1"/>
            <p:nvPr/>
          </p:nvSpPr>
          <p:spPr>
            <a:xfrm>
              <a:off x="5029200" y="5848830"/>
              <a:ext cx="3302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টেলিফোনে কথা বলে তথ্য বিনিময় করা শুরু করে ছিল। </a:t>
              </a:r>
              <a:endParaRPr lang="en-US" sz="2400" dirty="0">
                <a:latin typeface="NikoshLightBAN" pitchFamily="2" charset="0"/>
                <a:cs typeface="NikoshLight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5533"/>
            <a:stretch/>
          </p:blipFill>
          <p:spPr>
            <a:xfrm>
              <a:off x="4947230" y="3734862"/>
              <a:ext cx="3358570" cy="207984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990601" y="901016"/>
            <a:ext cx="3480594" cy="2749381"/>
            <a:chOff x="990601" y="901016"/>
            <a:chExt cx="3480594" cy="2749381"/>
          </a:xfrm>
        </p:grpSpPr>
        <p:sp>
          <p:nvSpPr>
            <p:cNvPr id="3" name="TextBox 2"/>
            <p:cNvSpPr txBox="1"/>
            <p:nvPr/>
          </p:nvSpPr>
          <p:spPr>
            <a:xfrm>
              <a:off x="1143000" y="28194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একজন আরেক জনের সাথে কথা বলেই তথ্য বিনিময় করত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601" y="901016"/>
              <a:ext cx="3480594" cy="19578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3330473654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381000"/>
            <a:ext cx="3810000" cy="2747665"/>
            <a:chOff x="381000" y="381000"/>
            <a:chExt cx="3810000" cy="2747665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2667000"/>
              <a:ext cx="3810000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বেতারের মাধ্যমে তথ্য বিনিময় করা হয়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1" y="381000"/>
              <a:ext cx="3809999" cy="221023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687615" y="362456"/>
            <a:ext cx="4456385" cy="2761744"/>
            <a:chOff x="4687615" y="362456"/>
            <a:chExt cx="4456385" cy="2761744"/>
          </a:xfrm>
        </p:grpSpPr>
        <p:sp>
          <p:nvSpPr>
            <p:cNvPr id="3" name="TextBox 2"/>
            <p:cNvSpPr txBox="1"/>
            <p:nvPr/>
          </p:nvSpPr>
          <p:spPr>
            <a:xfrm>
              <a:off x="4687615" y="2662535"/>
              <a:ext cx="4456385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টেলিভিশনের 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খেলার তথ্য পাওয়া যায়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83281" y="362456"/>
              <a:ext cx="4132119" cy="220302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00600" y="3363640"/>
            <a:ext cx="4055918" cy="3494360"/>
            <a:chOff x="4800600" y="3363640"/>
            <a:chExt cx="4055918" cy="3494360"/>
          </a:xfrm>
        </p:grpSpPr>
        <p:sp>
          <p:nvSpPr>
            <p:cNvPr id="5" name="TextBox 4"/>
            <p:cNvSpPr txBox="1"/>
            <p:nvPr/>
          </p:nvSpPr>
          <p:spPr>
            <a:xfrm>
              <a:off x="4800600" y="6027003"/>
              <a:ext cx="4055918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বর্তমানে ইন্টারনেটের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মাধ্যমে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খুব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সহজেই তথ্য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বিনিময় করা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4206" y="3363640"/>
              <a:ext cx="3984994" cy="257996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228600" y="3352800"/>
            <a:ext cx="4419599" cy="3128665"/>
            <a:chOff x="228600" y="3352800"/>
            <a:chExt cx="4419599" cy="3128665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6019800"/>
              <a:ext cx="441959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মোবাইল ফোনের  মাধ্যমে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তথ্য বিনিময়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3352800"/>
              <a:ext cx="4038600" cy="2514600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290324130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43199" y="381000"/>
            <a:ext cx="3810001" cy="6096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947"/>
          <a:stretch/>
        </p:blipFill>
        <p:spPr>
          <a:xfrm>
            <a:off x="2514601" y="1219200"/>
            <a:ext cx="4953000" cy="1524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47800" y="3352800"/>
            <a:ext cx="6324600" cy="609600"/>
          </a:xfrm>
          <a:prstGeom prst="roundRect">
            <a:avLst>
              <a:gd name="adj" fmla="val 4555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প্রাচিন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কালে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কিভাবে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তথ্য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বিনিময়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করত</a:t>
            </a:r>
            <a:endParaRPr lang="en-US" sz="3600" b="1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4495800"/>
            <a:ext cx="6324600" cy="533400"/>
          </a:xfrm>
          <a:prstGeom prst="roundRect">
            <a:avLst>
              <a:gd name="adj" fmla="val 4555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বর্তমানে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কিভাবে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তথ্য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বিনিময়</a:t>
            </a:r>
            <a:r>
              <a:rPr lang="en-US" sz="36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করে</a:t>
            </a:r>
            <a:endParaRPr lang="en-US" sz="3600" b="1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232313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979188"/>
            <a:ext cx="4559954" cy="2668232"/>
            <a:chOff x="0" y="979188"/>
            <a:chExt cx="4559954" cy="2668232"/>
          </a:xfrm>
        </p:grpSpPr>
        <p:sp>
          <p:nvSpPr>
            <p:cNvPr id="3" name="TextBox 2"/>
            <p:cNvSpPr txBox="1"/>
            <p:nvPr/>
          </p:nvSpPr>
          <p:spPr>
            <a:xfrm>
              <a:off x="0" y="3124200"/>
              <a:ext cx="4559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জেলেরা সাগরে মাছ ধরে সংসার চালায়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0319" y="979188"/>
              <a:ext cx="3575021" cy="214501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626410" y="946984"/>
            <a:ext cx="3450790" cy="2715221"/>
            <a:chOff x="4626410" y="946984"/>
            <a:chExt cx="3450790" cy="2715221"/>
          </a:xfrm>
        </p:grpSpPr>
        <p:sp>
          <p:nvSpPr>
            <p:cNvPr id="6" name="TextBox 5"/>
            <p:cNvSpPr txBox="1"/>
            <p:nvPr/>
          </p:nvSpPr>
          <p:spPr>
            <a:xfrm>
              <a:off x="5137503" y="3138985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সাগরে প্রায়ই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ঝড় হয়।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26410" y="946984"/>
              <a:ext cx="3450790" cy="215674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4404818" y="3788447"/>
            <a:ext cx="4053382" cy="2602173"/>
            <a:chOff x="4404818" y="3788447"/>
            <a:chExt cx="3911756" cy="2602173"/>
          </a:xfrm>
        </p:grpSpPr>
        <p:sp>
          <p:nvSpPr>
            <p:cNvPr id="9" name="TextBox 8"/>
            <p:cNvSpPr txBox="1"/>
            <p:nvPr/>
          </p:nvSpPr>
          <p:spPr>
            <a:xfrm>
              <a:off x="4404818" y="5867400"/>
              <a:ext cx="39117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ফলে বিপদ থেকে রক্ষা পাওয়া যায়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31812" y="3788447"/>
              <a:ext cx="3445388" cy="206908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3799821"/>
            <a:ext cx="3581400" cy="3058179"/>
            <a:chOff x="685800" y="3799821"/>
            <a:chExt cx="3581400" cy="2945487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5791201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রেডিওর মাধ্যমে ঝড়ের সংবাদ  তাড়াতাড়ি শোনা যায়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0900" y="3799821"/>
              <a:ext cx="3496300" cy="199138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855518" y="16832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নিচের চিত্রগুলো লক্ষ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379456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407205"/>
            <a:ext cx="3603913" cy="3116259"/>
            <a:chOff x="762000" y="407205"/>
            <a:chExt cx="3603913" cy="3116259"/>
          </a:xfrm>
        </p:grpSpPr>
        <p:sp>
          <p:nvSpPr>
            <p:cNvPr id="3" name="TextBox 2"/>
            <p:cNvSpPr txBox="1"/>
            <p:nvPr/>
          </p:nvSpPr>
          <p:spPr>
            <a:xfrm>
              <a:off x="762001" y="2692467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টেলিভিশনের মাধ্যমে বিভিন্ন ধরণের অনুষ্ঠান দেখা ও শোনা যায়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000" y="407205"/>
              <a:ext cx="3603913" cy="228526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648200" y="390145"/>
            <a:ext cx="4038599" cy="3083047"/>
            <a:chOff x="4648200" y="390145"/>
            <a:chExt cx="4038599" cy="3083047"/>
          </a:xfrm>
        </p:grpSpPr>
        <p:sp>
          <p:nvSpPr>
            <p:cNvPr id="4" name="TextBox 3"/>
            <p:cNvSpPr txBox="1"/>
            <p:nvPr/>
          </p:nvSpPr>
          <p:spPr>
            <a:xfrm>
              <a:off x="4648200" y="2642195"/>
              <a:ext cx="3886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টেলিভিশনের </a:t>
              </a:r>
              <a:r>
                <a:rPr lang="bn-IN" sz="2400" dirty="0" smtClean="0">
                  <a:latin typeface="NikoshLightBAN" pitchFamily="2" charset="0"/>
                  <a:cs typeface="NikoshLightBAN" pitchFamily="2" charset="0"/>
                </a:rPr>
                <a:t>‘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কৃষি</a:t>
              </a:r>
              <a:r>
                <a:rPr lang="en-US" sz="2400" dirty="0" smtClean="0"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দিবানিশি</a:t>
              </a:r>
              <a:r>
                <a:rPr lang="bn-IN" sz="2400" dirty="0" smtClean="0">
                  <a:latin typeface="NikoshLightBAN" pitchFamily="2" charset="0"/>
                  <a:cs typeface="NikoshLightBAN" pitchFamily="2" charset="0"/>
                </a:rPr>
                <a:t>’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 অনুষ্ঠান দেখে নতুন কিছু চাষ সম্পর্কে জানা যায়</a:t>
              </a:r>
              <a:endParaRPr lang="en-US" sz="2400" dirty="0">
                <a:latin typeface="NikoshLightBAN" pitchFamily="2" charset="0"/>
                <a:cs typeface="NikoshLight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8544" y="390145"/>
              <a:ext cx="3828255" cy="2285261"/>
            </a:xfrm>
            <a:prstGeom prst="rect">
              <a:avLst/>
            </a:prstGeom>
            <a:ln w="5715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678872" y="3523463"/>
            <a:ext cx="3819642" cy="3199757"/>
            <a:chOff x="678872" y="3523463"/>
            <a:chExt cx="3819642" cy="3199757"/>
          </a:xfrm>
        </p:grpSpPr>
        <p:sp>
          <p:nvSpPr>
            <p:cNvPr id="5" name="TextBox 4"/>
            <p:cNvSpPr txBox="1"/>
            <p:nvPr/>
          </p:nvSpPr>
          <p:spPr>
            <a:xfrm>
              <a:off x="678872" y="5892223"/>
              <a:ext cx="3819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LightBAN" pitchFamily="2" charset="0"/>
                  <a:cs typeface="NikoshLightBAN" pitchFamily="2" charset="0"/>
                </a:rPr>
                <a:t>একজন কৃষক </a:t>
              </a:r>
              <a:r>
                <a:rPr lang="bn-IN" sz="2400" dirty="0" smtClean="0">
                  <a:latin typeface="NikoshLightBAN" pitchFamily="2" charset="0"/>
                  <a:cs typeface="NikoshLightBAN" pitchFamily="2" charset="0"/>
                </a:rPr>
                <a:t>‘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কৃষি</a:t>
              </a:r>
              <a:r>
                <a:rPr lang="en-US" sz="2400" dirty="0" smtClean="0"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দিবানিশি</a:t>
              </a:r>
              <a:r>
                <a:rPr lang="bn-IN" sz="2400" dirty="0" smtClean="0">
                  <a:latin typeface="NikoshLightBAN" pitchFamily="2" charset="0"/>
                  <a:cs typeface="NikoshLightBAN" pitchFamily="2" charset="0"/>
                </a:rPr>
                <a:t>’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 </a:t>
              </a:r>
              <a:r>
                <a:rPr lang="bn-BD" sz="2400" dirty="0">
                  <a:latin typeface="NikoshLightBAN" pitchFamily="2" charset="0"/>
                  <a:cs typeface="NikoshLightBAN" pitchFamily="2" charset="0"/>
                </a:rPr>
                <a:t>অনুষ্ঠান </a:t>
              </a:r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দেখে স্ট্রবেরি ফলের চাষ করে  </a:t>
              </a:r>
              <a:endParaRPr lang="en-US" sz="2400" dirty="0">
                <a:latin typeface="NikoshLightBAN" pitchFamily="2" charset="0"/>
                <a:cs typeface="NikoshLight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5801" y="3523463"/>
              <a:ext cx="3674426" cy="226773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4648200" y="3473192"/>
            <a:ext cx="4038600" cy="2932073"/>
            <a:chOff x="4648200" y="3473192"/>
            <a:chExt cx="4038600" cy="2932073"/>
          </a:xfrm>
        </p:grpSpPr>
        <p:sp>
          <p:nvSpPr>
            <p:cNvPr id="6" name="TextBox 5"/>
            <p:cNvSpPr txBox="1"/>
            <p:nvPr/>
          </p:nvSpPr>
          <p:spPr>
            <a:xfrm>
              <a:off x="4648200" y="5943600"/>
              <a:ext cx="403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LightBAN" pitchFamily="2" charset="0"/>
                  <a:cs typeface="NikoshLightBAN" pitchFamily="2" charset="0"/>
                </a:rPr>
                <a:t>এই ফল  থেকে অনেক টাকা উপার্জন করে</a:t>
              </a:r>
              <a:endParaRPr lang="en-US" sz="2400" dirty="0">
                <a:latin typeface="NikoshLightBAN" pitchFamily="2" charset="0"/>
                <a:cs typeface="NikoshLight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58544" y="3473192"/>
              <a:ext cx="3828255" cy="23180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2188461254"/>
      </p:ext>
    </p:extLst>
  </p:cSld>
  <p:clrMapOvr>
    <a:masterClrMapping/>
  </p:clrMapOvr>
  <p:transition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503</Words>
  <Application>Microsoft Office PowerPoint</Application>
  <PresentationFormat>On-screen Show (4:3)</PresentationFormat>
  <Paragraphs>112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জোড়ায় কাজ</vt:lpstr>
      <vt:lpstr>Slide 11</vt:lpstr>
      <vt:lpstr>Slide 12</vt:lpstr>
      <vt:lpstr>Slide 13</vt:lpstr>
      <vt:lpstr>Slide 14</vt:lpstr>
      <vt:lpstr>Slide 15</vt:lpstr>
      <vt:lpstr>প্রশ্নোত্তর পর্ব</vt:lpstr>
      <vt:lpstr>Slide 17</vt:lpstr>
      <vt:lpstr>Slide 18</vt:lpstr>
      <vt:lpstr>Slide 19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Ratan</dc:creator>
  <cp:lastModifiedBy>Ratan</cp:lastModifiedBy>
  <cp:revision>94</cp:revision>
  <dcterms:created xsi:type="dcterms:W3CDTF">2006-08-16T00:00:00Z</dcterms:created>
  <dcterms:modified xsi:type="dcterms:W3CDTF">2009-09-17T17:17:46Z</dcterms:modified>
</cp:coreProperties>
</file>