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notesMasterIdLst>
    <p:notesMasterId r:id="rId24"/>
  </p:notesMasterIdLst>
  <p:sldIdLst>
    <p:sldId id="319" r:id="rId2"/>
    <p:sldId id="320" r:id="rId3"/>
    <p:sldId id="400" r:id="rId4"/>
    <p:sldId id="404" r:id="rId5"/>
    <p:sldId id="451" r:id="rId6"/>
    <p:sldId id="407" r:id="rId7"/>
    <p:sldId id="410" r:id="rId8"/>
    <p:sldId id="408" r:id="rId9"/>
    <p:sldId id="412" r:id="rId10"/>
    <p:sldId id="414" r:id="rId11"/>
    <p:sldId id="416" r:id="rId12"/>
    <p:sldId id="418" r:id="rId13"/>
    <p:sldId id="449" r:id="rId14"/>
    <p:sldId id="420" r:id="rId15"/>
    <p:sldId id="422" r:id="rId16"/>
    <p:sldId id="427" r:id="rId17"/>
    <p:sldId id="431" r:id="rId18"/>
    <p:sldId id="433" r:id="rId19"/>
    <p:sldId id="437" r:id="rId20"/>
    <p:sldId id="439" r:id="rId21"/>
    <p:sldId id="445" r:id="rId22"/>
    <p:sldId id="452" r:id="rId23"/>
  </p:sldIdLst>
  <p:sldSz cx="97536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218"/>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6416" autoAdjust="0"/>
  </p:normalViewPr>
  <p:slideViewPr>
    <p:cSldViewPr>
      <p:cViewPr varScale="1">
        <p:scale>
          <a:sx n="64" d="100"/>
          <a:sy n="64" d="100"/>
        </p:scale>
        <p:origin x="1470" y="72"/>
      </p:cViewPr>
      <p:guideLst>
        <p:guide orient="horz" pos="2304"/>
        <p:guide pos="30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E88B7-591D-4B81-8D10-F8157A0BBB73}" type="datetimeFigureOut">
              <a:rPr lang="en-US" smtClean="0"/>
              <a:pPr/>
              <a:t>04-Jan-20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4D75A-8395-4382-8A81-51BB2D367CDA}" type="slidenum">
              <a:rPr lang="en-US" smtClean="0"/>
              <a:pPr/>
              <a:t>‹#›</a:t>
            </a:fld>
            <a:endParaRPr lang="en-US"/>
          </a:p>
        </p:txBody>
      </p:sp>
    </p:spTree>
    <p:extLst>
      <p:ext uri="{BB962C8B-B14F-4D97-AF65-F5344CB8AC3E}">
        <p14:creationId xmlns:p14="http://schemas.microsoft.com/office/powerpoint/2010/main" val="4223652269"/>
      </p:ext>
    </p:extLst>
  </p:cSld>
  <p:clrMap bg1="lt1" tx1="dk1" bg2="lt2" tx2="dk2" accent1="accent1" accent2="accent2" accent3="accent3" accent4="accent4" accent5="accent5" accent6="accent6" hlink="hlink" folHlink="folHlink"/>
  <p:notesStyle>
    <a:lvl1pPr marL="0" algn="l" defTabSz="1201704" rtl="0" eaLnBrk="1" latinLnBrk="0" hangingPunct="1">
      <a:defRPr sz="1600" kern="1200">
        <a:solidFill>
          <a:schemeClr val="tx1"/>
        </a:solidFill>
        <a:latin typeface="+mn-lt"/>
        <a:ea typeface="+mn-ea"/>
        <a:cs typeface="+mn-cs"/>
      </a:defRPr>
    </a:lvl1pPr>
    <a:lvl2pPr marL="600852" algn="l" defTabSz="1201704" rtl="0" eaLnBrk="1" latinLnBrk="0" hangingPunct="1">
      <a:defRPr sz="1600" kern="1200">
        <a:solidFill>
          <a:schemeClr val="tx1"/>
        </a:solidFill>
        <a:latin typeface="+mn-lt"/>
        <a:ea typeface="+mn-ea"/>
        <a:cs typeface="+mn-cs"/>
      </a:defRPr>
    </a:lvl2pPr>
    <a:lvl3pPr marL="1201704" algn="l" defTabSz="1201704" rtl="0" eaLnBrk="1" latinLnBrk="0" hangingPunct="1">
      <a:defRPr sz="1600" kern="1200">
        <a:solidFill>
          <a:schemeClr val="tx1"/>
        </a:solidFill>
        <a:latin typeface="+mn-lt"/>
        <a:ea typeface="+mn-ea"/>
        <a:cs typeface="+mn-cs"/>
      </a:defRPr>
    </a:lvl3pPr>
    <a:lvl4pPr marL="1802557" algn="l" defTabSz="1201704" rtl="0" eaLnBrk="1" latinLnBrk="0" hangingPunct="1">
      <a:defRPr sz="1600" kern="1200">
        <a:solidFill>
          <a:schemeClr val="tx1"/>
        </a:solidFill>
        <a:latin typeface="+mn-lt"/>
        <a:ea typeface="+mn-ea"/>
        <a:cs typeface="+mn-cs"/>
      </a:defRPr>
    </a:lvl4pPr>
    <a:lvl5pPr marL="2403409" algn="l" defTabSz="1201704" rtl="0" eaLnBrk="1" latinLnBrk="0" hangingPunct="1">
      <a:defRPr sz="1600" kern="1200">
        <a:solidFill>
          <a:schemeClr val="tx1"/>
        </a:solidFill>
        <a:latin typeface="+mn-lt"/>
        <a:ea typeface="+mn-ea"/>
        <a:cs typeface="+mn-cs"/>
      </a:defRPr>
    </a:lvl5pPr>
    <a:lvl6pPr marL="3004261" algn="l" defTabSz="1201704" rtl="0" eaLnBrk="1" latinLnBrk="0" hangingPunct="1">
      <a:defRPr sz="1600" kern="1200">
        <a:solidFill>
          <a:schemeClr val="tx1"/>
        </a:solidFill>
        <a:latin typeface="+mn-lt"/>
        <a:ea typeface="+mn-ea"/>
        <a:cs typeface="+mn-cs"/>
      </a:defRPr>
    </a:lvl6pPr>
    <a:lvl7pPr marL="3605113" algn="l" defTabSz="1201704" rtl="0" eaLnBrk="1" latinLnBrk="0" hangingPunct="1">
      <a:defRPr sz="1600" kern="1200">
        <a:solidFill>
          <a:schemeClr val="tx1"/>
        </a:solidFill>
        <a:latin typeface="+mn-lt"/>
        <a:ea typeface="+mn-ea"/>
        <a:cs typeface="+mn-cs"/>
      </a:defRPr>
    </a:lvl7pPr>
    <a:lvl8pPr marL="4205966" algn="l" defTabSz="1201704" rtl="0" eaLnBrk="1" latinLnBrk="0" hangingPunct="1">
      <a:defRPr sz="1600" kern="1200">
        <a:solidFill>
          <a:schemeClr val="tx1"/>
        </a:solidFill>
        <a:latin typeface="+mn-lt"/>
        <a:ea typeface="+mn-ea"/>
        <a:cs typeface="+mn-cs"/>
      </a:defRPr>
    </a:lvl8pPr>
    <a:lvl9pPr marL="4806818" algn="l" defTabSz="120170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06B3-35B6-4AFA-9488-20F7200131F2}"/>
              </a:ext>
            </a:extLst>
          </p:cNvPr>
          <p:cNvSpPr>
            <a:spLocks noGrp="1"/>
          </p:cNvSpPr>
          <p:nvPr>
            <p:ph type="ctrTitle"/>
          </p:nvPr>
        </p:nvSpPr>
        <p:spPr>
          <a:xfrm>
            <a:off x="1219200" y="1197187"/>
            <a:ext cx="7315200" cy="2546773"/>
          </a:xfrm>
        </p:spPr>
        <p:txBody>
          <a:bodyPr anchor="b"/>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BFC9A467-4383-4FCE-B2C4-E4A90D15F7E0}"/>
              </a:ext>
            </a:extLst>
          </p:cNvPr>
          <p:cNvSpPr>
            <a:spLocks noGrp="1"/>
          </p:cNvSpPr>
          <p:nvPr>
            <p:ph type="subTitle" idx="1"/>
          </p:nvPr>
        </p:nvSpPr>
        <p:spPr>
          <a:xfrm>
            <a:off x="1219200" y="3842174"/>
            <a:ext cx="7315200" cy="176614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p>
        </p:txBody>
      </p:sp>
      <p:sp>
        <p:nvSpPr>
          <p:cNvPr id="4" name="Date Placeholder 3">
            <a:extLst>
              <a:ext uri="{FF2B5EF4-FFF2-40B4-BE49-F238E27FC236}">
                <a16:creationId xmlns:a16="http://schemas.microsoft.com/office/drawing/2014/main" id="{889FD6C7-2D6E-4438-BACC-36A4537102E2}"/>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5" name="Footer Placeholder 4">
            <a:extLst>
              <a:ext uri="{FF2B5EF4-FFF2-40B4-BE49-F238E27FC236}">
                <a16:creationId xmlns:a16="http://schemas.microsoft.com/office/drawing/2014/main" id="{10B31C60-7D7B-42EB-872B-0A21B4244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D4F59-A3C1-48C8-BAEA-6530FFAD7C0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795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8D68-08B0-4298-9989-4F563F0663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64F36-AB2E-4680-9D06-01C4BA061A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741DF-6C66-49AB-AB66-21908A3CD90F}"/>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5" name="Footer Placeholder 4">
            <a:extLst>
              <a:ext uri="{FF2B5EF4-FFF2-40B4-BE49-F238E27FC236}">
                <a16:creationId xmlns:a16="http://schemas.microsoft.com/office/drawing/2014/main" id="{9F31F2FD-A0E9-4852-A889-850FADF08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A3BC0-EB74-4817-A28D-6CB670CDE8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287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A60D3-CCEF-4060-8530-C1B75DB2DB8A}"/>
              </a:ext>
            </a:extLst>
          </p:cNvPr>
          <p:cNvSpPr>
            <a:spLocks noGrp="1"/>
          </p:cNvSpPr>
          <p:nvPr>
            <p:ph type="title" orient="vert"/>
          </p:nvPr>
        </p:nvSpPr>
        <p:spPr>
          <a:xfrm>
            <a:off x="6979920" y="389467"/>
            <a:ext cx="2103120" cy="619929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25C4D-3A99-4038-B982-46FD61E81B36}"/>
              </a:ext>
            </a:extLst>
          </p:cNvPr>
          <p:cNvSpPr>
            <a:spLocks noGrp="1"/>
          </p:cNvSpPr>
          <p:nvPr>
            <p:ph type="body" orient="vert" idx="1"/>
          </p:nvPr>
        </p:nvSpPr>
        <p:spPr>
          <a:xfrm>
            <a:off x="670560" y="389467"/>
            <a:ext cx="618744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6DCB9-7697-4422-8E97-CF43CC189D3A}"/>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5" name="Footer Placeholder 4">
            <a:extLst>
              <a:ext uri="{FF2B5EF4-FFF2-40B4-BE49-F238E27FC236}">
                <a16:creationId xmlns:a16="http://schemas.microsoft.com/office/drawing/2014/main" id="{7DA51C07-7A81-49E5-8AFE-E4410D177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B189F-15F6-4FD1-8D4D-8ECED673D44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4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C75D-E010-424C-9B57-BF2A77CA8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57410-49D7-4A8C-AECA-FD3095FF50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7B8C1-8A57-46C3-85EA-5E940A90B37E}"/>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5" name="Footer Placeholder 4">
            <a:extLst>
              <a:ext uri="{FF2B5EF4-FFF2-40B4-BE49-F238E27FC236}">
                <a16:creationId xmlns:a16="http://schemas.microsoft.com/office/drawing/2014/main" id="{7A0E27AD-363B-432E-8738-542CC4D61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BFEBD-488A-45E7-9E8B-A387A25582C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3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7180-99BD-4F30-AD8D-20E7003B4FEE}"/>
              </a:ext>
            </a:extLst>
          </p:cNvPr>
          <p:cNvSpPr>
            <a:spLocks noGrp="1"/>
          </p:cNvSpPr>
          <p:nvPr>
            <p:ph type="title"/>
          </p:nvPr>
        </p:nvSpPr>
        <p:spPr>
          <a:xfrm>
            <a:off x="665480" y="1823721"/>
            <a:ext cx="8412480" cy="3042919"/>
          </a:xfrm>
        </p:spPr>
        <p:txBody>
          <a:bodyPr anchor="b"/>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C5BE41CC-F8F8-420E-AFB5-DDC1BCDBBB73}"/>
              </a:ext>
            </a:extLst>
          </p:cNvPr>
          <p:cNvSpPr>
            <a:spLocks noGrp="1"/>
          </p:cNvSpPr>
          <p:nvPr>
            <p:ph type="body" idx="1"/>
          </p:nvPr>
        </p:nvSpPr>
        <p:spPr>
          <a:xfrm>
            <a:off x="665480" y="4895428"/>
            <a:ext cx="8412480" cy="1600199"/>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85A46-E538-49FF-BB65-F148B143DB87}"/>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5" name="Footer Placeholder 4">
            <a:extLst>
              <a:ext uri="{FF2B5EF4-FFF2-40B4-BE49-F238E27FC236}">
                <a16:creationId xmlns:a16="http://schemas.microsoft.com/office/drawing/2014/main" id="{D98B69E5-8D84-42F1-AFAF-B52DBC189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FA107-1D75-4BC3-BBBE-3462CCA5ED6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754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2B58-D934-49E7-A597-F46D35BF6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0C139-A3C9-4EFB-B1FD-9B1BBB87CFBF}"/>
              </a:ext>
            </a:extLst>
          </p:cNvPr>
          <p:cNvSpPr>
            <a:spLocks noGrp="1"/>
          </p:cNvSpPr>
          <p:nvPr>
            <p:ph sz="half" idx="1"/>
          </p:nvPr>
        </p:nvSpPr>
        <p:spPr>
          <a:xfrm>
            <a:off x="670560" y="1947333"/>
            <a:ext cx="414528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89A4B-D6EE-4D90-BE03-470D587F5918}"/>
              </a:ext>
            </a:extLst>
          </p:cNvPr>
          <p:cNvSpPr>
            <a:spLocks noGrp="1"/>
          </p:cNvSpPr>
          <p:nvPr>
            <p:ph sz="half" idx="2"/>
          </p:nvPr>
        </p:nvSpPr>
        <p:spPr>
          <a:xfrm>
            <a:off x="4937760" y="1947333"/>
            <a:ext cx="414528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7C91B-BB8D-4124-9522-5A85FED74CBC}"/>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6" name="Footer Placeholder 5">
            <a:extLst>
              <a:ext uri="{FF2B5EF4-FFF2-40B4-BE49-F238E27FC236}">
                <a16:creationId xmlns:a16="http://schemas.microsoft.com/office/drawing/2014/main" id="{07C8C193-4BE4-422E-979C-9082D8F6E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8B4E5-5B7A-42D6-A40E-1AC89C5F421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769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774-DC5B-43B2-B8CA-7FA45A7BD363}"/>
              </a:ext>
            </a:extLst>
          </p:cNvPr>
          <p:cNvSpPr>
            <a:spLocks noGrp="1"/>
          </p:cNvSpPr>
          <p:nvPr>
            <p:ph type="title"/>
          </p:nvPr>
        </p:nvSpPr>
        <p:spPr>
          <a:xfrm>
            <a:off x="671830" y="389467"/>
            <a:ext cx="841248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DE903F-FAD4-4EE0-B592-3CD570A15D31}"/>
              </a:ext>
            </a:extLst>
          </p:cNvPr>
          <p:cNvSpPr>
            <a:spLocks noGrp="1"/>
          </p:cNvSpPr>
          <p:nvPr>
            <p:ph type="body" idx="1"/>
          </p:nvPr>
        </p:nvSpPr>
        <p:spPr>
          <a:xfrm>
            <a:off x="671831" y="1793241"/>
            <a:ext cx="412623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a:extLst>
              <a:ext uri="{FF2B5EF4-FFF2-40B4-BE49-F238E27FC236}">
                <a16:creationId xmlns:a16="http://schemas.microsoft.com/office/drawing/2014/main" id="{C23B163D-60CA-4713-BCB8-FF7A194DDB79}"/>
              </a:ext>
            </a:extLst>
          </p:cNvPr>
          <p:cNvSpPr>
            <a:spLocks noGrp="1"/>
          </p:cNvSpPr>
          <p:nvPr>
            <p:ph sz="half" idx="2"/>
          </p:nvPr>
        </p:nvSpPr>
        <p:spPr>
          <a:xfrm>
            <a:off x="671831" y="2672080"/>
            <a:ext cx="41262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C2E30E-7A41-492D-99EA-317E3388027D}"/>
              </a:ext>
            </a:extLst>
          </p:cNvPr>
          <p:cNvSpPr>
            <a:spLocks noGrp="1"/>
          </p:cNvSpPr>
          <p:nvPr>
            <p:ph type="body" sz="quarter" idx="3"/>
          </p:nvPr>
        </p:nvSpPr>
        <p:spPr>
          <a:xfrm>
            <a:off x="4937760" y="1793241"/>
            <a:ext cx="414655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a:extLst>
              <a:ext uri="{FF2B5EF4-FFF2-40B4-BE49-F238E27FC236}">
                <a16:creationId xmlns:a16="http://schemas.microsoft.com/office/drawing/2014/main" id="{9842C64A-748D-4ECA-B150-32C07C133B9F}"/>
              </a:ext>
            </a:extLst>
          </p:cNvPr>
          <p:cNvSpPr>
            <a:spLocks noGrp="1"/>
          </p:cNvSpPr>
          <p:nvPr>
            <p:ph sz="quarter" idx="4"/>
          </p:nvPr>
        </p:nvSpPr>
        <p:spPr>
          <a:xfrm>
            <a:off x="4937760" y="2672080"/>
            <a:ext cx="414655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0D4617-AF27-4753-A843-B02226E0733D}"/>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8" name="Footer Placeholder 7">
            <a:extLst>
              <a:ext uri="{FF2B5EF4-FFF2-40B4-BE49-F238E27FC236}">
                <a16:creationId xmlns:a16="http://schemas.microsoft.com/office/drawing/2014/main" id="{D434D77F-81E5-4DF9-AB6F-E4EC156077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9E6478-489C-4EBF-9232-B44B4173F7B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315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338A-6FA0-48D3-A0E9-13B370297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040B8-865F-432C-9A92-C007BAAFEF23}"/>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4" name="Footer Placeholder 3">
            <a:extLst>
              <a:ext uri="{FF2B5EF4-FFF2-40B4-BE49-F238E27FC236}">
                <a16:creationId xmlns:a16="http://schemas.microsoft.com/office/drawing/2014/main" id="{470C72E2-4C97-4164-874A-FE432C7F2E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1ABB2-A9EF-4733-8E76-BEF723CE99B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9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222BF-E8A8-4BFE-BC6C-47F1E12B6C1D}"/>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3" name="Footer Placeholder 2">
            <a:extLst>
              <a:ext uri="{FF2B5EF4-FFF2-40B4-BE49-F238E27FC236}">
                <a16:creationId xmlns:a16="http://schemas.microsoft.com/office/drawing/2014/main" id="{41701F4B-EEF5-4BF4-BACE-17B2D173C7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95F83D-AAF1-43B3-9047-8650D51A4A7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024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EC11-44F1-4B2F-80C1-E3C425B0229B}"/>
              </a:ext>
            </a:extLst>
          </p:cNvPr>
          <p:cNvSpPr>
            <a:spLocks noGrp="1"/>
          </p:cNvSpPr>
          <p:nvPr>
            <p:ph type="title"/>
          </p:nvPr>
        </p:nvSpPr>
        <p:spPr>
          <a:xfrm>
            <a:off x="671831" y="487680"/>
            <a:ext cx="3145790" cy="1706880"/>
          </a:xfrm>
        </p:spPr>
        <p:txBody>
          <a:bodyPr anchor="b"/>
          <a:lstStyle>
            <a:lvl1pPr>
              <a:defRPr sz="2560"/>
            </a:lvl1pPr>
          </a:lstStyle>
          <a:p>
            <a:r>
              <a:rPr lang="en-US"/>
              <a:t>Click to edit Master title style</a:t>
            </a:r>
          </a:p>
        </p:txBody>
      </p:sp>
      <p:sp>
        <p:nvSpPr>
          <p:cNvPr id="3" name="Content Placeholder 2">
            <a:extLst>
              <a:ext uri="{FF2B5EF4-FFF2-40B4-BE49-F238E27FC236}">
                <a16:creationId xmlns:a16="http://schemas.microsoft.com/office/drawing/2014/main" id="{A3981641-13DE-455C-9C8E-B8E3B9675D86}"/>
              </a:ext>
            </a:extLst>
          </p:cNvPr>
          <p:cNvSpPr>
            <a:spLocks noGrp="1"/>
          </p:cNvSpPr>
          <p:nvPr>
            <p:ph idx="1"/>
          </p:nvPr>
        </p:nvSpPr>
        <p:spPr>
          <a:xfrm>
            <a:off x="4146550" y="1053254"/>
            <a:ext cx="493776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BDF00-D7E5-477A-9541-97C8114207C3}"/>
              </a:ext>
            </a:extLst>
          </p:cNvPr>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743211A-81B1-4B54-96F5-6B130793FD87}"/>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6" name="Footer Placeholder 5">
            <a:extLst>
              <a:ext uri="{FF2B5EF4-FFF2-40B4-BE49-F238E27FC236}">
                <a16:creationId xmlns:a16="http://schemas.microsoft.com/office/drawing/2014/main" id="{04E47F2C-FFED-4998-8477-3F37F96E0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C87FE-A34A-4585-9539-7726C127F5D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40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E3A3-0C10-4879-848B-35ED1E8188A8}"/>
              </a:ext>
            </a:extLst>
          </p:cNvPr>
          <p:cNvSpPr>
            <a:spLocks noGrp="1"/>
          </p:cNvSpPr>
          <p:nvPr>
            <p:ph type="title"/>
          </p:nvPr>
        </p:nvSpPr>
        <p:spPr>
          <a:xfrm>
            <a:off x="671831" y="487680"/>
            <a:ext cx="3145790" cy="1706880"/>
          </a:xfrm>
        </p:spPr>
        <p:txBody>
          <a:bodyPr anchor="b"/>
          <a:lstStyle>
            <a:lvl1pPr>
              <a:defRPr sz="2560"/>
            </a:lvl1pPr>
          </a:lstStyle>
          <a:p>
            <a:r>
              <a:rPr lang="en-US"/>
              <a:t>Click to edit Master title style</a:t>
            </a:r>
          </a:p>
        </p:txBody>
      </p:sp>
      <p:sp>
        <p:nvSpPr>
          <p:cNvPr id="3" name="Picture Placeholder 2">
            <a:extLst>
              <a:ext uri="{FF2B5EF4-FFF2-40B4-BE49-F238E27FC236}">
                <a16:creationId xmlns:a16="http://schemas.microsoft.com/office/drawing/2014/main" id="{04442608-F822-47D2-AF60-D305E286715D}"/>
              </a:ext>
            </a:extLst>
          </p:cNvPr>
          <p:cNvSpPr>
            <a:spLocks noGrp="1"/>
          </p:cNvSpPr>
          <p:nvPr>
            <p:ph type="pic" idx="1"/>
          </p:nvPr>
        </p:nvSpPr>
        <p:spPr>
          <a:xfrm>
            <a:off x="4146550" y="1053254"/>
            <a:ext cx="4937760" cy="5198533"/>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endParaRPr lang="en-US"/>
          </a:p>
        </p:txBody>
      </p:sp>
      <p:sp>
        <p:nvSpPr>
          <p:cNvPr id="4" name="Text Placeholder 3">
            <a:extLst>
              <a:ext uri="{FF2B5EF4-FFF2-40B4-BE49-F238E27FC236}">
                <a16:creationId xmlns:a16="http://schemas.microsoft.com/office/drawing/2014/main" id="{7A4624D5-4F18-4F3B-B410-D715E2A4982D}"/>
              </a:ext>
            </a:extLst>
          </p:cNvPr>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F288815-0D9E-435A-A9F1-6A5FDD41736C}"/>
              </a:ext>
            </a:extLst>
          </p:cNvPr>
          <p:cNvSpPr>
            <a:spLocks noGrp="1"/>
          </p:cNvSpPr>
          <p:nvPr>
            <p:ph type="dt" sz="half" idx="10"/>
          </p:nvPr>
        </p:nvSpPr>
        <p:spPr/>
        <p:txBody>
          <a:bodyPr/>
          <a:lstStyle/>
          <a:p>
            <a:fld id="{1D8BD707-D9CF-40AE-B4C6-C98DA3205C09}" type="datetimeFigureOut">
              <a:rPr lang="en-US" smtClean="0"/>
              <a:pPr/>
              <a:t>04-Jan-20</a:t>
            </a:fld>
            <a:endParaRPr lang="en-US"/>
          </a:p>
        </p:txBody>
      </p:sp>
      <p:sp>
        <p:nvSpPr>
          <p:cNvPr id="6" name="Footer Placeholder 5">
            <a:extLst>
              <a:ext uri="{FF2B5EF4-FFF2-40B4-BE49-F238E27FC236}">
                <a16:creationId xmlns:a16="http://schemas.microsoft.com/office/drawing/2014/main" id="{3CE97B10-5068-4ABC-B7E3-7F7300394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F86D0-0EDE-4EA0-9E7B-EE1A9E3E755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221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27E6E-4B85-4231-B95F-B17DEB690CE3}"/>
              </a:ext>
            </a:extLst>
          </p:cNvPr>
          <p:cNvSpPr>
            <a:spLocks noGrp="1"/>
          </p:cNvSpPr>
          <p:nvPr>
            <p:ph type="title"/>
          </p:nvPr>
        </p:nvSpPr>
        <p:spPr>
          <a:xfrm>
            <a:off x="670560" y="389467"/>
            <a:ext cx="8412480"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C9291-E48E-4ABE-8446-65DDB8C97F64}"/>
              </a:ext>
            </a:extLst>
          </p:cNvPr>
          <p:cNvSpPr>
            <a:spLocks noGrp="1"/>
          </p:cNvSpPr>
          <p:nvPr>
            <p:ph type="body" idx="1"/>
          </p:nvPr>
        </p:nvSpPr>
        <p:spPr>
          <a:xfrm>
            <a:off x="670560" y="1947333"/>
            <a:ext cx="841248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53E4B-6EA7-4840-BF1F-3F4ACF210AD6}"/>
              </a:ext>
            </a:extLst>
          </p:cNvPr>
          <p:cNvSpPr>
            <a:spLocks noGrp="1"/>
          </p:cNvSpPr>
          <p:nvPr>
            <p:ph type="dt" sz="half" idx="2"/>
          </p:nvPr>
        </p:nvSpPr>
        <p:spPr>
          <a:xfrm>
            <a:off x="670560" y="6780107"/>
            <a:ext cx="219456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1D8BD707-D9CF-40AE-B4C6-C98DA3205C09}" type="datetimeFigureOut">
              <a:rPr lang="en-US" smtClean="0"/>
              <a:pPr/>
              <a:t>04-Jan-20</a:t>
            </a:fld>
            <a:endParaRPr lang="en-US"/>
          </a:p>
        </p:txBody>
      </p:sp>
      <p:sp>
        <p:nvSpPr>
          <p:cNvPr id="5" name="Footer Placeholder 4">
            <a:extLst>
              <a:ext uri="{FF2B5EF4-FFF2-40B4-BE49-F238E27FC236}">
                <a16:creationId xmlns:a16="http://schemas.microsoft.com/office/drawing/2014/main" id="{5677CE2D-3F76-4207-8920-78724721BFC3}"/>
              </a:ext>
            </a:extLst>
          </p:cNvPr>
          <p:cNvSpPr>
            <a:spLocks noGrp="1"/>
          </p:cNvSpPr>
          <p:nvPr>
            <p:ph type="ftr" sz="quarter" idx="3"/>
          </p:nvPr>
        </p:nvSpPr>
        <p:spPr>
          <a:xfrm>
            <a:off x="3230880" y="6780107"/>
            <a:ext cx="329184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388F3-656E-41D9-A0D6-1998F349D940}"/>
              </a:ext>
            </a:extLst>
          </p:cNvPr>
          <p:cNvSpPr>
            <a:spLocks noGrp="1"/>
          </p:cNvSpPr>
          <p:nvPr>
            <p:ph type="sldNum" sz="quarter" idx="4"/>
          </p:nvPr>
        </p:nvSpPr>
        <p:spPr>
          <a:xfrm>
            <a:off x="6888480" y="6780107"/>
            <a:ext cx="219456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9535871"/>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304800" y="108858"/>
            <a:ext cx="9448800" cy="913920"/>
          </a:xfrm>
          <a:prstGeom prst="rect">
            <a:avLst/>
          </a:prstGeom>
          <a:ln w="12700">
            <a:solidFill>
              <a:schemeClr val="tx1"/>
            </a:solidFill>
          </a:ln>
        </p:spPr>
        <p:style>
          <a:lnRef idx="0">
            <a:scrgbClr r="0" g="0" b="0"/>
          </a:lnRef>
          <a:fillRef idx="1002">
            <a:schemeClr val="lt2"/>
          </a:fillRef>
          <a:effectRef idx="0">
            <a:scrgbClr r="0" g="0" b="0"/>
          </a:effectRef>
          <a:fontRef idx="major"/>
        </p:style>
        <p:txBody>
          <a:bodyPr wrap="square" lIns="120170" tIns="60085" rIns="120170" bIns="60085">
            <a:spAutoFit/>
          </a:bodyPr>
          <a:lstStyle/>
          <a:p>
            <a:pPr algn="ctr"/>
            <a:r>
              <a:rPr lang="bn-IN" sz="5400" dirty="0">
                <a:ln w="0"/>
                <a:gradFill>
                  <a:gsLst>
                    <a:gs pos="21000">
                      <a:srgbClr val="53575C"/>
                    </a:gs>
                    <a:gs pos="88000">
                      <a:srgbClr val="C5C7CA"/>
                    </a:gs>
                  </a:gsLst>
                  <a:lin ang="5400000"/>
                </a:gradFill>
                <a:latin typeface="NikoshBAN" pitchFamily="2" charset="0"/>
                <a:cs typeface="NikoshBAN" pitchFamily="2" charset="0"/>
              </a:rPr>
              <a:t>আজকের</a:t>
            </a:r>
            <a:r>
              <a:rPr lang="bn-IN" sz="5400" b="1" dirty="0">
                <a:solidFill>
                  <a:srgbClr val="FF6699"/>
                </a:solidFill>
                <a:latin typeface="NikoshBAN" pitchFamily="2" charset="0"/>
                <a:cs typeface="NikoshBAN" pitchFamily="2" charset="0"/>
              </a:rPr>
              <a:t> অধিবেশনে সবাইকে শুভেচ্ছা</a:t>
            </a:r>
            <a:endParaRPr lang="en-US" sz="5400" dirty="0">
              <a:solidFill>
                <a:srgbClr val="FF6699"/>
              </a:solidFill>
            </a:endParaRPr>
          </a:p>
        </p:txBody>
      </p:sp>
      <p:pic>
        <p:nvPicPr>
          <p:cNvPr id="4" name="Picture 3">
            <a:extLst>
              <a:ext uri="{FF2B5EF4-FFF2-40B4-BE49-F238E27FC236}">
                <a16:creationId xmlns:a16="http://schemas.microsoft.com/office/drawing/2014/main" id="{8BC92404-B993-4018-8748-D87CA9D4A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81200"/>
            <a:ext cx="5207876" cy="4245778"/>
          </a:xfrm>
          <a:prstGeom prst="rect">
            <a:avLst/>
          </a:prstGeom>
        </p:spPr>
      </p:pic>
    </p:spTree>
    <p:extLst>
      <p:ext uri="{BB962C8B-B14F-4D97-AF65-F5344CB8AC3E}">
        <p14:creationId xmlns:p14="http://schemas.microsoft.com/office/powerpoint/2010/main" val="363888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Topology Network.jpg"/>
          <p:cNvPicPr>
            <a:picLocks noChangeAspect="1"/>
          </p:cNvPicPr>
          <p:nvPr/>
        </p:nvPicPr>
        <p:blipFill>
          <a:blip r:embed="rId2"/>
          <a:srcRect b="8442"/>
          <a:stretch>
            <a:fillRect/>
          </a:stretch>
        </p:blipFill>
        <p:spPr>
          <a:xfrm>
            <a:off x="2752712" y="1172479"/>
            <a:ext cx="4547211" cy="3816409"/>
          </a:xfrm>
          <a:prstGeom prst="rect">
            <a:avLst/>
          </a:prstGeom>
          <a:ln w="28575">
            <a:solidFill>
              <a:schemeClr val="tx1"/>
            </a:solidFill>
          </a:ln>
        </p:spPr>
      </p:pic>
      <p:sp>
        <p:nvSpPr>
          <p:cNvPr id="4" name="Rectangle 3"/>
          <p:cNvSpPr/>
          <p:nvPr/>
        </p:nvSpPr>
        <p:spPr>
          <a:xfrm>
            <a:off x="284033" y="430224"/>
            <a:ext cx="6213366"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497399" y="463832"/>
            <a:ext cx="2605604"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স্টার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404075" y="5140212"/>
            <a:ext cx="9244485" cy="1931041"/>
          </a:xfrm>
          <a:prstGeom prst="rect">
            <a:avLst/>
          </a:prstGeom>
          <a:ln w="28575">
            <a:solidFill>
              <a:schemeClr val="tx1"/>
            </a:solidFill>
          </a:ln>
        </p:spPr>
        <p:txBody>
          <a:bodyPr wrap="square">
            <a:spAutoFit/>
          </a:bodyPr>
          <a:lstStyle/>
          <a:p>
            <a:pPr algn="just"/>
            <a:r>
              <a:rPr lang="as-IN" sz="2987" dirty="0">
                <a:latin typeface="NikoshBAN" panose="02000000000000000000" pitchFamily="2" charset="0"/>
                <a:cs typeface="NikoshBAN" panose="02000000000000000000" pitchFamily="2" charset="0"/>
              </a:rPr>
              <a:t>কোনো নেটওয়ার্কের সব কম্পিউটার যদি একটি কেন্দ্রীয় হাবের সঙ্গে যুক্ত থাকে, তাকেই বলে স্টার টপোলজি। এটি একটি সহজ টপোলজি। এতে একটি কম্পিউটার নষ্ট হলে বাকি নেটওয়ার্ক সচল থাকে কিন্তু কোনোভাবে কেন্দ্রীয় হাব নষ্ট হলে পুরো নেটওয়ার্ক অচল হয়ে পড়বে।</a:t>
            </a:r>
          </a:p>
        </p:txBody>
      </p:sp>
    </p:spTree>
    <p:extLst>
      <p:ext uri="{BB962C8B-B14F-4D97-AF65-F5344CB8AC3E}">
        <p14:creationId xmlns:p14="http://schemas.microsoft.com/office/powerpoint/2010/main" val="21787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1183" y="427451"/>
            <a:ext cx="6812514" cy="683264"/>
          </a:xfrm>
          <a:prstGeom prst="rect">
            <a:avLst/>
          </a:prstGeom>
          <a:noFill/>
          <a:ln w="28575">
            <a:solidFill>
              <a:schemeClr val="tx1"/>
            </a:solidFill>
          </a:ln>
        </p:spPr>
        <p:txBody>
          <a:bodyPr wrap="square" rtlCol="0">
            <a:spAutoFit/>
          </a:bodyPr>
          <a:lstStyle/>
          <a:p>
            <a:r>
              <a:rPr lang="en-US" sz="3840" b="1" dirty="0" err="1">
                <a:solidFill>
                  <a:srgbClr val="002060"/>
                </a:solidFill>
                <a:latin typeface="NikoshBAN" pitchFamily="2" charset="0"/>
                <a:cs typeface="NikoshBAN" pitchFamily="2" charset="0"/>
              </a:rPr>
              <a:t>স্টার</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টপোলজি</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নেটওয়ার্কের</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ডাটা</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প্রবাহচিত্র</a:t>
            </a:r>
            <a:endParaRPr lang="en-US" sz="3840" b="1" dirty="0">
              <a:solidFill>
                <a:srgbClr val="002060"/>
              </a:solidFill>
              <a:latin typeface="NikoshBAN" pitchFamily="2" charset="0"/>
              <a:cs typeface="NikoshBAN" pitchFamily="2" charset="0"/>
            </a:endParaRPr>
          </a:p>
        </p:txBody>
      </p:sp>
      <p:pic>
        <p:nvPicPr>
          <p:cNvPr id="4" name="Picture 3" descr="200_s (1).gif"/>
          <p:cNvPicPr>
            <a:picLocks noChangeAspect="1"/>
          </p:cNvPicPr>
          <p:nvPr/>
        </p:nvPicPr>
        <p:blipFill>
          <a:blip r:embed="rId2"/>
          <a:stretch>
            <a:fillRect/>
          </a:stretch>
        </p:blipFill>
        <p:spPr>
          <a:xfrm>
            <a:off x="406400" y="1544320"/>
            <a:ext cx="9022080" cy="4511040"/>
          </a:xfrm>
          <a:prstGeom prst="rect">
            <a:avLst/>
          </a:prstGeom>
          <a:ln w="28575">
            <a:solidFill>
              <a:schemeClr val="tx1"/>
            </a:solidFill>
          </a:ln>
        </p:spPr>
      </p:pic>
    </p:spTree>
    <p:extLst>
      <p:ext uri="{BB962C8B-B14F-4D97-AF65-F5344CB8AC3E}">
        <p14:creationId xmlns:p14="http://schemas.microsoft.com/office/powerpoint/2010/main" val="1237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07" b="12452"/>
          <a:stretch/>
        </p:blipFill>
        <p:spPr>
          <a:xfrm>
            <a:off x="2345512" y="1331567"/>
            <a:ext cx="4902165" cy="3949156"/>
          </a:xfrm>
          <a:prstGeom prst="rect">
            <a:avLst/>
          </a:prstGeom>
          <a:ln w="28575">
            <a:solidFill>
              <a:schemeClr val="tx1"/>
            </a:solidFill>
          </a:ln>
        </p:spPr>
      </p:pic>
      <p:sp>
        <p:nvSpPr>
          <p:cNvPr id="4" name="Rectangle 3"/>
          <p:cNvSpPr/>
          <p:nvPr/>
        </p:nvSpPr>
        <p:spPr>
          <a:xfrm>
            <a:off x="284033" y="430224"/>
            <a:ext cx="6213366"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497399" y="463832"/>
            <a:ext cx="2605604"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84033" y="5557528"/>
            <a:ext cx="9289503" cy="1471365"/>
          </a:xfrm>
          <a:prstGeom prst="rect">
            <a:avLst/>
          </a:prstGeom>
          <a:ln w="28575">
            <a:solidFill>
              <a:schemeClr val="tx1"/>
            </a:solidFill>
          </a:ln>
        </p:spPr>
        <p:txBody>
          <a:bodyPr wrap="square">
            <a:spAutoFit/>
          </a:bodyPr>
          <a:lstStyle/>
          <a:p>
            <a:pPr algn="just"/>
            <a:r>
              <a:rPr lang="as-IN" sz="2987" dirty="0">
                <a:latin typeface="NikoshBAN" panose="02000000000000000000" pitchFamily="2" charset="0"/>
                <a:cs typeface="NikoshBAN" panose="02000000000000000000" pitchFamily="2" charset="0"/>
              </a:rPr>
              <a:t>ট্রি টপোলজি গাছের মতো। গাছে যেমন কাণ্ড থেকে ডাল, একটি ডাল থেকে আরেকটি ডাল এবং তা থেকে আরেকটি ডাল বের হয়, ট্রি টপোলজিও সে রকম। ট্রি টপোলজিতে অনেক স্টার টপোলজি একত্র করা হয়।</a:t>
            </a:r>
          </a:p>
        </p:txBody>
      </p:sp>
    </p:spTree>
    <p:extLst>
      <p:ext uri="{BB962C8B-B14F-4D97-AF65-F5344CB8AC3E}">
        <p14:creationId xmlns:p14="http://schemas.microsoft.com/office/powerpoint/2010/main" val="39707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ologi-ring3.jpg"/>
          <p:cNvPicPr>
            <a:picLocks noChangeAspect="1"/>
          </p:cNvPicPr>
          <p:nvPr/>
        </p:nvPicPr>
        <p:blipFill>
          <a:blip r:embed="rId2"/>
          <a:stretch>
            <a:fillRect/>
          </a:stretch>
        </p:blipFill>
        <p:spPr>
          <a:xfrm>
            <a:off x="2718106" y="1350410"/>
            <a:ext cx="3969590" cy="4009686"/>
          </a:xfrm>
          <a:prstGeom prst="rect">
            <a:avLst/>
          </a:prstGeom>
        </p:spPr>
      </p:pic>
      <p:sp>
        <p:nvSpPr>
          <p:cNvPr id="4" name="Rectangle 3"/>
          <p:cNvSpPr/>
          <p:nvPr/>
        </p:nvSpPr>
        <p:spPr>
          <a:xfrm>
            <a:off x="284033" y="430224"/>
            <a:ext cx="6213366" cy="584775"/>
          </a:xfrm>
          <a:prstGeom prst="rect">
            <a:avLst/>
          </a:prstGeom>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497399" y="463832"/>
            <a:ext cx="2605604" cy="584775"/>
          </a:xfrm>
          <a:prstGeom prst="rect">
            <a:avLst/>
          </a:prstGeom>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84032" y="5360096"/>
            <a:ext cx="9363456" cy="1569660"/>
          </a:xfrm>
          <a:prstGeom prst="rect">
            <a:avLst/>
          </a:prstGeom>
        </p:spPr>
        <p:txBody>
          <a:bodyPr wrap="square">
            <a:spAutoFit/>
          </a:bodyPr>
          <a:lstStyle/>
          <a:p>
            <a:pPr algn="just"/>
            <a:r>
              <a:rPr lang="as-IN" sz="3200" dirty="0">
                <a:latin typeface="NikoshBAN" panose="02000000000000000000" pitchFamily="2" charset="0"/>
                <a:cs typeface="NikoshBAN" panose="02000000000000000000" pitchFamily="2" charset="0"/>
              </a:rPr>
              <a:t>রিং টপোলজি হচ্ছে গোলাকার বৃত্তের মতো। এই টপোলজিতে প্রতিটি কম্পিউটার অন্য দুটি কম্পিউটারের সঙ্গে যুক্ত থাকে। এই টপোলজিতে এক কম্পিউটার থেকে অন্য কম্পিউটারে তথ্য যায় একটা নির্দিষ্ট দিকে।</a:t>
            </a:r>
          </a:p>
        </p:txBody>
      </p:sp>
    </p:spTree>
    <p:extLst>
      <p:ext uri="{BB962C8B-B14F-4D97-AF65-F5344CB8AC3E}">
        <p14:creationId xmlns:p14="http://schemas.microsoft.com/office/powerpoint/2010/main" val="7719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07" b="12452"/>
          <a:stretch/>
        </p:blipFill>
        <p:spPr>
          <a:xfrm>
            <a:off x="2345512" y="1331567"/>
            <a:ext cx="4902165" cy="3949156"/>
          </a:xfrm>
          <a:prstGeom prst="rect">
            <a:avLst/>
          </a:prstGeom>
          <a:ln w="28575">
            <a:solidFill>
              <a:schemeClr val="tx1"/>
            </a:solidFill>
          </a:ln>
        </p:spPr>
      </p:pic>
      <p:sp>
        <p:nvSpPr>
          <p:cNvPr id="4" name="Rectangle 3"/>
          <p:cNvSpPr/>
          <p:nvPr/>
        </p:nvSpPr>
        <p:spPr>
          <a:xfrm>
            <a:off x="284033" y="430224"/>
            <a:ext cx="6213366"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497399" y="463832"/>
            <a:ext cx="2605604"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84033" y="5557528"/>
            <a:ext cx="9289503" cy="1471365"/>
          </a:xfrm>
          <a:prstGeom prst="rect">
            <a:avLst/>
          </a:prstGeom>
          <a:ln w="28575">
            <a:solidFill>
              <a:schemeClr val="tx1"/>
            </a:solidFill>
          </a:ln>
        </p:spPr>
        <p:txBody>
          <a:bodyPr wrap="square">
            <a:spAutoFit/>
          </a:bodyPr>
          <a:lstStyle/>
          <a:p>
            <a:pPr algn="just"/>
            <a:r>
              <a:rPr lang="as-IN" sz="2987" dirty="0">
                <a:latin typeface="NikoshBAN" panose="02000000000000000000" pitchFamily="2" charset="0"/>
                <a:cs typeface="NikoshBAN" panose="02000000000000000000" pitchFamily="2" charset="0"/>
              </a:rPr>
              <a:t>ট্রি টপোলজি গাছের মতো। গাছে যেমন কাণ্ড থেকে ডাল, একটি ডাল থেকে আরেকটি ডাল এবং তা থেকে আরেকটি ডাল বের হয়, ট্রি টপোলজিও সে রকম। ট্রি টপোলজিতে অনেক স্টার টপোলজি একত্র করা হয়।</a:t>
            </a:r>
          </a:p>
        </p:txBody>
      </p:sp>
    </p:spTree>
    <p:extLst>
      <p:ext uri="{BB962C8B-B14F-4D97-AF65-F5344CB8AC3E}">
        <p14:creationId xmlns:p14="http://schemas.microsoft.com/office/powerpoint/2010/main" val="38245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8534" y="487066"/>
            <a:ext cx="6522407" cy="683264"/>
          </a:xfrm>
          <a:prstGeom prst="rect">
            <a:avLst/>
          </a:prstGeom>
          <a:noFill/>
          <a:ln w="28575">
            <a:solidFill>
              <a:schemeClr val="tx1"/>
            </a:solidFill>
          </a:ln>
        </p:spPr>
        <p:txBody>
          <a:bodyPr wrap="square" rtlCol="0">
            <a:spAutoFit/>
          </a:bodyPr>
          <a:lstStyle/>
          <a:p>
            <a:pPr algn="ctr"/>
            <a:r>
              <a:rPr lang="en-US" sz="3840" b="1" dirty="0" err="1">
                <a:solidFill>
                  <a:srgbClr val="002060"/>
                </a:solidFill>
                <a:latin typeface="NikoshBAN" pitchFamily="2" charset="0"/>
                <a:cs typeface="NikoshBAN" pitchFamily="2" charset="0"/>
              </a:rPr>
              <a:t>ট্রি</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টপোলজি</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নেটওয়ার্কের</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ডাটা</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প্রবাহচিত্র</a:t>
            </a:r>
            <a:endParaRPr lang="en-US" sz="3840" b="1" dirty="0">
              <a:solidFill>
                <a:srgbClr val="00206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905" y="1568322"/>
            <a:ext cx="6281651" cy="5710592"/>
          </a:xfrm>
          <a:prstGeom prst="rect">
            <a:avLst/>
          </a:prstGeom>
          <a:ln w="28575">
            <a:solidFill>
              <a:schemeClr val="tx1"/>
            </a:solidFill>
          </a:ln>
        </p:spPr>
      </p:pic>
    </p:spTree>
    <p:extLst>
      <p:ext uri="{BB962C8B-B14F-4D97-AF65-F5344CB8AC3E}">
        <p14:creationId xmlns:p14="http://schemas.microsoft.com/office/powerpoint/2010/main" val="29267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1749" y="5631255"/>
            <a:ext cx="4365298" cy="617541"/>
          </a:xfrm>
          <a:prstGeom prst="rect">
            <a:avLst/>
          </a:prstGeom>
          <a:noFill/>
          <a:ln w="28575">
            <a:solidFill>
              <a:schemeClr val="tx1"/>
            </a:solidFill>
          </a:ln>
        </p:spPr>
        <p:txBody>
          <a:bodyPr wrap="none" rtlCol="0">
            <a:spAutoFit/>
          </a:bodyPr>
          <a:lstStyle/>
          <a:p>
            <a:pPr algn="just"/>
            <a:r>
              <a:rPr lang="en-US" sz="3413" dirty="0">
                <a:latin typeface="NikoshBAN" panose="02000000000000000000" pitchFamily="2" charset="0"/>
                <a:cs typeface="NikoshBAN" panose="02000000000000000000" pitchFamily="2" charset="0"/>
              </a:rPr>
              <a:t>1। </a:t>
            </a:r>
            <a:r>
              <a:rPr lang="en-US" sz="3413" dirty="0" err="1">
                <a:latin typeface="NikoshBAN" panose="02000000000000000000" pitchFamily="2" charset="0"/>
                <a:cs typeface="NikoshBAN" panose="02000000000000000000" pitchFamily="2" charset="0"/>
              </a:rPr>
              <a:t>ট্রি</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টপোলজি</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বলতে</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কি</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বুঝ</a:t>
            </a:r>
            <a:r>
              <a:rPr lang="en-US" sz="3413" dirty="0">
                <a:latin typeface="NikoshBAN" panose="02000000000000000000" pitchFamily="2" charset="0"/>
                <a:cs typeface="NikoshBAN" panose="02000000000000000000" pitchFamily="2" charset="0"/>
              </a:rPr>
              <a:t>?</a:t>
            </a:r>
          </a:p>
        </p:txBody>
      </p:sp>
      <p:sp>
        <p:nvSpPr>
          <p:cNvPr id="5" name="TextBox 4"/>
          <p:cNvSpPr txBox="1"/>
          <p:nvPr/>
        </p:nvSpPr>
        <p:spPr>
          <a:xfrm>
            <a:off x="4250909" y="474006"/>
            <a:ext cx="1846980" cy="683264"/>
          </a:xfrm>
          <a:prstGeom prst="rect">
            <a:avLst/>
          </a:prstGeom>
          <a:solidFill>
            <a:schemeClr val="bg1"/>
          </a:solidFill>
          <a:ln w="28575">
            <a:solidFill>
              <a:schemeClr val="tx1"/>
            </a:solidFill>
          </a:ln>
          <a:effectLst>
            <a:glow rad="139700">
              <a:schemeClr val="accent3">
                <a:satMod val="175000"/>
                <a:alpha val="40000"/>
              </a:schemeClr>
            </a:glow>
          </a:effectLst>
        </p:spPr>
        <p:txBody>
          <a:bodyPr wrap="none" rtlCol="0">
            <a:spAutoFit/>
          </a:bodyPr>
          <a:lstStyle/>
          <a:p>
            <a:pPr algn="ctr"/>
            <a:r>
              <a:rPr lang="en-US" sz="3840" dirty="0" err="1">
                <a:latin typeface="NikoshBAN" panose="02000000000000000000" pitchFamily="2" charset="0"/>
                <a:cs typeface="NikoshBAN" panose="02000000000000000000" pitchFamily="2" charset="0"/>
              </a:rPr>
              <a:t>একক</a:t>
            </a:r>
            <a:r>
              <a:rPr lang="en-US" sz="3840" dirty="0">
                <a:latin typeface="NikoshBAN" panose="02000000000000000000" pitchFamily="2" charset="0"/>
                <a:cs typeface="NikoshBAN" panose="02000000000000000000" pitchFamily="2" charset="0"/>
              </a:rPr>
              <a:t> </a:t>
            </a:r>
            <a:r>
              <a:rPr lang="en-US" sz="3840" dirty="0" err="1">
                <a:latin typeface="NikoshBAN" panose="02000000000000000000" pitchFamily="2" charset="0"/>
                <a:cs typeface="NikoshBAN" panose="02000000000000000000" pitchFamily="2" charset="0"/>
              </a:rPr>
              <a:t>কাজ</a:t>
            </a:r>
            <a:endParaRPr lang="en-US" sz="384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2345" t="10718" r="19758" b="37531"/>
          <a:stretch/>
        </p:blipFill>
        <p:spPr>
          <a:xfrm>
            <a:off x="531619" y="1915302"/>
            <a:ext cx="3711584" cy="2907103"/>
          </a:xfrm>
          <a:prstGeom prst="rect">
            <a:avLst/>
          </a:prstGeom>
          <a:ln w="28575">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262" t="16003" r="5236"/>
          <a:stretch/>
        </p:blipFill>
        <p:spPr>
          <a:xfrm>
            <a:off x="4961267" y="1972277"/>
            <a:ext cx="4199067" cy="2850128"/>
          </a:xfrm>
          <a:prstGeom prst="rect">
            <a:avLst/>
          </a:prstGeom>
          <a:ln w="28575">
            <a:solidFill>
              <a:schemeClr val="tx1"/>
            </a:solidFill>
          </a:ln>
        </p:spPr>
      </p:pic>
    </p:spTree>
    <p:extLst>
      <p:ext uri="{BB962C8B-B14F-4D97-AF65-F5344CB8AC3E}">
        <p14:creationId xmlns:p14="http://schemas.microsoft.com/office/powerpoint/2010/main" val="30425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h-Network.gif"/>
          <p:cNvPicPr>
            <a:picLocks noChangeAspect="1"/>
          </p:cNvPicPr>
          <p:nvPr/>
        </p:nvPicPr>
        <p:blipFill>
          <a:blip r:embed="rId2"/>
          <a:stretch>
            <a:fillRect/>
          </a:stretch>
        </p:blipFill>
        <p:spPr>
          <a:xfrm>
            <a:off x="2523916" y="1497838"/>
            <a:ext cx="4869755" cy="3344669"/>
          </a:xfrm>
          <a:prstGeom prst="rect">
            <a:avLst/>
          </a:prstGeom>
          <a:ln w="28575">
            <a:solidFill>
              <a:schemeClr val="tx1"/>
            </a:solidFill>
          </a:ln>
        </p:spPr>
      </p:pic>
      <p:sp>
        <p:nvSpPr>
          <p:cNvPr id="4" name="Rectangle 3"/>
          <p:cNvSpPr/>
          <p:nvPr/>
        </p:nvSpPr>
        <p:spPr>
          <a:xfrm>
            <a:off x="284033" y="430224"/>
            <a:ext cx="6213366"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497399" y="463832"/>
            <a:ext cx="2605604"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মেশ</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84032" y="5319190"/>
            <a:ext cx="9349523" cy="1471365"/>
          </a:xfrm>
          <a:prstGeom prst="rect">
            <a:avLst/>
          </a:prstGeom>
          <a:ln w="28575">
            <a:solidFill>
              <a:schemeClr val="tx1"/>
            </a:solidFill>
          </a:ln>
        </p:spPr>
        <p:txBody>
          <a:bodyPr wrap="square">
            <a:spAutoFit/>
          </a:bodyPr>
          <a:lstStyle/>
          <a:p>
            <a:pPr algn="just"/>
            <a:r>
              <a:rPr lang="as-IN" sz="2987" dirty="0">
                <a:latin typeface="NikoshBAN" panose="02000000000000000000" pitchFamily="2" charset="0"/>
                <a:cs typeface="NikoshBAN" panose="02000000000000000000" pitchFamily="2" charset="0"/>
              </a:rPr>
              <a:t>এই টপোলজিতে সরাসরি একাধিক কম্পিউটার একাধিক পথে যুক্ত থাকে। এই টপোলজিতে কম্পিউটারগুলো অন্য কম্পিউটার থেকে তথ্য নেওয়ার পাশাপাশি ওই নেটওয়ার্কের অন্য কম্পিউটারের মধ্যে বিতরণও করতে পারে।</a:t>
            </a:r>
          </a:p>
        </p:txBody>
      </p:sp>
    </p:spTree>
    <p:extLst>
      <p:ext uri="{BB962C8B-B14F-4D97-AF65-F5344CB8AC3E}">
        <p14:creationId xmlns:p14="http://schemas.microsoft.com/office/powerpoint/2010/main" val="34898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6189" y="369682"/>
            <a:ext cx="6782503" cy="683264"/>
          </a:xfrm>
          <a:prstGeom prst="rect">
            <a:avLst/>
          </a:prstGeom>
          <a:noFill/>
          <a:ln w="28575">
            <a:solidFill>
              <a:schemeClr val="tx1"/>
            </a:solidFill>
          </a:ln>
        </p:spPr>
        <p:txBody>
          <a:bodyPr wrap="square" rtlCol="0">
            <a:spAutoFit/>
          </a:bodyPr>
          <a:lstStyle/>
          <a:p>
            <a:pPr algn="ctr"/>
            <a:r>
              <a:rPr lang="en-US" sz="3840" b="1" dirty="0" err="1">
                <a:solidFill>
                  <a:srgbClr val="002060"/>
                </a:solidFill>
                <a:latin typeface="NikoshBAN" pitchFamily="2" charset="0"/>
                <a:cs typeface="NikoshBAN" pitchFamily="2" charset="0"/>
              </a:rPr>
              <a:t>মেশ</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টপোলজি</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নেটওয়ার্কের</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ডাটা</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প্রবাহচিত্র</a:t>
            </a:r>
            <a:endParaRPr lang="en-US" sz="3840" b="1" dirty="0">
              <a:solidFill>
                <a:srgbClr val="002060"/>
              </a:solidFill>
              <a:latin typeface="NikoshBAN" pitchFamily="2" charset="0"/>
              <a:cs typeface="NikoshBAN" pitchFamily="2" charset="0"/>
            </a:endParaRPr>
          </a:p>
        </p:txBody>
      </p:sp>
      <p:pic>
        <p:nvPicPr>
          <p:cNvPr id="3" name="Picture 2" descr="200_s.gif"/>
          <p:cNvPicPr>
            <a:picLocks noChangeAspect="1"/>
          </p:cNvPicPr>
          <p:nvPr/>
        </p:nvPicPr>
        <p:blipFill>
          <a:blip r:embed="rId2"/>
          <a:stretch>
            <a:fillRect/>
          </a:stretch>
        </p:blipFill>
        <p:spPr>
          <a:xfrm>
            <a:off x="1950719" y="1632989"/>
            <a:ext cx="5933440" cy="5394036"/>
          </a:xfrm>
          <a:prstGeom prst="rect">
            <a:avLst/>
          </a:prstGeom>
          <a:ln w="28575">
            <a:solidFill>
              <a:schemeClr val="tx1"/>
            </a:solidFill>
          </a:ln>
        </p:spPr>
      </p:pic>
    </p:spTree>
    <p:extLst>
      <p:ext uri="{BB962C8B-B14F-4D97-AF65-F5344CB8AC3E}">
        <p14:creationId xmlns:p14="http://schemas.microsoft.com/office/powerpoint/2010/main" val="5639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00" y="137793"/>
            <a:ext cx="5689600" cy="1405641"/>
          </a:xfrm>
          <a:prstGeom prst="rect">
            <a:avLst/>
          </a:prstGeom>
          <a:noFill/>
          <a:ln w="28575">
            <a:solidFill>
              <a:schemeClr val="tx1"/>
            </a:solidFill>
          </a:ln>
        </p:spPr>
        <p:txBody>
          <a:bodyPr wrap="square" rtlCol="0">
            <a:spAutoFit/>
          </a:bodyPr>
          <a:lstStyle/>
          <a:p>
            <a:pPr algn="ctr"/>
            <a:r>
              <a:rPr lang="en-US" sz="8534" b="1" dirty="0" err="1">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rPr>
              <a:t>দলীয়</a:t>
            </a:r>
            <a:r>
              <a:rPr lang="en-US" sz="8534" b="1" dirty="0">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en-US" sz="8534" b="1" dirty="0" err="1">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rPr>
              <a:t>কাজ</a:t>
            </a:r>
            <a:endParaRPr lang="en-US" sz="8534" b="1" dirty="0">
              <a:ln w="9525">
                <a:solidFill>
                  <a:schemeClr val="bg1"/>
                </a:solidFill>
                <a:prstDash val="solid"/>
              </a:ln>
              <a:effectLst>
                <a:outerShdw blurRad="12700" dist="38100" dir="2700000" algn="tl" rotWithShape="0">
                  <a:schemeClr val="accent5">
                    <a:lumMod val="60000"/>
                    <a:lumOff val="40000"/>
                  </a:schemeClr>
                </a:outerShdw>
              </a:effectLst>
              <a:latin typeface="NikoshBAN" pitchFamily="2" charset="0"/>
              <a:cs typeface="NikoshBAN" pitchFamily="2" charset="0"/>
            </a:endParaRPr>
          </a:p>
        </p:txBody>
      </p:sp>
      <p:sp>
        <p:nvSpPr>
          <p:cNvPr id="6" name="TextBox 5"/>
          <p:cNvSpPr txBox="1"/>
          <p:nvPr/>
        </p:nvSpPr>
        <p:spPr>
          <a:xfrm>
            <a:off x="302953" y="2070560"/>
            <a:ext cx="9147695" cy="1471172"/>
          </a:xfrm>
          <a:prstGeom prst="rect">
            <a:avLst/>
          </a:prstGeom>
          <a:solidFill>
            <a:schemeClr val="bg1"/>
          </a:solidFill>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120" dirty="0" err="1">
                <a:latin typeface="NikoshBAN" pitchFamily="2" charset="0"/>
                <a:cs typeface="NikoshBAN" pitchFamily="2" charset="0"/>
              </a:rPr>
              <a:t>দলঃ</a:t>
            </a:r>
            <a:r>
              <a:rPr lang="en-US" sz="5120" dirty="0">
                <a:latin typeface="NikoshBAN" pitchFamily="2" charset="0"/>
                <a:cs typeface="NikoshBAN" pitchFamily="2" charset="0"/>
              </a:rPr>
              <a:t> (</a:t>
            </a:r>
            <a:r>
              <a:rPr lang="en-US" sz="5120" dirty="0" err="1">
                <a:latin typeface="NikoshBAN" pitchFamily="2" charset="0"/>
                <a:cs typeface="NikoshBAN" pitchFamily="2" charset="0"/>
              </a:rPr>
              <a:t>নেটওয়ার্ক</a:t>
            </a:r>
            <a:r>
              <a:rPr lang="en-US" sz="5120" dirty="0">
                <a:latin typeface="NikoshBAN" pitchFamily="2" charset="0"/>
                <a:cs typeface="NikoshBAN" pitchFamily="2" charset="0"/>
              </a:rPr>
              <a:t>)</a:t>
            </a:r>
          </a:p>
          <a:p>
            <a:pPr algn="ctr"/>
            <a:r>
              <a:rPr lang="as-IN" sz="3840" dirty="0">
                <a:latin typeface="NikoshBAN" pitchFamily="2" charset="0"/>
                <a:cs typeface="NikoshBAN" pitchFamily="2" charset="0"/>
              </a:rPr>
              <a:t>টপোলজি</a:t>
            </a:r>
            <a:r>
              <a:rPr lang="en-US" sz="3840" dirty="0">
                <a:latin typeface="NikoshBAN" pitchFamily="2" charset="0"/>
                <a:cs typeface="NikoshBAN" pitchFamily="2" charset="0"/>
              </a:rPr>
              <a:t> </a:t>
            </a:r>
            <a:r>
              <a:rPr lang="en-US" sz="3840" dirty="0" err="1">
                <a:latin typeface="NikoshBAN" pitchFamily="2" charset="0"/>
                <a:cs typeface="NikoshBAN" pitchFamily="2" charset="0"/>
              </a:rPr>
              <a:t>অনুযায়ী</a:t>
            </a:r>
            <a:r>
              <a:rPr lang="en-US" sz="3840" dirty="0">
                <a:latin typeface="NikoshBAN" pitchFamily="2" charset="0"/>
                <a:cs typeface="NikoshBAN" pitchFamily="2" charset="0"/>
              </a:rPr>
              <a:t> </a:t>
            </a:r>
            <a:r>
              <a:rPr lang="en-US" sz="3840" dirty="0" err="1">
                <a:latin typeface="NikoshBAN" pitchFamily="2" charset="0"/>
                <a:cs typeface="NikoshBAN" pitchFamily="2" charset="0"/>
              </a:rPr>
              <a:t>নেটওয়ার্ক</a:t>
            </a:r>
            <a:r>
              <a:rPr lang="en-US" sz="3840" dirty="0">
                <a:latin typeface="NikoshBAN" pitchFamily="2" charset="0"/>
                <a:cs typeface="NikoshBAN" pitchFamily="2" charset="0"/>
              </a:rPr>
              <a:t> </a:t>
            </a:r>
            <a:r>
              <a:rPr lang="en-US" sz="3840" dirty="0" err="1">
                <a:latin typeface="NikoshBAN" pitchFamily="2" charset="0"/>
                <a:cs typeface="NikoshBAN" pitchFamily="2" charset="0"/>
              </a:rPr>
              <a:t>এর</a:t>
            </a:r>
            <a:r>
              <a:rPr lang="en-US" sz="3840" dirty="0">
                <a:latin typeface="NikoshBAN" pitchFamily="2" charset="0"/>
                <a:cs typeface="NikoshBAN" pitchFamily="2" charset="0"/>
              </a:rPr>
              <a:t> </a:t>
            </a:r>
            <a:r>
              <a:rPr lang="en-US" sz="3840" dirty="0" err="1">
                <a:latin typeface="NikoshBAN" pitchFamily="2" charset="0"/>
                <a:cs typeface="NikoshBAN" pitchFamily="2" charset="0"/>
              </a:rPr>
              <a:t>প্রকারভেদ</a:t>
            </a:r>
            <a:r>
              <a:rPr lang="en-US" sz="3840" dirty="0">
                <a:latin typeface="NikoshBAN" pitchFamily="2" charset="0"/>
                <a:cs typeface="NikoshBAN" pitchFamily="2" charset="0"/>
              </a:rPr>
              <a:t> </a:t>
            </a:r>
            <a:r>
              <a:rPr lang="en-US" sz="3840" dirty="0" err="1">
                <a:latin typeface="NikoshBAN" pitchFamily="2" charset="0"/>
                <a:cs typeface="NikoshBAN" pitchFamily="2" charset="0"/>
              </a:rPr>
              <a:t>লিপিবদ্ধ</a:t>
            </a:r>
            <a:r>
              <a:rPr lang="en-US" sz="3840" dirty="0">
                <a:latin typeface="NikoshBAN" pitchFamily="2" charset="0"/>
                <a:cs typeface="NikoshBAN" pitchFamily="2" charset="0"/>
              </a:rPr>
              <a:t> </a:t>
            </a:r>
            <a:r>
              <a:rPr lang="en-US" sz="3840" dirty="0" err="1">
                <a:latin typeface="NikoshBAN" pitchFamily="2" charset="0"/>
                <a:cs typeface="NikoshBAN" pitchFamily="2" charset="0"/>
              </a:rPr>
              <a:t>কর</a:t>
            </a:r>
            <a:r>
              <a:rPr lang="en-US" sz="3840" dirty="0">
                <a:latin typeface="NikoshBAN" pitchFamily="2" charset="0"/>
                <a:cs typeface="NikoshBAN" pitchFamily="2" charset="0"/>
              </a:rPr>
              <a:t>। </a:t>
            </a:r>
          </a:p>
        </p:txBody>
      </p:sp>
      <p:sp>
        <p:nvSpPr>
          <p:cNvPr id="8" name="TextBox 7"/>
          <p:cNvSpPr txBox="1"/>
          <p:nvPr/>
        </p:nvSpPr>
        <p:spPr>
          <a:xfrm>
            <a:off x="302953" y="4068988"/>
            <a:ext cx="9147695" cy="1471172"/>
          </a:xfrm>
          <a:prstGeom prst="rect">
            <a:avLst/>
          </a:prstGeom>
          <a:ln w="28575">
            <a:solidFill>
              <a:schemeClr val="tx1"/>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120" dirty="0" err="1">
                <a:latin typeface="NikoshBAN" pitchFamily="2" charset="0"/>
                <a:cs typeface="NikoshBAN" pitchFamily="2" charset="0"/>
              </a:rPr>
              <a:t>দলঃ</a:t>
            </a:r>
            <a:r>
              <a:rPr lang="en-US" sz="5120" dirty="0">
                <a:latin typeface="NikoshBAN" pitchFamily="2" charset="0"/>
                <a:cs typeface="NikoshBAN" pitchFamily="2" charset="0"/>
              </a:rPr>
              <a:t> (</a:t>
            </a:r>
            <a:r>
              <a:rPr lang="en-US" sz="5120" dirty="0" err="1">
                <a:latin typeface="NikoshBAN" pitchFamily="2" charset="0"/>
                <a:cs typeface="NikoshBAN" pitchFamily="2" charset="0"/>
              </a:rPr>
              <a:t>ষ্টার</a:t>
            </a:r>
            <a:r>
              <a:rPr lang="en-US" sz="5120" dirty="0">
                <a:latin typeface="NikoshBAN" pitchFamily="2" charset="0"/>
                <a:cs typeface="NikoshBAN" pitchFamily="2" charset="0"/>
              </a:rPr>
              <a:t>)</a:t>
            </a:r>
          </a:p>
          <a:p>
            <a:pPr algn="ctr"/>
            <a:r>
              <a:rPr lang="en-US" sz="3840" dirty="0" err="1">
                <a:latin typeface="NikoshBAN" pitchFamily="2" charset="0"/>
                <a:cs typeface="NikoshBAN" pitchFamily="2" charset="0"/>
              </a:rPr>
              <a:t>স্টার</a:t>
            </a:r>
            <a:r>
              <a:rPr lang="en-US" sz="3840" dirty="0">
                <a:latin typeface="NikoshBAN" pitchFamily="2" charset="0"/>
                <a:cs typeface="NikoshBAN" pitchFamily="2" charset="0"/>
              </a:rPr>
              <a:t> </a:t>
            </a:r>
            <a:r>
              <a:rPr lang="as-IN" sz="3840" dirty="0">
                <a:latin typeface="NikoshBAN" pitchFamily="2" charset="0"/>
                <a:cs typeface="NikoshBAN" pitchFamily="2" charset="0"/>
              </a:rPr>
              <a:t>টপোলজি</a:t>
            </a:r>
            <a:r>
              <a:rPr lang="en-US" sz="3840" dirty="0">
                <a:latin typeface="NikoshBAN" pitchFamily="2" charset="0"/>
                <a:cs typeface="NikoshBAN" pitchFamily="2" charset="0"/>
              </a:rPr>
              <a:t> ও </a:t>
            </a:r>
            <a:r>
              <a:rPr lang="en-US" sz="3840" dirty="0" err="1">
                <a:latin typeface="NikoshBAN" pitchFamily="2" charset="0"/>
                <a:cs typeface="NikoshBAN" pitchFamily="2" charset="0"/>
              </a:rPr>
              <a:t>বাস</a:t>
            </a:r>
            <a:r>
              <a:rPr lang="en-US" sz="3840" dirty="0">
                <a:latin typeface="NikoshBAN" pitchFamily="2" charset="0"/>
                <a:cs typeface="NikoshBAN" pitchFamily="2" charset="0"/>
              </a:rPr>
              <a:t> </a:t>
            </a:r>
            <a:r>
              <a:rPr lang="as-IN" sz="3840" dirty="0">
                <a:latin typeface="NikoshBAN" pitchFamily="2" charset="0"/>
                <a:cs typeface="NikoshBAN" pitchFamily="2" charset="0"/>
              </a:rPr>
              <a:t>টপোলজি</a:t>
            </a:r>
            <a:r>
              <a:rPr lang="en-US" sz="3840" dirty="0">
                <a:latin typeface="NikoshBAN" pitchFamily="2" charset="0"/>
                <a:cs typeface="NikoshBAN" pitchFamily="2" charset="0"/>
              </a:rPr>
              <a:t> </a:t>
            </a:r>
            <a:r>
              <a:rPr lang="en-US" sz="3840" dirty="0" err="1">
                <a:latin typeface="NikoshBAN" pitchFamily="2" charset="0"/>
                <a:cs typeface="NikoshBAN" pitchFamily="2" charset="0"/>
              </a:rPr>
              <a:t>অংকন</a:t>
            </a:r>
            <a:r>
              <a:rPr lang="en-US" sz="3840" dirty="0">
                <a:latin typeface="NikoshBAN" pitchFamily="2" charset="0"/>
                <a:cs typeface="NikoshBAN" pitchFamily="2" charset="0"/>
              </a:rPr>
              <a:t> </a:t>
            </a:r>
            <a:r>
              <a:rPr lang="en-US" sz="3840" dirty="0" err="1">
                <a:latin typeface="NikoshBAN" pitchFamily="2" charset="0"/>
                <a:cs typeface="NikoshBAN" pitchFamily="2" charset="0"/>
              </a:rPr>
              <a:t>করে</a:t>
            </a:r>
            <a:r>
              <a:rPr lang="en-US" sz="3840" dirty="0">
                <a:latin typeface="NikoshBAN" pitchFamily="2" charset="0"/>
                <a:cs typeface="NikoshBAN" pitchFamily="2" charset="0"/>
              </a:rPr>
              <a:t> </a:t>
            </a:r>
            <a:r>
              <a:rPr lang="en-US" sz="3840" dirty="0" err="1">
                <a:latin typeface="NikoshBAN" pitchFamily="2" charset="0"/>
                <a:cs typeface="NikoshBAN" pitchFamily="2" charset="0"/>
              </a:rPr>
              <a:t>দেখাও</a:t>
            </a:r>
            <a:r>
              <a:rPr lang="en-US" sz="3840" dirty="0">
                <a:latin typeface="NikoshBAN" pitchFamily="2" charset="0"/>
                <a:cs typeface="NikoshBAN" pitchFamily="2" charset="0"/>
              </a:rPr>
              <a:t>।</a:t>
            </a:r>
          </a:p>
        </p:txBody>
      </p:sp>
    </p:spTree>
    <p:extLst>
      <p:ext uri="{BB962C8B-B14F-4D97-AF65-F5344CB8AC3E}">
        <p14:creationId xmlns:p14="http://schemas.microsoft.com/office/powerpoint/2010/main" val="32940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96421"/>
            <a:ext cx="4876800" cy="2275779"/>
          </a:xfrm>
          <a:prstGeom prst="rect">
            <a:avLst/>
          </a:prstGeom>
          <a:solidFill>
            <a:schemeClr val="bg1"/>
          </a:solidFill>
          <a:ln w="28575">
            <a:solidFill>
              <a:schemeClr val="tx1"/>
            </a:solidFill>
          </a:ln>
        </p:spPr>
        <p:txBody>
          <a:bodyPr wrap="square" lIns="120170" tIns="60085" rIns="120170" bIns="60085">
            <a:spAutoFit/>
          </a:bodyPr>
          <a:lstStyle/>
          <a:p>
            <a:pPr algn="ctr"/>
            <a:r>
              <a:rPr lang="bn-IN" sz="4400" b="1" dirty="0">
                <a:latin typeface="NikoshBAN" pitchFamily="2" charset="0"/>
                <a:cs typeface="NikoshBAN" pitchFamily="2" charset="0"/>
              </a:rPr>
              <a:t>আবদুল জলিল</a:t>
            </a:r>
            <a:endParaRPr lang="en-US" sz="1200" b="1" dirty="0">
              <a:latin typeface="NikoshBAN" pitchFamily="2" charset="0"/>
              <a:cs typeface="NikoshBAN" pitchFamily="2" charset="0"/>
            </a:endParaRPr>
          </a:p>
          <a:p>
            <a:pPr algn="ctr"/>
            <a:r>
              <a:rPr lang="bn-IN" sz="1800" b="1" dirty="0">
                <a:latin typeface="NikoshBAN" pitchFamily="2" charset="0"/>
                <a:cs typeface="NikoshBAN" pitchFamily="2" charset="0"/>
              </a:rPr>
              <a:t>সিনিয়র শিক্ষক</a:t>
            </a:r>
          </a:p>
          <a:p>
            <a:pPr algn="ctr"/>
            <a:r>
              <a:rPr lang="bn-IN" sz="1800" b="1" dirty="0">
                <a:latin typeface="NikoshBAN" pitchFamily="2" charset="0"/>
                <a:cs typeface="NikoshBAN" pitchFamily="2" charset="0"/>
              </a:rPr>
              <a:t>কুড়ালিয়া নুরীয়া দাখিল মাদ্রাসা</a:t>
            </a:r>
          </a:p>
          <a:p>
            <a:pPr algn="ctr"/>
            <a:r>
              <a:rPr lang="bn-IN" sz="1800" b="1" dirty="0">
                <a:latin typeface="NikoshBAN" pitchFamily="2" charset="0"/>
                <a:cs typeface="NikoshBAN" pitchFamily="2" charset="0"/>
              </a:rPr>
              <a:t>বোরহানউদ্দিন, ভোলা।</a:t>
            </a:r>
          </a:p>
          <a:p>
            <a:pPr algn="ctr"/>
            <a:r>
              <a:rPr lang="bn-IN" sz="1800" b="1" dirty="0">
                <a:latin typeface="NikoshBAN" pitchFamily="2" charset="0"/>
                <a:cs typeface="NikoshBAN" pitchFamily="2" charset="0"/>
              </a:rPr>
              <a:t>মোবাইলঃ০১৭১০৮১৪১৪০</a:t>
            </a:r>
          </a:p>
          <a:p>
            <a:pPr algn="ctr"/>
            <a:r>
              <a:rPr lang="bn-IN" sz="1200" b="1" dirty="0">
                <a:latin typeface="NikoshBAN" pitchFamily="2" charset="0"/>
                <a:cs typeface="NikoshBAN" pitchFamily="2" charset="0"/>
              </a:rPr>
              <a:t>ই-মেইল</a:t>
            </a:r>
            <a:r>
              <a:rPr lang="en-US" b="1" dirty="0">
                <a:latin typeface="NikoshBAN" pitchFamily="2" charset="0"/>
                <a:cs typeface="NikoshBAN" pitchFamily="2" charset="0"/>
              </a:rPr>
              <a:t> :</a:t>
            </a:r>
            <a:r>
              <a:rPr lang="en-US" dirty="0"/>
              <a:t> </a:t>
            </a:r>
            <a:r>
              <a:rPr lang="en-US" sz="1600" dirty="0"/>
              <a:t>jalilkuralia@gmail.com</a:t>
            </a:r>
            <a:endParaRPr lang="bn-IN"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530377"/>
            <a:ext cx="2293233" cy="2841167"/>
          </a:xfrm>
          <a:prstGeom prst="rect">
            <a:avLst/>
          </a:prstGeom>
        </p:spPr>
      </p:pic>
      <p:sp>
        <p:nvSpPr>
          <p:cNvPr id="6" name="TextBox 5"/>
          <p:cNvSpPr txBox="1"/>
          <p:nvPr/>
        </p:nvSpPr>
        <p:spPr>
          <a:xfrm>
            <a:off x="6096000" y="3904976"/>
            <a:ext cx="2895601" cy="2267224"/>
          </a:xfrm>
          <a:prstGeom prst="rect">
            <a:avLst/>
          </a:prstGeom>
          <a:noFill/>
          <a:ln w="38100" cmpd="dbl">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sz="2400" b="1" dirty="0" err="1">
                <a:latin typeface="NikoshBAN" panose="02000000000000000000" pitchFamily="2" charset="0"/>
                <a:cs typeface="NikoshBAN" panose="02000000000000000000" pitchFamily="2" charset="0"/>
              </a:rPr>
              <a:t>শ্রেণি</a:t>
            </a:r>
            <a:r>
              <a:rPr lang="en-US" sz="2400" b="1"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bn-BD" sz="2400" b="1" dirty="0">
                <a:latin typeface="NikoshBAN" panose="02000000000000000000" pitchFamily="2" charset="0"/>
                <a:cs typeface="NikoshBAN" panose="02000000000000000000" pitchFamily="2" charset="0"/>
              </a:rPr>
              <a:t>৮ম</a:t>
            </a:r>
          </a:p>
          <a:p>
            <a:pPr algn="ctr">
              <a:spcBef>
                <a:spcPct val="0"/>
              </a:spcBef>
            </a:pPr>
            <a:r>
              <a:rPr lang="en-US" sz="2400" dirty="0" err="1">
                <a:latin typeface="NikoshBAN" panose="02000000000000000000" pitchFamily="2" charset="0"/>
                <a:cs typeface="NikoshBAN" panose="02000000000000000000" pitchFamily="2" charset="0"/>
              </a:rPr>
              <a:t>তথ্য</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যোগাযোগ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প্রযুক্তি</a:t>
            </a:r>
            <a:endParaRPr lang="en-US" sz="2400" dirty="0">
              <a:latin typeface="NikoshBAN" panose="02000000000000000000" pitchFamily="2" charset="0"/>
              <a:cs typeface="NikoshBAN" panose="02000000000000000000" pitchFamily="2" charset="0"/>
            </a:endParaRPr>
          </a:p>
          <a:p>
            <a:pPr algn="ctr">
              <a:spcBef>
                <a:spcPct val="0"/>
              </a:spcBef>
            </a:pPr>
            <a:r>
              <a:rPr lang="en-US" sz="2400" dirty="0" err="1">
                <a:latin typeface="NikoshBAN" panose="02000000000000000000" pitchFamily="2" charset="0"/>
                <a:cs typeface="NikoshBAN" panose="02000000000000000000" pitchFamily="2" charset="0"/>
              </a:rPr>
              <a:t>অধ্যায়</a:t>
            </a:r>
            <a:r>
              <a:rPr lang="bn-IN" sz="24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দ্বিতীয়</a:t>
            </a:r>
            <a:endParaRPr lang="en-US" sz="2400" dirty="0">
              <a:latin typeface="NikoshBAN" panose="02000000000000000000" pitchFamily="2" charset="0"/>
              <a:cs typeface="NikoshBAN" panose="02000000000000000000" pitchFamily="2" charset="0"/>
            </a:endParaRPr>
          </a:p>
          <a:p>
            <a:pPr algn="ctr">
              <a:spcBef>
                <a:spcPct val="0"/>
              </a:spcBef>
            </a:pPr>
            <a:r>
              <a:rPr lang="en-US" sz="2400" dirty="0" err="1">
                <a:latin typeface="NikoshBAN" panose="02000000000000000000" pitchFamily="2" charset="0"/>
                <a:cs typeface="NikoshBAN" panose="02000000000000000000" pitchFamily="2" charset="0"/>
              </a:rPr>
              <a:t>পাঠ</a:t>
            </a:r>
            <a:r>
              <a:rPr lang="en-US" sz="2400" dirty="0">
                <a:latin typeface="NikoshBAN" panose="02000000000000000000" pitchFamily="2" charset="0"/>
                <a:cs typeface="NikoshBAN" panose="02000000000000000000" pitchFamily="2" charset="0"/>
              </a:rPr>
              <a:t> 9: </a:t>
            </a:r>
            <a:r>
              <a:rPr lang="en-US" sz="2400" dirty="0" err="1">
                <a:latin typeface="NikoshBAN" panose="02000000000000000000" pitchFamily="2" charset="0"/>
                <a:cs typeface="NikoshBAN" panose="02000000000000000000" pitchFamily="2" charset="0"/>
              </a:rPr>
              <a:t>টপোলজি</a:t>
            </a:r>
            <a:endParaRPr lang="en-US" sz="2400" dirty="0">
              <a:latin typeface="NikoshBAN" panose="02000000000000000000" pitchFamily="2" charset="0"/>
              <a:cs typeface="NikoshBAN" panose="02000000000000000000" pitchFamily="2" charset="0"/>
            </a:endParaRPr>
          </a:p>
          <a:p>
            <a:pPr algn="ctr">
              <a:spcBef>
                <a:spcPct val="0"/>
              </a:spcBef>
              <a:buFontTx/>
              <a:buNone/>
            </a:pPr>
            <a:r>
              <a:rPr lang="bn-BD" sz="2400" dirty="0">
                <a:latin typeface="NikoshBAN" panose="02000000000000000000" pitchFamily="2" charset="0"/>
                <a:cs typeface="NikoshBAN" panose="02000000000000000000" pitchFamily="2" charset="0"/>
              </a:rPr>
              <a:t>সময় </a:t>
            </a:r>
            <a:r>
              <a:rPr lang="en-US"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৫০ মি.</a:t>
            </a:r>
          </a:p>
          <a:p>
            <a:pPr algn="ctr"/>
            <a:endParaRPr lang="en-US" sz="2133" dirty="0">
              <a:solidFill>
                <a:srgbClr val="0070C0"/>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1D6688DA-B506-4FA9-B1B6-B87976F86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530377"/>
            <a:ext cx="1809750" cy="24651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3888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3520" y="487681"/>
            <a:ext cx="5039360" cy="1405641"/>
          </a:xfrm>
          <a:prstGeom prst="rect">
            <a:avLst/>
          </a:prstGeom>
          <a:noFill/>
          <a:ln w="28575">
            <a:solidFill>
              <a:schemeClr val="tx1"/>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534" b="1" spc="53" dirty="0" err="1">
                <a:ln w="11430"/>
                <a:effectLst>
                  <a:outerShdw blurRad="76200" dist="50800" dir="5400000" algn="tl" rotWithShape="0">
                    <a:srgbClr val="000000">
                      <a:alpha val="65000"/>
                    </a:srgbClr>
                  </a:outerShdw>
                </a:effectLst>
                <a:latin typeface="NikoshBAN" pitchFamily="2" charset="0"/>
                <a:cs typeface="NikoshBAN" pitchFamily="2" charset="0"/>
              </a:rPr>
              <a:t>মুল্যায়ন</a:t>
            </a:r>
            <a:endParaRPr lang="en-US" sz="8534" b="1" spc="53"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381000" y="2514600"/>
            <a:ext cx="9022080" cy="2718949"/>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267" dirty="0">
                <a:solidFill>
                  <a:schemeClr val="tx1"/>
                </a:solidFill>
                <a:latin typeface="NikoshBAN" pitchFamily="2" charset="0"/>
                <a:cs typeface="NikoshBAN" pitchFamily="2" charset="0"/>
              </a:rPr>
              <a:t>01। </a:t>
            </a:r>
            <a:r>
              <a:rPr lang="en-US" sz="4267" dirty="0" err="1">
                <a:solidFill>
                  <a:schemeClr val="tx1"/>
                </a:solidFill>
                <a:latin typeface="NikoshBAN" pitchFamily="2" charset="0"/>
                <a:cs typeface="NikoshBAN" pitchFamily="2" charset="0"/>
              </a:rPr>
              <a:t>টপোলজি</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কি</a:t>
            </a:r>
            <a:r>
              <a:rPr lang="en-US" sz="4267" dirty="0">
                <a:solidFill>
                  <a:schemeClr val="tx1"/>
                </a:solidFill>
                <a:latin typeface="NikoshBAN" pitchFamily="2" charset="0"/>
                <a:cs typeface="NikoshBAN" pitchFamily="2" charset="0"/>
              </a:rPr>
              <a:t>?</a:t>
            </a:r>
          </a:p>
          <a:p>
            <a:r>
              <a:rPr lang="en-US" sz="4267" dirty="0">
                <a:solidFill>
                  <a:schemeClr val="tx1"/>
                </a:solidFill>
                <a:latin typeface="NikoshBAN" pitchFamily="2" charset="0"/>
                <a:cs typeface="NikoshBAN" pitchFamily="2" charset="0"/>
              </a:rPr>
              <a:t>02। </a:t>
            </a:r>
            <a:r>
              <a:rPr lang="en-US" sz="4267" dirty="0" err="1">
                <a:solidFill>
                  <a:schemeClr val="tx1"/>
                </a:solidFill>
                <a:latin typeface="NikoshBAN" pitchFamily="2" charset="0"/>
                <a:cs typeface="NikoshBAN" pitchFamily="2" charset="0"/>
              </a:rPr>
              <a:t>টপোলজি</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কেন</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নির্বাচন</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করতে</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হয়</a:t>
            </a:r>
            <a:r>
              <a:rPr lang="en-US" sz="4267" dirty="0">
                <a:solidFill>
                  <a:schemeClr val="tx1"/>
                </a:solidFill>
                <a:latin typeface="NikoshBAN" pitchFamily="2" charset="0"/>
                <a:cs typeface="NikoshBAN" pitchFamily="2" charset="0"/>
              </a:rPr>
              <a:t>?</a:t>
            </a:r>
          </a:p>
          <a:p>
            <a:r>
              <a:rPr lang="en-US" sz="4267" dirty="0">
                <a:solidFill>
                  <a:schemeClr val="tx1"/>
                </a:solidFill>
                <a:latin typeface="NikoshBAN" pitchFamily="2" charset="0"/>
                <a:cs typeface="NikoshBAN" pitchFamily="2" charset="0"/>
              </a:rPr>
              <a:t>03। </a:t>
            </a:r>
            <a:r>
              <a:rPr lang="en-US" sz="4267" dirty="0" err="1">
                <a:solidFill>
                  <a:schemeClr val="tx1"/>
                </a:solidFill>
                <a:latin typeface="NikoshBAN" pitchFamily="2" charset="0"/>
                <a:cs typeface="NikoshBAN" pitchFamily="2" charset="0"/>
              </a:rPr>
              <a:t>টপোলজি</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অনুযায়ী</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নেটওয়ার্ক</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কত</a:t>
            </a:r>
            <a:r>
              <a:rPr lang="en-US" sz="4267" dirty="0">
                <a:solidFill>
                  <a:schemeClr val="tx1"/>
                </a:solidFill>
                <a:latin typeface="NikoshBAN" pitchFamily="2" charset="0"/>
                <a:cs typeface="NikoshBAN" pitchFamily="2" charset="0"/>
              </a:rPr>
              <a:t> </a:t>
            </a:r>
            <a:r>
              <a:rPr lang="en-US" sz="4267" dirty="0" err="1">
                <a:solidFill>
                  <a:schemeClr val="tx1"/>
                </a:solidFill>
                <a:latin typeface="NikoshBAN" pitchFamily="2" charset="0"/>
                <a:cs typeface="NikoshBAN" pitchFamily="2" charset="0"/>
              </a:rPr>
              <a:t>প্রকার</a:t>
            </a:r>
            <a:r>
              <a:rPr lang="en-US" sz="4267" dirty="0">
                <a:solidFill>
                  <a:schemeClr val="tx1"/>
                </a:solidFill>
                <a:latin typeface="NikoshBAN" pitchFamily="2" charset="0"/>
                <a:cs typeface="NikoshBAN" pitchFamily="2" charset="0"/>
              </a:rPr>
              <a:t>?</a:t>
            </a:r>
          </a:p>
          <a:p>
            <a:r>
              <a:rPr lang="en-US" sz="4267" dirty="0">
                <a:solidFill>
                  <a:schemeClr val="tx1"/>
                </a:solidFill>
                <a:latin typeface="NikoshBAN" pitchFamily="2" charset="0"/>
                <a:cs typeface="NikoshBAN" pitchFamily="2" charset="0"/>
              </a:rPr>
              <a:t>04। </a:t>
            </a:r>
            <a:r>
              <a:rPr lang="as-IN" sz="4267" dirty="0">
                <a:solidFill>
                  <a:schemeClr val="tx1"/>
                </a:solidFill>
                <a:latin typeface="NikoshBAN" panose="02000000000000000000" pitchFamily="2" charset="0"/>
                <a:cs typeface="NikoshBAN" panose="02000000000000000000" pitchFamily="2" charset="0"/>
              </a:rPr>
              <a:t>স্টার টপোলজির সম্প্রসারিত রূপ</a:t>
            </a:r>
            <a:r>
              <a:rPr lang="en-US" sz="4267" dirty="0">
                <a:solidFill>
                  <a:schemeClr val="tx1"/>
                </a:solidFill>
                <a:latin typeface="NikoshBAN" panose="02000000000000000000" pitchFamily="2" charset="0"/>
                <a:cs typeface="NikoshBAN" panose="02000000000000000000" pitchFamily="2" charset="0"/>
              </a:rPr>
              <a:t> </a:t>
            </a:r>
            <a:r>
              <a:rPr lang="en-US" sz="4267" dirty="0" err="1">
                <a:solidFill>
                  <a:schemeClr val="tx1"/>
                </a:solidFill>
                <a:latin typeface="NikoshBAN" panose="02000000000000000000" pitchFamily="2" charset="0"/>
                <a:cs typeface="NikoshBAN" panose="02000000000000000000" pitchFamily="2" charset="0"/>
              </a:rPr>
              <a:t>কি</a:t>
            </a:r>
            <a:r>
              <a:rPr lang="en-US" sz="4267" dirty="0">
                <a:solidFill>
                  <a:schemeClr val="tx1"/>
                </a:solidFill>
                <a:latin typeface="NikoshBAN" pitchFamily="2" charset="0"/>
                <a:cs typeface="NikoshBAN" pitchFamily="2" charset="0"/>
              </a:rPr>
              <a:t>?</a:t>
            </a:r>
          </a:p>
        </p:txBody>
      </p:sp>
    </p:spTree>
    <p:extLst>
      <p:ext uri="{BB962C8B-B14F-4D97-AF65-F5344CB8AC3E}">
        <p14:creationId xmlns:p14="http://schemas.microsoft.com/office/powerpoint/2010/main" val="28168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3935" y="578256"/>
            <a:ext cx="5039360" cy="1405641"/>
          </a:xfrm>
          <a:prstGeom prst="rect">
            <a:avLst/>
          </a:prstGeom>
          <a:noFill/>
          <a:ln w="28575">
            <a:solidFill>
              <a:schemeClr val="tx1"/>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534" b="1" spc="53" dirty="0" err="1">
                <a:ln w="11430"/>
                <a:effectLst>
                  <a:outerShdw blurRad="76200" dist="50800" dir="5400000" algn="tl" rotWithShape="0">
                    <a:srgbClr val="000000">
                      <a:alpha val="65000"/>
                    </a:srgbClr>
                  </a:outerShdw>
                </a:effectLst>
                <a:latin typeface="NikoshBAN" pitchFamily="2" charset="0"/>
                <a:cs typeface="NikoshBAN" pitchFamily="2" charset="0"/>
              </a:rPr>
              <a:t>বাড়ির</a:t>
            </a:r>
            <a:r>
              <a:rPr lang="en-US" sz="8534" b="1" spc="53" dirty="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8534" b="1" spc="53" dirty="0" err="1">
                <a:ln w="11430"/>
                <a:effectLst>
                  <a:outerShdw blurRad="76200" dist="50800" dir="5400000" algn="tl" rotWithShape="0">
                    <a:srgbClr val="000000">
                      <a:alpha val="65000"/>
                    </a:srgbClr>
                  </a:outerShdw>
                </a:effectLst>
                <a:latin typeface="NikoshBAN" pitchFamily="2" charset="0"/>
                <a:cs typeface="NikoshBAN" pitchFamily="2" charset="0"/>
              </a:rPr>
              <a:t>কাজ</a:t>
            </a:r>
            <a:endParaRPr lang="en-US" sz="8534" b="1" spc="53"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325120" y="4724400"/>
            <a:ext cx="9022080" cy="683264"/>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840" dirty="0">
                <a:solidFill>
                  <a:schemeClr val="tx1"/>
                </a:solidFill>
                <a:latin typeface="NikoshBAN" pitchFamily="2" charset="0"/>
                <a:cs typeface="NikoshBAN" pitchFamily="2" charset="0"/>
              </a:rPr>
              <a:t> </a:t>
            </a:r>
            <a:r>
              <a:rPr lang="as-IN" sz="3840" dirty="0">
                <a:solidFill>
                  <a:schemeClr val="tx1"/>
                </a:solidFill>
                <a:latin typeface="NikoshBAN" pitchFamily="2" charset="0"/>
                <a:cs typeface="NikoshBAN" pitchFamily="2" charset="0"/>
              </a:rPr>
              <a:t>টপোলজি সমূহের তুলনামূলক পার্থক্য নিরূপ</a:t>
            </a:r>
            <a:r>
              <a:rPr lang="bn-IN" sz="3840" dirty="0">
                <a:solidFill>
                  <a:schemeClr val="tx1"/>
                </a:solidFill>
                <a:latin typeface="NikoshBAN" pitchFamily="2" charset="0"/>
                <a:cs typeface="NikoshBAN" pitchFamily="2" charset="0"/>
              </a:rPr>
              <a:t>ন কর।</a:t>
            </a:r>
            <a:endParaRPr lang="en-US" sz="384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295" y="50083"/>
            <a:ext cx="2400000" cy="1904762"/>
          </a:xfrm>
          <a:prstGeom prst="rect">
            <a:avLst/>
          </a:prstGeom>
        </p:spPr>
      </p:pic>
    </p:spTree>
    <p:extLst>
      <p:ext uri="{BB962C8B-B14F-4D97-AF65-F5344CB8AC3E}">
        <p14:creationId xmlns:p14="http://schemas.microsoft.com/office/powerpoint/2010/main" val="24201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698D8-D940-4162-B2E7-CF1D0713E92F}"/>
              </a:ext>
            </a:extLst>
          </p:cNvPr>
          <p:cNvSpPr txBox="1"/>
          <p:nvPr/>
        </p:nvSpPr>
        <p:spPr>
          <a:xfrm>
            <a:off x="2590800" y="457200"/>
            <a:ext cx="5791200" cy="1107996"/>
          </a:xfrm>
          <a:prstGeom prst="rect">
            <a:avLst/>
          </a:prstGeom>
          <a:noFill/>
        </p:spPr>
        <p:txBody>
          <a:bodyPr wrap="square" rtlCol="0">
            <a:spAutoFit/>
          </a:bodyPr>
          <a:lstStyle/>
          <a:p>
            <a:r>
              <a:rPr lang="bn-IN" sz="6600" dirty="0">
                <a:latin typeface="NikoshBAN" panose="02000000000000000000" pitchFamily="2" charset="0"/>
                <a:cs typeface="NikoshBAN" panose="02000000000000000000" pitchFamily="2" charset="0"/>
              </a:rPr>
              <a:t>ধন্যবাদ সকলকে</a:t>
            </a:r>
            <a:endParaRPr lang="en-US" sz="6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9CBD7A4-FC89-4B15-8156-B542907EB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64227"/>
            <a:ext cx="8610600" cy="6703922"/>
          </a:xfrm>
          <a:prstGeom prst="rect">
            <a:avLst/>
          </a:prstGeom>
        </p:spPr>
      </p:pic>
    </p:spTree>
    <p:extLst>
      <p:ext uri="{BB962C8B-B14F-4D97-AF65-F5344CB8AC3E}">
        <p14:creationId xmlns:p14="http://schemas.microsoft.com/office/powerpoint/2010/main" val="305362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26B079-CA73-40A8-A30F-0F37B6E81215}"/>
              </a:ext>
            </a:extLst>
          </p:cNvPr>
          <p:cNvSpPr txBox="1"/>
          <p:nvPr/>
        </p:nvSpPr>
        <p:spPr>
          <a:xfrm>
            <a:off x="2356645" y="367955"/>
            <a:ext cx="5040306" cy="683264"/>
          </a:xfrm>
          <a:prstGeom prst="rect">
            <a:avLst/>
          </a:prstGeom>
          <a:solidFill>
            <a:schemeClr val="bg1"/>
          </a:solidFill>
          <a:ln w="28575">
            <a:solidFill>
              <a:schemeClr val="tx1"/>
            </a:solidFill>
          </a:ln>
        </p:spPr>
        <p:txBody>
          <a:bodyPr wrap="square" rtlCol="0">
            <a:spAutoFit/>
          </a:bodyPr>
          <a:lstStyle/>
          <a:p>
            <a:pPr algn="ctr"/>
            <a:r>
              <a:rPr lang="en-US" sz="384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en-US" sz="384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7" name="Picture 6">
            <a:extLst>
              <a:ext uri="{FF2B5EF4-FFF2-40B4-BE49-F238E27FC236}">
                <a16:creationId xmlns:a16="http://schemas.microsoft.com/office/drawing/2014/main" id="{67045110-0DD4-42C2-9332-061943E56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07" y="1752001"/>
            <a:ext cx="8602383" cy="4522199"/>
          </a:xfrm>
          <a:prstGeom prst="rect">
            <a:avLst/>
          </a:prstGeom>
        </p:spPr>
      </p:pic>
      <p:pic>
        <p:nvPicPr>
          <p:cNvPr id="10" name="Picture 9">
            <a:extLst>
              <a:ext uri="{FF2B5EF4-FFF2-40B4-BE49-F238E27FC236}">
                <a16:creationId xmlns:a16="http://schemas.microsoft.com/office/drawing/2014/main" id="{F8696584-B4DF-4F15-BA35-B05EDB980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510" y="1752001"/>
            <a:ext cx="6256577" cy="4932951"/>
          </a:xfrm>
          <a:prstGeom prst="rect">
            <a:avLst/>
          </a:prstGeom>
        </p:spPr>
      </p:pic>
      <p:pic>
        <p:nvPicPr>
          <p:cNvPr id="12" name="Picture 11">
            <a:extLst>
              <a:ext uri="{FF2B5EF4-FFF2-40B4-BE49-F238E27FC236}">
                <a16:creationId xmlns:a16="http://schemas.microsoft.com/office/drawing/2014/main" id="{8FEBB0AD-FAA5-4872-A1E3-3306752D2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226" y="1452828"/>
            <a:ext cx="7225505" cy="4969542"/>
          </a:xfrm>
          <a:prstGeom prst="rect">
            <a:avLst/>
          </a:prstGeom>
        </p:spPr>
      </p:pic>
      <p:pic>
        <p:nvPicPr>
          <p:cNvPr id="14" name="Picture 13">
            <a:extLst>
              <a:ext uri="{FF2B5EF4-FFF2-40B4-BE49-F238E27FC236}">
                <a16:creationId xmlns:a16="http://schemas.microsoft.com/office/drawing/2014/main" id="{11AC1CB2-6B3A-4B50-A9ED-2BDB6B994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866" y="1515246"/>
            <a:ext cx="7757863" cy="4844706"/>
          </a:xfrm>
          <a:prstGeom prst="rect">
            <a:avLst/>
          </a:prstGeom>
        </p:spPr>
      </p:pic>
    </p:spTree>
    <p:extLst>
      <p:ext uri="{BB962C8B-B14F-4D97-AF65-F5344CB8AC3E}">
        <p14:creationId xmlns:p14="http://schemas.microsoft.com/office/powerpoint/2010/main" val="221879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2" fill="hold" nodeType="clickEffect">
                                  <p:stCondLst>
                                    <p:cond delay="0"/>
                                  </p:stCondLst>
                                  <p:childTnLst>
                                    <p:animEffect transition="out" filter="wipe(right)">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2" fill="hold" nodeType="clickEffect">
                                  <p:stCondLst>
                                    <p:cond delay="0"/>
                                  </p:stCondLst>
                                  <p:childTnLst>
                                    <p:animEffect transition="out" filter="wipe(right)">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2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2" fill="hold" nodeType="clickEffect">
                                  <p:stCondLst>
                                    <p:cond delay="0"/>
                                  </p:stCondLst>
                                  <p:childTnLst>
                                    <p:animEffect transition="out" filter="wipe(right)">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04800"/>
            <a:ext cx="3073277" cy="1323439"/>
          </a:xfrm>
          <a:prstGeom prst="rect">
            <a:avLst/>
          </a:prstGeom>
          <a:noFill/>
          <a:ln w="28575">
            <a:solidFill>
              <a:schemeClr val="tx1"/>
            </a:solidFill>
          </a:ln>
        </p:spPr>
        <p:txBody>
          <a:bodyPr wrap="none" rtlCol="0">
            <a:spAutoFit/>
          </a:bodyPr>
          <a:lstStyle/>
          <a:p>
            <a:pPr algn="ctr"/>
            <a:r>
              <a:rPr lang="en-US" sz="8000" dirty="0" err="1">
                <a:solidFill>
                  <a:srgbClr val="002060"/>
                </a:solidFill>
                <a:latin typeface="NikoshBAN" panose="02000000000000000000" pitchFamily="2" charset="0"/>
                <a:cs typeface="NikoshBAN" panose="02000000000000000000" pitchFamily="2" charset="0"/>
              </a:rPr>
              <a:t>টপোলজি</a:t>
            </a:r>
            <a:endParaRPr lang="en-US" sz="8000"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16" t="3200" r="1683" b="6339"/>
          <a:stretch/>
        </p:blipFill>
        <p:spPr>
          <a:xfrm>
            <a:off x="1447800" y="1780639"/>
            <a:ext cx="6827520" cy="3676357"/>
          </a:xfrm>
          <a:prstGeom prst="rect">
            <a:avLst/>
          </a:prstGeom>
          <a:ln w="28575">
            <a:solidFill>
              <a:schemeClr val="tx1"/>
            </a:solidFill>
          </a:ln>
        </p:spPr>
      </p:pic>
    </p:spTree>
    <p:extLst>
      <p:ext uri="{BB962C8B-B14F-4D97-AF65-F5344CB8AC3E}">
        <p14:creationId xmlns:p14="http://schemas.microsoft.com/office/powerpoint/2010/main" val="40567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0211" y="2463721"/>
            <a:ext cx="4653838" cy="748988"/>
          </a:xfrm>
          <a:prstGeom prst="rect">
            <a:avLst/>
          </a:prstGeom>
        </p:spPr>
        <p:txBody>
          <a:bodyPr wrap="none">
            <a:spAutoFit/>
          </a:bodyPr>
          <a:lstStyle/>
          <a:p>
            <a:r>
              <a:rPr lang="bn-BD" sz="4267" b="1" dirty="0">
                <a:solidFill>
                  <a:srgbClr val="002060"/>
                </a:solidFill>
                <a:latin typeface="NikoshBAN" pitchFamily="2" charset="0"/>
                <a:cs typeface="NikoshBAN" pitchFamily="2" charset="0"/>
              </a:rPr>
              <a:t>এই পাঠ শেষে শিক্ষার্থীরা</a:t>
            </a:r>
            <a:r>
              <a:rPr lang="bn-IN" sz="4267" b="1" dirty="0">
                <a:solidFill>
                  <a:srgbClr val="002060"/>
                </a:solidFill>
                <a:latin typeface="NikoshBAN" pitchFamily="2" charset="0"/>
                <a:cs typeface="NikoshBAN" pitchFamily="2" charset="0"/>
              </a:rPr>
              <a:t>...</a:t>
            </a:r>
            <a:endParaRPr lang="bn-BD" sz="4267" b="1" dirty="0">
              <a:solidFill>
                <a:srgbClr val="002060"/>
              </a:solidFill>
              <a:latin typeface="NikoshBAN" pitchFamily="2" charset="0"/>
              <a:cs typeface="NikoshBAN" pitchFamily="2" charset="0"/>
            </a:endParaRPr>
          </a:p>
        </p:txBody>
      </p:sp>
      <p:sp>
        <p:nvSpPr>
          <p:cNvPr id="3" name="Rectangle 2"/>
          <p:cNvSpPr/>
          <p:nvPr/>
        </p:nvSpPr>
        <p:spPr>
          <a:xfrm>
            <a:off x="3433673" y="466780"/>
            <a:ext cx="3232622" cy="724554"/>
          </a:xfrm>
          <a:prstGeom prst="rect">
            <a:avLst/>
          </a:prstGeom>
          <a:solidFill>
            <a:schemeClr val="accent3">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93" b="1" dirty="0" err="1">
                <a:solidFill>
                  <a:srgbClr val="002060"/>
                </a:solidFill>
                <a:latin typeface="NikoshBAN" pitchFamily="2" charset="0"/>
                <a:cs typeface="NikoshBAN" pitchFamily="2" charset="0"/>
              </a:rPr>
              <a:t>শিখনফল</a:t>
            </a:r>
            <a:endParaRPr lang="en-US" sz="4693" b="1" dirty="0">
              <a:solidFill>
                <a:srgbClr val="002060"/>
              </a:solidFill>
              <a:latin typeface="NikoshBAN" pitchFamily="2" charset="0"/>
              <a:cs typeface="NikoshBAN" pitchFamily="2" charset="0"/>
            </a:endParaRPr>
          </a:p>
        </p:txBody>
      </p:sp>
      <p:sp>
        <p:nvSpPr>
          <p:cNvPr id="4" name="TextBox 3"/>
          <p:cNvSpPr txBox="1"/>
          <p:nvPr/>
        </p:nvSpPr>
        <p:spPr>
          <a:xfrm>
            <a:off x="493866" y="3849605"/>
            <a:ext cx="5022529" cy="650499"/>
          </a:xfrm>
          <a:prstGeom prst="rect">
            <a:avLst/>
          </a:prstGeom>
          <a:noFill/>
        </p:spPr>
        <p:txBody>
          <a:bodyPr wrap="none" rtlCol="0">
            <a:spAutoFit/>
          </a:bodyPr>
          <a:lstStyle/>
          <a:p>
            <a:r>
              <a:rPr lang="en-US" sz="3627" dirty="0">
                <a:latin typeface="NikoshBAN" panose="02000000000000000000" pitchFamily="2" charset="0"/>
                <a:cs typeface="NikoshBAN" panose="02000000000000000000" pitchFamily="2" charset="0"/>
              </a:rPr>
              <a:t>1। </a:t>
            </a:r>
            <a:r>
              <a:rPr lang="en-US" sz="3627" dirty="0" err="1">
                <a:latin typeface="NikoshBAN" panose="02000000000000000000" pitchFamily="2" charset="0"/>
                <a:cs typeface="NikoshBAN" panose="02000000000000000000" pitchFamily="2" charset="0"/>
              </a:rPr>
              <a:t>টপোলজি</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কি</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তা</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বলতে</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পারবে</a:t>
            </a:r>
            <a:r>
              <a:rPr lang="en-US" sz="3627" dirty="0">
                <a:latin typeface="NikoshBAN" panose="02000000000000000000" pitchFamily="2" charset="0"/>
                <a:cs typeface="NikoshBAN" panose="02000000000000000000" pitchFamily="2" charset="0"/>
              </a:rPr>
              <a:t>;</a:t>
            </a:r>
          </a:p>
        </p:txBody>
      </p:sp>
      <p:sp>
        <p:nvSpPr>
          <p:cNvPr id="5" name="TextBox 4"/>
          <p:cNvSpPr txBox="1"/>
          <p:nvPr/>
        </p:nvSpPr>
        <p:spPr>
          <a:xfrm>
            <a:off x="493865" y="4491189"/>
            <a:ext cx="6535764" cy="650499"/>
          </a:xfrm>
          <a:prstGeom prst="rect">
            <a:avLst/>
          </a:prstGeom>
          <a:noFill/>
        </p:spPr>
        <p:txBody>
          <a:bodyPr wrap="none" rtlCol="0">
            <a:spAutoFit/>
          </a:bodyPr>
          <a:lstStyle/>
          <a:p>
            <a:r>
              <a:rPr lang="en-US" sz="3413" dirty="0">
                <a:latin typeface="NikoshBAN" panose="02000000000000000000" pitchFamily="2" charset="0"/>
                <a:cs typeface="NikoshBAN" panose="02000000000000000000" pitchFamily="2" charset="0"/>
              </a:rPr>
              <a:t>2। </a:t>
            </a:r>
            <a:r>
              <a:rPr lang="en-US" sz="3413" dirty="0" err="1">
                <a:latin typeface="NikoshBAN" panose="02000000000000000000" pitchFamily="2" charset="0"/>
                <a:cs typeface="NikoshBAN" panose="02000000000000000000" pitchFamily="2" charset="0"/>
              </a:rPr>
              <a:t>বিভিন্ন</a:t>
            </a:r>
            <a:r>
              <a:rPr lang="en-US" sz="3413"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প্রকার</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টপোলজি</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বর্ণনা</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করতে</a:t>
            </a:r>
            <a:r>
              <a:rPr lang="en-US" sz="3413" dirty="0">
                <a:latin typeface="NikoshBAN" panose="02000000000000000000" pitchFamily="2" charset="0"/>
                <a:cs typeface="NikoshBAN" panose="02000000000000000000" pitchFamily="2" charset="0"/>
              </a:rPr>
              <a:t> </a:t>
            </a:r>
            <a:r>
              <a:rPr lang="en-US" sz="3413" dirty="0" err="1">
                <a:latin typeface="NikoshBAN" panose="02000000000000000000" pitchFamily="2" charset="0"/>
                <a:cs typeface="NikoshBAN" panose="02000000000000000000" pitchFamily="2" charset="0"/>
              </a:rPr>
              <a:t>পারবে</a:t>
            </a:r>
            <a:r>
              <a:rPr lang="en-US" sz="3413" dirty="0">
                <a:latin typeface="NikoshBAN" panose="02000000000000000000" pitchFamily="2" charset="0"/>
                <a:cs typeface="NikoshBAN" panose="02000000000000000000" pitchFamily="2" charset="0"/>
              </a:rPr>
              <a:t>;</a:t>
            </a:r>
          </a:p>
        </p:txBody>
      </p:sp>
      <p:sp>
        <p:nvSpPr>
          <p:cNvPr id="6" name="TextBox 5"/>
          <p:cNvSpPr txBox="1"/>
          <p:nvPr/>
        </p:nvSpPr>
        <p:spPr>
          <a:xfrm>
            <a:off x="493865" y="5105400"/>
            <a:ext cx="8993168" cy="650499"/>
          </a:xfrm>
          <a:prstGeom prst="rect">
            <a:avLst/>
          </a:prstGeom>
          <a:noFill/>
        </p:spPr>
        <p:txBody>
          <a:bodyPr wrap="none" rtlCol="0">
            <a:spAutoFit/>
          </a:bodyPr>
          <a:lstStyle/>
          <a:p>
            <a:r>
              <a:rPr lang="en-US" sz="3627" dirty="0">
                <a:latin typeface="NikoshBAN" panose="02000000000000000000" pitchFamily="2" charset="0"/>
                <a:cs typeface="NikoshBAN" panose="02000000000000000000" pitchFamily="2" charset="0"/>
              </a:rPr>
              <a:t>3। </a:t>
            </a:r>
            <a:r>
              <a:rPr lang="en-US" sz="3627" dirty="0" err="1">
                <a:latin typeface="NikoshBAN" panose="02000000000000000000" pitchFamily="2" charset="0"/>
                <a:cs typeface="NikoshBAN" panose="02000000000000000000" pitchFamily="2" charset="0"/>
              </a:rPr>
              <a:t>নেটওয়ার্ক</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ডিজাইনে</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টপোলজির</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গুরুত্ব</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ব্যাখ্যা</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করতে</a:t>
            </a:r>
            <a:r>
              <a:rPr lang="en-US" sz="3627" dirty="0">
                <a:latin typeface="NikoshBAN" panose="02000000000000000000" pitchFamily="2" charset="0"/>
                <a:cs typeface="NikoshBAN" panose="02000000000000000000" pitchFamily="2" charset="0"/>
              </a:rPr>
              <a:t> </a:t>
            </a:r>
            <a:r>
              <a:rPr lang="en-US" sz="3627" dirty="0" err="1">
                <a:latin typeface="NikoshBAN" panose="02000000000000000000" pitchFamily="2" charset="0"/>
                <a:cs typeface="NikoshBAN" panose="02000000000000000000" pitchFamily="2" charset="0"/>
              </a:rPr>
              <a:t>পারবে</a:t>
            </a:r>
            <a:r>
              <a:rPr lang="en-US" sz="3627"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5948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185" y="4805978"/>
            <a:ext cx="8928295" cy="1931041"/>
          </a:xfrm>
          <a:prstGeom prst="rect">
            <a:avLst/>
          </a:prstGeom>
          <a:ln w="28575">
            <a:solidFill>
              <a:schemeClr val="tx1"/>
            </a:solidFill>
          </a:ln>
        </p:spPr>
        <p:txBody>
          <a:bodyPr wrap="square">
            <a:spAutoFit/>
          </a:bodyPr>
          <a:lstStyle/>
          <a:p>
            <a:pPr algn="just"/>
            <a:r>
              <a:rPr lang="as-IN" sz="2987" dirty="0">
                <a:latin typeface="NikoshBAN" panose="02000000000000000000" pitchFamily="2" charset="0"/>
                <a:cs typeface="NikoshBAN" panose="02000000000000000000" pitchFamily="2" charset="0"/>
              </a:rPr>
              <a:t>কম্পিউটার নেটওয়ার্কে অনেক কম্পিউটারকে একসঙ্গে জুড়ে দেওয়া হয়। একটি কম্পিউটারের সঙ্গে আরেকটি কম্পিউটার জুড়ে দেওয়ার জন্য ভিন্ন ভিন্ন পদ্ধতি ব্যবহার করা হয়। আর এ পদ্ধতিগুলোকেই বলা হয় নেটওয়ার্ক টপোলজি।</a:t>
            </a:r>
            <a:endParaRPr lang="en-US" sz="2987"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516"/>
          <a:stretch/>
        </p:blipFill>
        <p:spPr>
          <a:xfrm>
            <a:off x="1265933" y="1875463"/>
            <a:ext cx="7416800" cy="2735897"/>
          </a:xfrm>
          <a:prstGeom prst="rect">
            <a:avLst/>
          </a:prstGeom>
          <a:ln w="28575">
            <a:solidFill>
              <a:schemeClr val="tx1"/>
            </a:solidFill>
          </a:ln>
        </p:spPr>
      </p:pic>
      <p:sp>
        <p:nvSpPr>
          <p:cNvPr id="4" name="Rectangle 3"/>
          <p:cNvSpPr/>
          <p:nvPr/>
        </p:nvSpPr>
        <p:spPr>
          <a:xfrm>
            <a:off x="3768532" y="691324"/>
            <a:ext cx="2411604" cy="724554"/>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93" b="1" dirty="0" err="1">
                <a:solidFill>
                  <a:srgbClr val="002060"/>
                </a:solidFill>
                <a:latin typeface="NikoshBAN" pitchFamily="2" charset="0"/>
                <a:cs typeface="NikoshBAN" pitchFamily="2" charset="0"/>
              </a:rPr>
              <a:t>টপোলজি</a:t>
            </a:r>
            <a:endParaRPr lang="en-US" sz="4693"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8424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ologi-ring3.jpg"/>
          <p:cNvPicPr>
            <a:picLocks noChangeAspect="1"/>
          </p:cNvPicPr>
          <p:nvPr/>
        </p:nvPicPr>
        <p:blipFill>
          <a:blip r:embed="rId2"/>
          <a:stretch>
            <a:fillRect/>
          </a:stretch>
        </p:blipFill>
        <p:spPr>
          <a:xfrm>
            <a:off x="2718106" y="1350410"/>
            <a:ext cx="3969590" cy="4009686"/>
          </a:xfrm>
          <a:prstGeom prst="rect">
            <a:avLst/>
          </a:prstGeom>
          <a:ln w="28575">
            <a:solidFill>
              <a:schemeClr val="tx1"/>
            </a:solidFill>
          </a:ln>
        </p:spPr>
      </p:pic>
      <p:sp>
        <p:nvSpPr>
          <p:cNvPr id="4" name="Rectangle 3"/>
          <p:cNvSpPr/>
          <p:nvPr/>
        </p:nvSpPr>
        <p:spPr>
          <a:xfrm>
            <a:off x="284033" y="430224"/>
            <a:ext cx="6213366"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497399" y="463832"/>
            <a:ext cx="2605604"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84032" y="5360096"/>
            <a:ext cx="9363456" cy="1569660"/>
          </a:xfrm>
          <a:prstGeom prst="rect">
            <a:avLst/>
          </a:prstGeom>
          <a:ln w="28575">
            <a:solidFill>
              <a:schemeClr val="tx1"/>
            </a:solidFill>
          </a:ln>
        </p:spPr>
        <p:txBody>
          <a:bodyPr wrap="square">
            <a:spAutoFit/>
          </a:bodyPr>
          <a:lstStyle/>
          <a:p>
            <a:pPr algn="just"/>
            <a:r>
              <a:rPr lang="as-IN" sz="3200" dirty="0">
                <a:latin typeface="NikoshBAN" panose="02000000000000000000" pitchFamily="2" charset="0"/>
                <a:cs typeface="NikoshBAN" panose="02000000000000000000" pitchFamily="2" charset="0"/>
              </a:rPr>
              <a:t>রিং টপোলজি হচ্ছে গোলাকার বৃত্তের মতো। এই টপোলজিতে প্রতিটি কম্পিউটার অন্য দুটি কম্পিউটারের সঙ্গে যুক্ত থাকে। এই টপোলজিতে এক কম্পিউটার থেকে অন্য কম্পিউটারে তথ্য যায় একটা নির্দিষ্ট দিকে।</a:t>
            </a:r>
          </a:p>
        </p:txBody>
      </p:sp>
    </p:spTree>
    <p:extLst>
      <p:ext uri="{BB962C8B-B14F-4D97-AF65-F5344CB8AC3E}">
        <p14:creationId xmlns:p14="http://schemas.microsoft.com/office/powerpoint/2010/main" val="38293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033" y="430224"/>
            <a:ext cx="6213366"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6497399" y="463832"/>
            <a:ext cx="2605604" cy="584775"/>
          </a:xfrm>
          <a:prstGeom prst="rect">
            <a:avLst/>
          </a:prstGeom>
          <a:ln w="28575">
            <a:solidFill>
              <a:schemeClr val="tx1"/>
            </a:solidFill>
          </a:ln>
        </p:spPr>
        <p:txBody>
          <a:bodyPr wrap="square">
            <a:spAutoFit/>
          </a:bodyPr>
          <a:lstStyle/>
          <a:p>
            <a:pPr algn="ctr"/>
            <a:r>
              <a:rPr lang="bn-BD" sz="32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বাস</a:t>
            </a:r>
            <a:r>
              <a:rPr lang="en-US" sz="32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200" dirty="0" err="1">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2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descr="Bus topology.JPG"/>
          <p:cNvPicPr>
            <a:picLocks noChangeAspect="1"/>
          </p:cNvPicPr>
          <p:nvPr/>
        </p:nvPicPr>
        <p:blipFill>
          <a:blip r:embed="rId2"/>
          <a:stretch>
            <a:fillRect/>
          </a:stretch>
        </p:blipFill>
        <p:spPr>
          <a:xfrm>
            <a:off x="459544" y="1223238"/>
            <a:ext cx="8660458" cy="3647440"/>
          </a:xfrm>
          <a:prstGeom prst="rect">
            <a:avLst/>
          </a:prstGeom>
          <a:ln w="28575">
            <a:solidFill>
              <a:schemeClr val="tx1"/>
            </a:solidFill>
          </a:ln>
        </p:spPr>
      </p:pic>
      <p:sp>
        <p:nvSpPr>
          <p:cNvPr id="6" name="Rectangle 5"/>
          <p:cNvSpPr/>
          <p:nvPr/>
        </p:nvSpPr>
        <p:spPr>
          <a:xfrm>
            <a:off x="284033" y="5023538"/>
            <a:ext cx="9229479" cy="1931041"/>
          </a:xfrm>
          <a:prstGeom prst="rect">
            <a:avLst/>
          </a:prstGeom>
          <a:ln w="28575">
            <a:solidFill>
              <a:schemeClr val="tx1"/>
            </a:solidFill>
          </a:ln>
        </p:spPr>
        <p:txBody>
          <a:bodyPr wrap="square">
            <a:spAutoFit/>
          </a:bodyPr>
          <a:lstStyle/>
          <a:p>
            <a:pPr algn="just"/>
            <a:r>
              <a:rPr lang="as-IN" sz="2987" dirty="0">
                <a:latin typeface="NikoshBAN" panose="02000000000000000000" pitchFamily="2" charset="0"/>
                <a:cs typeface="NikoshBAN" panose="02000000000000000000" pitchFamily="2" charset="0"/>
              </a:rPr>
              <a:t>এই টপোলজিতে একটি মূল ব্যাকবোন বা মূল লাইনের সঙ্গে সব কম্পিউটার জুড়ে দেওয়া হয়। বাস টপোলজিতে কোনো একটি কম্পিউটার যদি অন্য সব কম্পিউটারের সঙ্গে যোগাযোগ করতে চায়, তবে সব কম্পিউটারের কাছেই সেই তথ্য পৌঁছে যায়। </a:t>
            </a:r>
          </a:p>
        </p:txBody>
      </p:sp>
    </p:spTree>
    <p:extLst>
      <p:ext uri="{BB962C8B-B14F-4D97-AF65-F5344CB8AC3E}">
        <p14:creationId xmlns:p14="http://schemas.microsoft.com/office/powerpoint/2010/main" val="313817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6072" y="463280"/>
            <a:ext cx="6647454" cy="683264"/>
          </a:xfrm>
          <a:prstGeom prst="rect">
            <a:avLst/>
          </a:prstGeom>
          <a:noFill/>
          <a:ln w="28575">
            <a:solidFill>
              <a:schemeClr val="tx1"/>
            </a:solidFill>
          </a:ln>
        </p:spPr>
        <p:txBody>
          <a:bodyPr wrap="square" rtlCol="0">
            <a:spAutoFit/>
          </a:bodyPr>
          <a:lstStyle/>
          <a:p>
            <a:pPr algn="ctr"/>
            <a:r>
              <a:rPr lang="en-US" sz="3840" b="1" dirty="0" err="1">
                <a:solidFill>
                  <a:srgbClr val="002060"/>
                </a:solidFill>
                <a:latin typeface="NikoshBAN" pitchFamily="2" charset="0"/>
                <a:cs typeface="NikoshBAN" pitchFamily="2" charset="0"/>
              </a:rPr>
              <a:t>রিং</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টপোলজি</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নেটওয়ার্কের</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ডাটা</a:t>
            </a:r>
            <a:r>
              <a:rPr lang="en-US" sz="3840" b="1" dirty="0">
                <a:solidFill>
                  <a:srgbClr val="002060"/>
                </a:solidFill>
                <a:latin typeface="NikoshBAN" pitchFamily="2" charset="0"/>
                <a:cs typeface="NikoshBAN" pitchFamily="2" charset="0"/>
              </a:rPr>
              <a:t> </a:t>
            </a:r>
            <a:r>
              <a:rPr lang="en-US" sz="3840" b="1" dirty="0" err="1">
                <a:solidFill>
                  <a:srgbClr val="002060"/>
                </a:solidFill>
                <a:latin typeface="NikoshBAN" pitchFamily="2" charset="0"/>
                <a:cs typeface="NikoshBAN" pitchFamily="2" charset="0"/>
              </a:rPr>
              <a:t>প্রবাহচিত্র</a:t>
            </a:r>
            <a:endParaRPr lang="en-US" sz="3840" b="1" dirty="0">
              <a:solidFill>
                <a:srgbClr val="002060"/>
              </a:solidFill>
              <a:latin typeface="NikoshBAN" pitchFamily="2" charset="0"/>
              <a:cs typeface="NikoshBAN" pitchFamily="2" charset="0"/>
            </a:endParaRPr>
          </a:p>
        </p:txBody>
      </p:sp>
      <p:pic>
        <p:nvPicPr>
          <p:cNvPr id="3" name="Picture 2" descr="RING_TOPOLOGY.gif"/>
          <p:cNvPicPr>
            <a:picLocks noChangeAspect="1"/>
          </p:cNvPicPr>
          <p:nvPr/>
        </p:nvPicPr>
        <p:blipFill>
          <a:blip r:embed="rId2"/>
          <a:stretch>
            <a:fillRect/>
          </a:stretch>
        </p:blipFill>
        <p:spPr>
          <a:xfrm>
            <a:off x="1788159" y="1371600"/>
            <a:ext cx="5923280" cy="5384800"/>
          </a:xfrm>
          <a:prstGeom prst="rect">
            <a:avLst/>
          </a:prstGeom>
          <a:ln w="28575">
            <a:solidFill>
              <a:schemeClr val="tx1"/>
            </a:solidFill>
          </a:ln>
        </p:spPr>
      </p:pic>
    </p:spTree>
    <p:extLst>
      <p:ext uri="{BB962C8B-B14F-4D97-AF65-F5344CB8AC3E}">
        <p14:creationId xmlns:p14="http://schemas.microsoft.com/office/powerpoint/2010/main" val="15306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2721</TotalTime>
  <Words>545</Words>
  <Application>Microsoft Office PowerPoint</Application>
  <PresentationFormat>Custom</PresentationFormat>
  <Paragraphs>61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1242</cp:revision>
  <dcterms:created xsi:type="dcterms:W3CDTF">2006-08-16T00:00:00Z</dcterms:created>
  <dcterms:modified xsi:type="dcterms:W3CDTF">2020-01-04T12:35:02Z</dcterms:modified>
</cp:coreProperties>
</file>