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3" r:id="rId3"/>
    <p:sldId id="268" r:id="rId4"/>
    <p:sldId id="282" r:id="rId5"/>
    <p:sldId id="269" r:id="rId6"/>
    <p:sldId id="260" r:id="rId7"/>
    <p:sldId id="258" r:id="rId8"/>
    <p:sldId id="280" r:id="rId9"/>
    <p:sldId id="283" r:id="rId10"/>
    <p:sldId id="284" r:id="rId11"/>
    <p:sldId id="266" r:id="rId12"/>
    <p:sldId id="272" r:id="rId13"/>
    <p:sldId id="278" r:id="rId14"/>
    <p:sldId id="277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79211" autoAdjust="0"/>
  </p:normalViewPr>
  <p:slideViewPr>
    <p:cSldViewPr>
      <p:cViewPr>
        <p:scale>
          <a:sx n="100" d="100"/>
          <a:sy n="100" d="100"/>
        </p:scale>
        <p:origin x="-120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6C2B1-18E9-450C-979C-A1384D07B0B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C3F8F-98BF-4EB3-9F1B-596841D62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3F8F-98BF-4EB3-9F1B-596841D62F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3F8F-98BF-4EB3-9F1B-596841D62F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3F8F-98BF-4EB3-9F1B-596841D62F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3F8F-98BF-4EB3-9F1B-596841D62F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 /><Relationship Id="rId3" Type="http://schemas.openxmlformats.org/officeDocument/2006/relationships/image" Target="../media/image9.jpeg" /><Relationship Id="rId7" Type="http://schemas.openxmlformats.org/officeDocument/2006/relationships/image" Target="../media/image13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jpeg" /><Relationship Id="rId5" Type="http://schemas.openxmlformats.org/officeDocument/2006/relationships/image" Target="../media/image11.png" /><Relationship Id="rId4" Type="http://schemas.openxmlformats.org/officeDocument/2006/relationships/image" Target="../media/image10.jpe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hyperlink" Target="mailto:Nazrul.kkhs@gmail.com" TargetMode="Externa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824" y="0"/>
            <a:ext cx="8134351" cy="306078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WEL COME</a:t>
            </a:r>
            <a:r>
              <a:rPr lang="bn-BD" sz="8000" dirty="0">
                <a:solidFill>
                  <a:schemeClr val="bg1"/>
                </a:solidFill>
              </a:rPr>
              <a:t> TO ALL.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D4DB96-B574-2640-A3DB-989EC45961D8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D9491AD-79BE-7C48-8745-9857C9FE5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3115255"/>
            <a:ext cx="8134350" cy="374274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09184A-5739-2347-BFFF-3C929A132AA5}"/>
              </a:ext>
            </a:extLst>
          </p:cNvPr>
          <p:cNvSpPr txBox="1"/>
          <p:nvPr/>
        </p:nvSpPr>
        <p:spPr>
          <a:xfrm>
            <a:off x="541563" y="620837"/>
            <a:ext cx="872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1.The is used before the only one thing. </a:t>
            </a:r>
            <a:endParaRPr lang="en-US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8C3FD-37CC-A14D-8ECD-C721F0AA8FC6}"/>
              </a:ext>
            </a:extLst>
          </p:cNvPr>
          <p:cNvSpPr txBox="1"/>
          <p:nvPr/>
        </p:nvSpPr>
        <p:spPr>
          <a:xfrm>
            <a:off x="106134" y="1526897"/>
            <a:ext cx="872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2.The is used before plural words.</a:t>
            </a:r>
            <a:endParaRPr lang="en-US" sz="28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5924A-4D98-1841-90EB-FFBE37B717A5}"/>
              </a:ext>
            </a:extLst>
          </p:cNvPr>
          <p:cNvSpPr txBox="1"/>
          <p:nvPr/>
        </p:nvSpPr>
        <p:spPr>
          <a:xfrm>
            <a:off x="209549" y="2310139"/>
            <a:ext cx="872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3.The is used before common noun. </a:t>
            </a:r>
            <a:endParaRPr lang="en-US" sz="28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E5942-4C18-C349-A36C-73BC9FD76A07}"/>
              </a:ext>
            </a:extLst>
          </p:cNvPr>
          <p:cNvSpPr txBox="1"/>
          <p:nvPr/>
        </p:nvSpPr>
        <p:spPr>
          <a:xfrm>
            <a:off x="209549" y="3167390"/>
            <a:ext cx="872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4.The is used before collective noun.</a:t>
            </a:r>
            <a:endParaRPr lang="en-US" sz="28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B438E-3145-2645-8762-A22326E712CF}"/>
              </a:ext>
            </a:extLst>
          </p:cNvPr>
          <p:cNvSpPr txBox="1"/>
          <p:nvPr/>
        </p:nvSpPr>
        <p:spPr>
          <a:xfrm>
            <a:off x="419098" y="3876624"/>
            <a:ext cx="872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5.The is used before superlative degree. </a:t>
            </a:r>
            <a:endParaRPr lang="en-US" sz="28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DD83A4-19D3-FD49-951A-C9B94EE68A81}"/>
              </a:ext>
            </a:extLst>
          </p:cNvPr>
          <p:cNvSpPr txBox="1"/>
          <p:nvPr/>
        </p:nvSpPr>
        <p:spPr>
          <a:xfrm>
            <a:off x="-326573" y="4733875"/>
            <a:ext cx="872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6.The is used before USA&amp;UK.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17188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35551" y="0"/>
            <a:ext cx="2431449" cy="2620089"/>
            <a:chOff x="152400" y="0"/>
            <a:chExt cx="2431449" cy="2620089"/>
          </a:xfrm>
        </p:grpSpPr>
        <p:pic>
          <p:nvPicPr>
            <p:cNvPr id="6" name="Picture 8" descr="C:\Users\Hi\Pictures\appl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0"/>
              <a:ext cx="2431449" cy="215205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28600" y="2035314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-- </a:t>
              </a:r>
              <a:r>
                <a:rPr lang="en-US" sz="3200" dirty="0">
                  <a:solidFill>
                    <a:srgbClr val="FF0000"/>
                  </a:solidFill>
                </a:rPr>
                <a:t>A</a:t>
              </a:r>
              <a:r>
                <a:rPr lang="en-US" sz="3200" dirty="0"/>
                <a:t>PPLE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39000" y="76200"/>
            <a:ext cx="1828800" cy="2642175"/>
            <a:chOff x="7086600" y="76200"/>
            <a:chExt cx="1828800" cy="2642175"/>
          </a:xfrm>
        </p:grpSpPr>
        <p:pic>
          <p:nvPicPr>
            <p:cNvPr id="2050" name="Picture 2" descr="C:\Users\Hi\Pictures\clipart-egg-256x256-aa5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62800" y="76200"/>
              <a:ext cx="1639856" cy="207936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086600" y="213360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--- </a:t>
              </a:r>
              <a:r>
                <a:rPr lang="en-US" sz="3200" dirty="0">
                  <a:solidFill>
                    <a:srgbClr val="FF0000"/>
                  </a:solidFill>
                </a:rPr>
                <a:t>E</a:t>
              </a:r>
              <a:r>
                <a:rPr lang="en-US" sz="3200" dirty="0"/>
                <a:t>GG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86200" y="304800"/>
            <a:ext cx="3657600" cy="2184975"/>
            <a:chOff x="3200400" y="304800"/>
            <a:chExt cx="3657600" cy="2184975"/>
          </a:xfrm>
        </p:grpSpPr>
        <p:pic>
          <p:nvPicPr>
            <p:cNvPr id="2051" name="Picture 3" descr="C:\Users\Hi\Pictures\ice_cream_PNG51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8600" y="304800"/>
              <a:ext cx="1363133" cy="17526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200400" y="1905000"/>
              <a:ext cx="365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-- </a:t>
              </a:r>
              <a:r>
                <a:rPr lang="en-US" sz="3200" dirty="0">
                  <a:solidFill>
                    <a:srgbClr val="FF0000"/>
                  </a:solidFill>
                </a:rPr>
                <a:t>I</a:t>
              </a:r>
              <a:r>
                <a:rPr lang="en-US" sz="3200" dirty="0"/>
                <a:t>CE-CREAM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2615625"/>
            <a:ext cx="2438400" cy="2718375"/>
            <a:chOff x="1600200" y="2438400"/>
            <a:chExt cx="2438400" cy="2718375"/>
          </a:xfrm>
        </p:grpSpPr>
        <p:pic>
          <p:nvPicPr>
            <p:cNvPr id="2052" name="Picture 4" descr="C:\Users\Hi\Pictures\orange_PNG76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5000" y="2438400"/>
              <a:ext cx="1752600" cy="2047135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1600200" y="4572000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--</a:t>
              </a:r>
              <a:r>
                <a:rPr lang="en-US" sz="3200" dirty="0">
                  <a:solidFill>
                    <a:srgbClr val="92D050"/>
                  </a:solidFill>
                </a:rPr>
                <a:t> </a:t>
              </a:r>
              <a:r>
                <a:rPr lang="en-US" sz="3200" dirty="0">
                  <a:solidFill>
                    <a:srgbClr val="FF0000"/>
                  </a:solidFill>
                </a:rPr>
                <a:t>O</a:t>
              </a:r>
              <a:r>
                <a:rPr lang="en-US" sz="3200" dirty="0"/>
                <a:t>RANGE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24600" y="2743200"/>
            <a:ext cx="3276600" cy="2413575"/>
            <a:chOff x="5105400" y="2743200"/>
            <a:chExt cx="3276600" cy="2413575"/>
          </a:xfrm>
        </p:grpSpPr>
        <p:pic>
          <p:nvPicPr>
            <p:cNvPr id="2053" name="Picture 5" descr="C:\Users\Hi\Pictures\2000px-Umbrella_opened.sv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43600" y="2743200"/>
              <a:ext cx="1676400" cy="1734207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105400" y="4572000"/>
              <a:ext cx="327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--- </a:t>
              </a:r>
              <a:r>
                <a:rPr lang="en-US" sz="3200" dirty="0">
                  <a:solidFill>
                    <a:srgbClr val="FF0000"/>
                  </a:solidFill>
                </a:rPr>
                <a:t>U</a:t>
              </a:r>
              <a:r>
                <a:rPr lang="en-US" sz="3200" dirty="0"/>
                <a:t>MBRELLA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2019300"/>
            <a:ext cx="66675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1752600"/>
            <a:ext cx="762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4200" y="1905000"/>
            <a:ext cx="685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" y="4659868"/>
            <a:ext cx="685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96000" y="4533900"/>
            <a:ext cx="685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7800" y="5212609"/>
            <a:ext cx="7391400" cy="169277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We use </a:t>
            </a:r>
            <a:r>
              <a:rPr lang="en-US" sz="3600" b="1" dirty="0">
                <a:solidFill>
                  <a:srgbClr val="FF0000"/>
                </a:solidFill>
              </a:rPr>
              <a:t>an</a:t>
            </a:r>
            <a:r>
              <a:rPr lang="en-US" sz="2800" b="1" dirty="0"/>
              <a:t> before a word </a:t>
            </a:r>
            <a:endParaRPr lang="en-GB" sz="2800" b="1" dirty="0"/>
          </a:p>
          <a:p>
            <a:r>
              <a:rPr lang="en-GB" sz="2800" b="1" dirty="0"/>
              <a:t>1.Which starting with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4000" b="1" u="sng" dirty="0">
                <a:solidFill>
                  <a:schemeClr val="bg1"/>
                </a:solidFill>
              </a:rPr>
              <a:t> </a:t>
            </a:r>
            <a:r>
              <a:rPr lang="en-GB" sz="4000" b="1" u="sng" dirty="0">
                <a:solidFill>
                  <a:srgbClr val="FF0000"/>
                </a:solidFill>
              </a:rPr>
              <a:t>i</a:t>
            </a:r>
          </a:p>
          <a:p>
            <a:r>
              <a:rPr lang="en-GB" sz="2800" b="1" dirty="0"/>
              <a:t>2.that’s starting sound is like</a:t>
            </a:r>
            <a:r>
              <a:rPr lang="en-GB" sz="2800" b="1" dirty="0">
                <a:solidFill>
                  <a:srgbClr val="FF0000"/>
                </a:solidFill>
              </a:rPr>
              <a:t> অ/আ/</a:t>
            </a:r>
            <a:r>
              <a:rPr lang="en-GB" sz="2800" dirty="0">
                <a:solidFill>
                  <a:srgbClr val="FF0000"/>
                </a:solidFill>
              </a:rPr>
              <a:t>এ 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1824934" y="-139125"/>
            <a:ext cx="2879314" cy="923330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effectLst/>
              </a:rPr>
              <a:t>Use of an</a:t>
            </a:r>
          </a:p>
        </p:txBody>
      </p:sp>
      <p:sp>
        <p:nvSpPr>
          <p:cNvPr id="28" name="Oval 27"/>
          <p:cNvSpPr/>
          <p:nvPr/>
        </p:nvSpPr>
        <p:spPr>
          <a:xfrm>
            <a:off x="3124200" y="3048000"/>
            <a:ext cx="3352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All are</a:t>
            </a:r>
          </a:p>
          <a:p>
            <a:pPr algn="ctr"/>
            <a:r>
              <a:rPr lang="en-US" sz="3200" dirty="0"/>
              <a:t>Count Noun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066800"/>
            <a:ext cx="8229600" cy="2133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90800" y="152400"/>
            <a:ext cx="2870338" cy="923330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Use of </a:t>
            </a:r>
            <a:r>
              <a:rPr lang="en-US" sz="5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‘A’</a:t>
            </a:r>
            <a:endParaRPr lang="en-US" sz="54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0668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horse                                      A house</a:t>
            </a:r>
          </a:p>
          <a:p>
            <a:r>
              <a:rPr lang="en-US" sz="3200" dirty="0"/>
              <a:t>A crow                                        A bird</a:t>
            </a:r>
          </a:p>
          <a:p>
            <a:r>
              <a:rPr lang="en-US" sz="3200" dirty="0"/>
              <a:t>A book                                        A toy</a:t>
            </a:r>
          </a:p>
          <a:p>
            <a:r>
              <a:rPr lang="en-US" sz="3200" dirty="0"/>
              <a:t>A student                                  A teacher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83259"/>
            <a:ext cx="9144000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We use </a:t>
            </a:r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 before a word </a:t>
            </a:r>
            <a:r>
              <a:rPr lang="en-GB" sz="3200" dirty="0"/>
              <a:t>–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That‘s begins without  </a:t>
            </a:r>
            <a:r>
              <a:rPr lang="en-GB" sz="4000" dirty="0">
                <a:solidFill>
                  <a:srgbClr val="FF0000"/>
                </a:solidFill>
              </a:rPr>
              <a:t>i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That‘s starting sound is not like</a:t>
            </a:r>
            <a:r>
              <a:rPr lang="en-GB" sz="3200" dirty="0">
                <a:solidFill>
                  <a:srgbClr val="FF0000"/>
                </a:solidFill>
              </a:rPr>
              <a:t> অ /আ /এ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72000" y="3200400"/>
            <a:ext cx="484632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3200" y="3962400"/>
            <a:ext cx="41148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Countable</a:t>
            </a:r>
            <a:r>
              <a:rPr lang="en-US" sz="3200" dirty="0">
                <a:solidFill>
                  <a:schemeClr val="tx1"/>
                </a:solidFill>
              </a:rPr>
              <a:t> Noun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962400" y="533400"/>
            <a:ext cx="2749942" cy="1995845"/>
            <a:chOff x="3962400" y="533400"/>
            <a:chExt cx="2749942" cy="1995845"/>
          </a:xfrm>
        </p:grpSpPr>
        <p:pic>
          <p:nvPicPr>
            <p:cNvPr id="7" name="Picture 6" descr="william-shakespeare-3.jpg"/>
            <p:cNvPicPr>
              <a:picLocks noChangeAspect="1"/>
            </p:cNvPicPr>
            <p:nvPr/>
          </p:nvPicPr>
          <p:blipFill>
            <a:blip r:embed="rId2" cstate="print"/>
            <a:srcRect l="14256" b="5935"/>
            <a:stretch>
              <a:fillRect/>
            </a:stretch>
          </p:blipFill>
          <p:spPr>
            <a:xfrm>
              <a:off x="3962400" y="533400"/>
              <a:ext cx="2749942" cy="1524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16839" y="2067580"/>
              <a:ext cx="18340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----</a:t>
              </a:r>
              <a:r>
                <a:rPr lang="en-US" sz="2400" dirty="0"/>
                <a:t> European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212122" y="304800"/>
            <a:ext cx="2879122" cy="2072045"/>
            <a:chOff x="-228600" y="381000"/>
            <a:chExt cx="2879122" cy="2072045"/>
          </a:xfrm>
        </p:grpSpPr>
        <p:pic>
          <p:nvPicPr>
            <p:cNvPr id="5" name="Picture 4" descr="foreign graduate comp.jpg"/>
            <p:cNvPicPr>
              <a:picLocks noChangeAspect="1"/>
            </p:cNvPicPr>
            <p:nvPr/>
          </p:nvPicPr>
          <p:blipFill>
            <a:blip r:embed="rId3"/>
            <a:srcRect l="11630" r="28590" b="16584"/>
            <a:stretch>
              <a:fillRect/>
            </a:stretch>
          </p:blipFill>
          <p:spPr>
            <a:xfrm>
              <a:off x="94130" y="381000"/>
              <a:ext cx="2268070" cy="16764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-228600" y="1991380"/>
              <a:ext cx="28791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---- </a:t>
              </a:r>
              <a:r>
                <a:rPr lang="en-US" sz="2400" dirty="0"/>
                <a:t>university student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14800" y="198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762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8678" y="19569"/>
            <a:ext cx="24384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Fill in the gaps:</a:t>
            </a:r>
          </a:p>
        </p:txBody>
      </p:sp>
      <p:pic>
        <p:nvPicPr>
          <p:cNvPr id="22" name="Picture 21" descr="liber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842281"/>
            <a:ext cx="1676400" cy="2015719"/>
          </a:xfrm>
          <a:prstGeom prst="rect">
            <a:avLst/>
          </a:prstGeom>
        </p:spPr>
      </p:pic>
      <p:pic>
        <p:nvPicPr>
          <p:cNvPr id="25" name="Picture 24" descr="House-plan-pics-com-search-results-chicken-coop-site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876800"/>
            <a:ext cx="1910289" cy="158986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6200" y="2590800"/>
            <a:ext cx="2057400" cy="1985665"/>
            <a:chOff x="76200" y="2590800"/>
            <a:chExt cx="2057400" cy="1985665"/>
          </a:xfrm>
        </p:grpSpPr>
        <p:pic>
          <p:nvPicPr>
            <p:cNvPr id="15" name="Picture 14" descr="birds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00" y="2590800"/>
              <a:ext cx="2057400" cy="146898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28600" y="4114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----- bird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620000" y="4343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4462694" y="2484116"/>
            <a:ext cx="2362200" cy="2495151"/>
            <a:chOff x="4343400" y="2538514"/>
            <a:chExt cx="2362200" cy="2495151"/>
          </a:xfrm>
        </p:grpSpPr>
        <p:pic>
          <p:nvPicPr>
            <p:cNvPr id="24" name="Picture 23" descr="einstein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3400" y="2538514"/>
              <a:ext cx="2128166" cy="195728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495800" y="45720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---- honest man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36181" y="26303"/>
            <a:ext cx="2442532" cy="2214265"/>
            <a:chOff x="6705600" y="2514600"/>
            <a:chExt cx="2438400" cy="2214265"/>
          </a:xfrm>
        </p:grpSpPr>
        <p:pic>
          <p:nvPicPr>
            <p:cNvPr id="21" name="Picture 20" descr="one-legged-man-walking-crutches-park-lonely-senior-caucasian-autumn-day-withered-foliage-background-34609953.jpg"/>
            <p:cNvPicPr>
              <a:picLocks noChangeAspect="1"/>
            </p:cNvPicPr>
            <p:nvPr/>
          </p:nvPicPr>
          <p:blipFill>
            <a:blip r:embed="rId8" cstate="print"/>
            <a:srcRect r="32180" b="14182"/>
            <a:stretch>
              <a:fillRect/>
            </a:stretch>
          </p:blipFill>
          <p:spPr>
            <a:xfrm>
              <a:off x="7132099" y="2514600"/>
              <a:ext cx="1859501" cy="1676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705600" y="42672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--- one </a:t>
              </a:r>
              <a:r>
                <a:rPr lang="en-US" sz="2400" dirty="0" err="1"/>
                <a:t>leged</a:t>
              </a:r>
              <a:r>
                <a:rPr lang="en-US" sz="2400" dirty="0"/>
                <a:t> man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239000" y="5867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--- house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33600" y="5791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---- ewe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1000" y="4034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 rot="10997193" flipV="1">
            <a:off x="6730350" y="1571625"/>
            <a:ext cx="59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33600" y="571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39000" y="571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95800" y="4495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7B264C-AF2B-9444-BA3B-D88058DB2579}"/>
              </a:ext>
            </a:extLst>
          </p:cNvPr>
          <p:cNvSpPr txBox="1"/>
          <p:nvPr/>
        </p:nvSpPr>
        <p:spPr>
          <a:xfrm>
            <a:off x="3507921" y="248738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1" grpId="0" animBg="1"/>
      <p:bldP spid="45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0780EF-F4F2-7F40-B5E9-9F2E709E724C}"/>
              </a:ext>
            </a:extLst>
          </p:cNvPr>
          <p:cNvSpPr txBox="1"/>
          <p:nvPr/>
        </p:nvSpPr>
        <p:spPr>
          <a:xfrm rot="10800000" flipV="1">
            <a:off x="2439960" y="951028"/>
            <a:ext cx="3282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Fill in the gaps</a:t>
            </a:r>
            <a:endParaRPr lang="en-US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808A7-0836-814B-A7C4-D502A67E3BB4}"/>
              </a:ext>
            </a:extLst>
          </p:cNvPr>
          <p:cNvSpPr txBox="1"/>
          <p:nvPr/>
        </p:nvSpPr>
        <p:spPr>
          <a:xfrm>
            <a:off x="2930978" y="0"/>
            <a:ext cx="274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Pair work</a:t>
            </a:r>
            <a:endParaRPr lang="en-US" sz="36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4BFE6-0F08-7145-9FE1-A2219CBC2F92}"/>
              </a:ext>
            </a:extLst>
          </p:cNvPr>
          <p:cNvSpPr txBox="1"/>
          <p:nvPr/>
        </p:nvSpPr>
        <p:spPr>
          <a:xfrm>
            <a:off x="206716" y="2200322"/>
            <a:ext cx="89426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Cricket is -----outdoor game.It is-----exciting game. People all over ------  world like to play&amp; watch it.We need -----umpire to play -- -----game. --–   players and ------  viewers enjoy it. Once football was -----popular game . But now it</a:t>
            </a:r>
          </a:p>
          <a:p>
            <a:pPr algn="l"/>
            <a:r>
              <a:rPr lang="en-GB" sz="2800" b="1"/>
              <a:t>Has taken        -----place of football.</a:t>
            </a:r>
            <a:endParaRPr lang="en-US" sz="28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11D23-08CD-BD41-BBC0-F19ECE375FC2}"/>
              </a:ext>
            </a:extLst>
          </p:cNvPr>
          <p:cNvSpPr txBox="1"/>
          <p:nvPr/>
        </p:nvSpPr>
        <p:spPr>
          <a:xfrm rot="194185" flipH="1">
            <a:off x="1637585" y="2000070"/>
            <a:ext cx="7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rgbClr val="FF0000"/>
                </a:solidFill>
              </a:rPr>
              <a:t>an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93547-FECD-C94E-8265-91052EABF7AF}"/>
              </a:ext>
            </a:extLst>
          </p:cNvPr>
          <p:cNvSpPr txBox="1"/>
          <p:nvPr/>
        </p:nvSpPr>
        <p:spPr>
          <a:xfrm rot="10800000" flipH="1" flipV="1">
            <a:off x="4919731" y="1988460"/>
            <a:ext cx="78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rgbClr val="FF0000"/>
                </a:solidFill>
              </a:rPr>
              <a:t>an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DF8B9-8AE3-2A44-8AAC-D2AD7CB12A1C}"/>
              </a:ext>
            </a:extLst>
          </p:cNvPr>
          <p:cNvSpPr txBox="1"/>
          <p:nvPr/>
        </p:nvSpPr>
        <p:spPr>
          <a:xfrm flipH="1">
            <a:off x="2439960" y="2963945"/>
            <a:ext cx="115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rgbClr val="FF0000"/>
                </a:solidFill>
              </a:rPr>
              <a:t>the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CF36A3-1686-6C4F-8984-02719B75562D}"/>
              </a:ext>
            </a:extLst>
          </p:cNvPr>
          <p:cNvSpPr txBox="1"/>
          <p:nvPr/>
        </p:nvSpPr>
        <p:spPr>
          <a:xfrm rot="10800000" flipV="1">
            <a:off x="1440385" y="2443526"/>
            <a:ext cx="179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rgbClr val="FF0000"/>
                </a:solidFill>
              </a:rPr>
              <a:t>the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1EF005-27CA-4E4F-A899-4A1B5036D2B9}"/>
              </a:ext>
            </a:extLst>
          </p:cNvPr>
          <p:cNvSpPr txBox="1"/>
          <p:nvPr/>
        </p:nvSpPr>
        <p:spPr>
          <a:xfrm rot="10800000" flipV="1">
            <a:off x="4341716" y="3372109"/>
            <a:ext cx="53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rgbClr val="FF0000"/>
                </a:solidFill>
              </a:rPr>
              <a:t>a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C68E61-3D00-0E4A-8599-A58457C6EA64}"/>
              </a:ext>
            </a:extLst>
          </p:cNvPr>
          <p:cNvSpPr txBox="1"/>
          <p:nvPr/>
        </p:nvSpPr>
        <p:spPr>
          <a:xfrm flipH="1">
            <a:off x="4163923" y="2963945"/>
            <a:ext cx="151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rgbClr val="FF0000"/>
                </a:solidFill>
              </a:rPr>
              <a:t>The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6BB306-50B3-C34B-A534-41A9930CD3AE}"/>
              </a:ext>
            </a:extLst>
          </p:cNvPr>
          <p:cNvSpPr txBox="1"/>
          <p:nvPr/>
        </p:nvSpPr>
        <p:spPr>
          <a:xfrm>
            <a:off x="6718245" y="2901745"/>
            <a:ext cx="117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rgbClr val="FF0000"/>
                </a:solidFill>
              </a:rPr>
              <a:t>the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A1804B-2EE9-5C4D-AA33-2BBC2D88CE05}"/>
              </a:ext>
            </a:extLst>
          </p:cNvPr>
          <p:cNvSpPr txBox="1"/>
          <p:nvPr/>
        </p:nvSpPr>
        <p:spPr>
          <a:xfrm rot="10800000" flipV="1">
            <a:off x="7850092" y="2400292"/>
            <a:ext cx="202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rgbClr val="FF0000"/>
                </a:solidFill>
              </a:rPr>
              <a:t>an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85E3FF-7C6B-7B46-A84E-9A47B6A48887}"/>
              </a:ext>
            </a:extLst>
          </p:cNvPr>
          <p:cNvSpPr txBox="1"/>
          <p:nvPr/>
        </p:nvSpPr>
        <p:spPr>
          <a:xfrm rot="10800000" flipV="1">
            <a:off x="1914536" y="3768143"/>
            <a:ext cx="130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rgbClr val="FF0000"/>
                </a:solidFill>
              </a:rPr>
              <a:t>the</a:t>
            </a:r>
            <a:endParaRPr 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49B8E3-D392-824C-9F9A-90086A21DB2E}"/>
              </a:ext>
            </a:extLst>
          </p:cNvPr>
          <p:cNvSpPr txBox="1"/>
          <p:nvPr/>
        </p:nvSpPr>
        <p:spPr>
          <a:xfrm>
            <a:off x="3657600" y="2514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BD523-AAED-A046-AD56-32070ECE1771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C0605DF-7F22-6B4E-973A-486D2C39C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6" y="2258787"/>
            <a:ext cx="8803823" cy="455011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69882-CA88-A24B-9784-99A2EFF5D552}"/>
              </a:ext>
            </a:extLst>
          </p:cNvPr>
          <p:cNvSpPr txBox="1"/>
          <p:nvPr/>
        </p:nvSpPr>
        <p:spPr>
          <a:xfrm>
            <a:off x="1891393" y="802824"/>
            <a:ext cx="6531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>
                <a:solidFill>
                  <a:srgbClr val="FF0000"/>
                </a:solidFill>
              </a:rPr>
              <a:t>THANK YOU ALL</a:t>
            </a:r>
            <a:endParaRPr lang="en-US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4427" y="4313795"/>
            <a:ext cx="4572000" cy="22098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MD.NAZRUL ISLAM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3000" b="1" dirty="0"/>
              <a:t>ASSISTANT TEACHER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KATIPUR KALINAGAR HIGH SCHOOL ,PORSHA, NAOGAON.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b="1" dirty="0">
                <a:hlinkClick r:id="rId2"/>
              </a:rPr>
              <a:t>N</a:t>
            </a:r>
            <a:r>
              <a:rPr lang="bn-BD" sz="3000" b="1" dirty="0">
                <a:hlinkClick r:id="rId2"/>
              </a:rPr>
              <a:t>azrul.kkhs@gmail.com</a:t>
            </a:r>
            <a:r>
              <a:rPr lang="bn-BD" sz="3000" b="1" dirty="0"/>
              <a:t> </a:t>
            </a:r>
            <a:endParaRPr kumimoji="0" lang="bn-BD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2485" y="1863149"/>
            <a:ext cx="3733800" cy="46284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English 2</a:t>
            </a:r>
            <a:r>
              <a:rPr lang="en-US" sz="3600" b="1" baseline="30000" dirty="0">
                <a:solidFill>
                  <a:schemeClr val="tx1"/>
                </a:solidFill>
              </a:rPr>
              <a:t>nd</a:t>
            </a:r>
            <a:r>
              <a:rPr lang="en-US" sz="3600" b="1" dirty="0">
                <a:solidFill>
                  <a:schemeClr val="tx1"/>
                </a:solidFill>
              </a:rPr>
              <a:t> Paper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Class: Six</a:t>
            </a:r>
            <a:endParaRPr lang="bn-BD" sz="2800" b="1" dirty="0">
              <a:solidFill>
                <a:schemeClr val="tx1"/>
              </a:solidFill>
            </a:endParaRPr>
          </a:p>
          <a:p>
            <a:r>
              <a:rPr lang="bn-BD" sz="2800" b="1" dirty="0">
                <a:solidFill>
                  <a:schemeClr val="tx1"/>
                </a:solidFill>
              </a:rPr>
              <a:t>Title :Article 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Time: 45m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5785D-89F5-7E4F-A3AC-B3E859B94EE1}"/>
              </a:ext>
            </a:extLst>
          </p:cNvPr>
          <p:cNvSpPr txBox="1"/>
          <p:nvPr/>
        </p:nvSpPr>
        <p:spPr>
          <a:xfrm>
            <a:off x="228600" y="0"/>
            <a:ext cx="423454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3200" b="1"/>
              <a:t>TEACHER IDENTITY </a:t>
            </a:r>
            <a:endParaRPr lang="en-US" sz="3200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AD17759-B353-F14E-973C-B5BEADE26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664083"/>
            <a:ext cx="4027715" cy="351331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07079F-CDC1-8444-A399-3D6CDE6001CD}"/>
              </a:ext>
            </a:extLst>
          </p:cNvPr>
          <p:cNvCxnSpPr>
            <a:cxnSpLocks/>
          </p:cNvCxnSpPr>
          <p:nvPr/>
        </p:nvCxnSpPr>
        <p:spPr>
          <a:xfrm>
            <a:off x="4983409" y="103468"/>
            <a:ext cx="0" cy="6543064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8D7E5FE-7E7E-DC46-8837-E7142B1CAFA9}"/>
              </a:ext>
            </a:extLst>
          </p:cNvPr>
          <p:cNvSpPr txBox="1"/>
          <p:nvPr/>
        </p:nvSpPr>
        <p:spPr>
          <a:xfrm>
            <a:off x="4626427" y="1766538"/>
            <a:ext cx="859973" cy="254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69C11-5985-764B-B82E-0DAC91655E47}"/>
              </a:ext>
            </a:extLst>
          </p:cNvPr>
          <p:cNvSpPr txBox="1"/>
          <p:nvPr/>
        </p:nvSpPr>
        <p:spPr>
          <a:xfrm>
            <a:off x="4751613" y="1888671"/>
            <a:ext cx="859973" cy="254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C63D36-629E-7947-9A5C-50EC453E2F5D}"/>
              </a:ext>
            </a:extLst>
          </p:cNvPr>
          <p:cNvCxnSpPr>
            <a:cxnSpLocks/>
          </p:cNvCxnSpPr>
          <p:nvPr/>
        </p:nvCxnSpPr>
        <p:spPr>
          <a:xfrm>
            <a:off x="4752559" y="56774"/>
            <a:ext cx="0" cy="6543064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03754A-4669-8A4C-9893-C1F813A6B706}"/>
              </a:ext>
            </a:extLst>
          </p:cNvPr>
          <p:cNvSpPr txBox="1"/>
          <p:nvPr/>
        </p:nvSpPr>
        <p:spPr>
          <a:xfrm>
            <a:off x="5611586" y="83656"/>
            <a:ext cx="3057527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/>
              <a:t>Lesson Identity 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" y="195943"/>
            <a:ext cx="80010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Read the following  sentences 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A74231-CCB7-6B47-8314-5891097AED3C}"/>
              </a:ext>
            </a:extLst>
          </p:cNvPr>
          <p:cNvSpPr txBox="1"/>
          <p:nvPr/>
        </p:nvSpPr>
        <p:spPr>
          <a:xfrm>
            <a:off x="857250" y="999840"/>
            <a:ext cx="800100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2800" b="1"/>
              <a:t>Karim is </a:t>
            </a:r>
            <a:r>
              <a:rPr lang="bn-BD" sz="2800" b="1">
                <a:solidFill>
                  <a:srgbClr val="FF0000"/>
                </a:solidFill>
              </a:rPr>
              <a:t>a </a:t>
            </a:r>
            <a:r>
              <a:rPr lang="bn-BD" sz="2800" b="1"/>
              <a:t>student of class 8. He is </a:t>
            </a:r>
            <a:r>
              <a:rPr lang="bn-BD" sz="2800" b="1">
                <a:solidFill>
                  <a:srgbClr val="FF0000"/>
                </a:solidFill>
              </a:rPr>
              <a:t>a </a:t>
            </a:r>
            <a:r>
              <a:rPr lang="bn-BD" sz="2800" b="1"/>
              <a:t>regular students. He is </a:t>
            </a:r>
            <a:r>
              <a:rPr lang="bn-BD" sz="2800" b="1">
                <a:solidFill>
                  <a:srgbClr val="FF0000"/>
                </a:solidFill>
              </a:rPr>
              <a:t>an </a:t>
            </a:r>
            <a:r>
              <a:rPr lang="bn-BD" sz="2800" b="1"/>
              <a:t>honest boy. He respects </a:t>
            </a:r>
            <a:r>
              <a:rPr lang="bn-BD" sz="2800" b="1">
                <a:solidFill>
                  <a:srgbClr val="FF0000"/>
                </a:solidFill>
              </a:rPr>
              <a:t>the </a:t>
            </a:r>
            <a:r>
              <a:rPr lang="bn-BD" sz="2800" b="1"/>
              <a:t>teachers. He is </a:t>
            </a:r>
            <a:r>
              <a:rPr lang="bn-BD" sz="2800" b="1">
                <a:solidFill>
                  <a:srgbClr val="FF0000"/>
                </a:solidFill>
              </a:rPr>
              <a:t>the </a:t>
            </a:r>
            <a:r>
              <a:rPr lang="bn-BD" sz="2800" b="1"/>
              <a:t>first boy in </a:t>
            </a:r>
            <a:r>
              <a:rPr lang="bn-BD" sz="2800" b="1">
                <a:solidFill>
                  <a:srgbClr val="FF0000"/>
                </a:solidFill>
              </a:rPr>
              <a:t>the </a:t>
            </a:r>
            <a:r>
              <a:rPr lang="bn-BD" sz="2800" b="1"/>
              <a:t>class. 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7A3AB-AFC5-4840-84A0-17382BE49198}"/>
              </a:ext>
            </a:extLst>
          </p:cNvPr>
          <p:cNvSpPr txBox="1"/>
          <p:nvPr/>
        </p:nvSpPr>
        <p:spPr>
          <a:xfrm>
            <a:off x="87766" y="2480846"/>
            <a:ext cx="8968468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/>
              <a:t>What kind of parts of speech written in the red letters  ?</a:t>
            </a:r>
            <a:endParaRPr lang="en-US" sz="28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1352E-0FA9-0E47-9873-951A1F60C5C3}"/>
              </a:ext>
            </a:extLst>
          </p:cNvPr>
          <p:cNvSpPr txBox="1"/>
          <p:nvPr/>
        </p:nvSpPr>
        <p:spPr>
          <a:xfrm>
            <a:off x="2448083" y="3161632"/>
            <a:ext cx="336368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/>
              <a:t>Adjective</a:t>
            </a:r>
            <a:r>
              <a:rPr lang="en-GB"/>
              <a:t> 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A8D84-10B6-A449-BA57-54C7DD2AC93D}"/>
              </a:ext>
            </a:extLst>
          </p:cNvPr>
          <p:cNvSpPr txBox="1"/>
          <p:nvPr/>
        </p:nvSpPr>
        <p:spPr>
          <a:xfrm>
            <a:off x="1832801" y="3999217"/>
            <a:ext cx="4803322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Rearrange the following  letters and make a word. </a:t>
            </a:r>
            <a:endParaRPr lang="en-US" sz="28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17736-026A-E243-B845-81B65320E8AA}"/>
              </a:ext>
            </a:extLst>
          </p:cNvPr>
          <p:cNvSpPr txBox="1"/>
          <p:nvPr/>
        </p:nvSpPr>
        <p:spPr>
          <a:xfrm>
            <a:off x="2726869" y="5211828"/>
            <a:ext cx="3015187" cy="646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/>
              <a:t>RTAILEC</a:t>
            </a:r>
            <a:endParaRPr lang="en-US" sz="36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D5CAE-B915-E545-BA76-3A147758D27E}"/>
              </a:ext>
            </a:extLst>
          </p:cNvPr>
          <p:cNvSpPr txBox="1"/>
          <p:nvPr/>
        </p:nvSpPr>
        <p:spPr>
          <a:xfrm rot="10800000" flipV="1">
            <a:off x="2713262" y="6015726"/>
            <a:ext cx="283332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/>
              <a:t>ARTICLE</a:t>
            </a:r>
            <a:r>
              <a:rPr lang="en-GB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B7FD05-8F3B-8749-8FF7-56D380973020}"/>
              </a:ext>
            </a:extLst>
          </p:cNvPr>
          <p:cNvSpPr txBox="1"/>
          <p:nvPr/>
        </p:nvSpPr>
        <p:spPr>
          <a:xfrm>
            <a:off x="1197429" y="2123047"/>
            <a:ext cx="6749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/>
              <a:t>Today our Topic is Article</a:t>
            </a:r>
            <a:r>
              <a:rPr lang="en-GB" sz="3200" b="1"/>
              <a:t> 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40697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212467"/>
            <a:ext cx="5824351" cy="923330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Learning outcomes</a:t>
            </a:r>
            <a:r>
              <a:rPr lang="en-US" sz="54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250" y="1749380"/>
            <a:ext cx="7924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By the end of the lesson students will learn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7222" y="2699511"/>
            <a:ext cx="4953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describe what articles are and their kinds.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3422" y="3596289"/>
            <a:ext cx="48768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say what parts of speech articles are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7222" y="4579204"/>
            <a:ext cx="4953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how to use a or an before a given word.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5576207"/>
            <a:ext cx="6019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Identify the use of a, an and the before a given word.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0" y="457200"/>
            <a:ext cx="152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 flipH="1">
            <a:off x="2402124" y="1982450"/>
            <a:ext cx="1828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</a:t>
            </a:r>
          </a:p>
        </p:txBody>
      </p:sp>
      <p:sp>
        <p:nvSpPr>
          <p:cNvPr id="5" name="Rectangle 4"/>
          <p:cNvSpPr/>
          <p:nvPr/>
        </p:nvSpPr>
        <p:spPr>
          <a:xfrm>
            <a:off x="-366465" y="457200"/>
            <a:ext cx="55371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ARTICLES ARE</a:t>
            </a:r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06C1B-5BAD-B546-B3A8-2D2F73B26AF2}"/>
              </a:ext>
            </a:extLst>
          </p:cNvPr>
          <p:cNvSpPr txBox="1"/>
          <p:nvPr/>
        </p:nvSpPr>
        <p:spPr>
          <a:xfrm>
            <a:off x="5583010" y="3799598"/>
            <a:ext cx="36290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00" b="1">
                <a:solidFill>
                  <a:srgbClr val="92D050"/>
                </a:solidFill>
              </a:rPr>
              <a:t>THE</a:t>
            </a:r>
            <a:endParaRPr lang="en-US" sz="8800" b="1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192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143000" y="1981200"/>
            <a:ext cx="6105525" cy="3581400"/>
            <a:chOff x="1143000" y="1981200"/>
            <a:chExt cx="6105525" cy="3581400"/>
          </a:xfrm>
          <a:solidFill>
            <a:schemeClr val="accent6"/>
          </a:solidFill>
        </p:grpSpPr>
        <p:sp>
          <p:nvSpPr>
            <p:cNvPr id="7" name="Down Arrow 6"/>
            <p:cNvSpPr/>
            <p:nvPr/>
          </p:nvSpPr>
          <p:spPr>
            <a:xfrm>
              <a:off x="2057400" y="2495550"/>
              <a:ext cx="484632" cy="762000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143000" y="1981200"/>
              <a:ext cx="6105525" cy="3581400"/>
              <a:chOff x="1143000" y="1905000"/>
              <a:chExt cx="6105525" cy="3581400"/>
            </a:xfrm>
            <a:grpFill/>
          </p:grpSpPr>
          <p:sp>
            <p:nvSpPr>
              <p:cNvPr id="5" name="Minus 4"/>
              <p:cNvSpPr/>
              <p:nvPr/>
            </p:nvSpPr>
            <p:spPr>
              <a:xfrm>
                <a:off x="1419225" y="1905000"/>
                <a:ext cx="5638800" cy="914400"/>
              </a:xfrm>
              <a:prstGeom prst="mathMinu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Down Arrow 5"/>
              <p:cNvSpPr/>
              <p:nvPr/>
            </p:nvSpPr>
            <p:spPr>
              <a:xfrm>
                <a:off x="5943600" y="2486025"/>
                <a:ext cx="484632" cy="781050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504950" y="3200400"/>
                <a:ext cx="1600200" cy="69532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INDEFINITE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334000" y="3200400"/>
                <a:ext cx="1676400" cy="6858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DEFINATE</a:t>
                </a:r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2047875" y="3819525"/>
                <a:ext cx="484632" cy="676275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5943600" y="3810000"/>
                <a:ext cx="484632" cy="676275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143000" y="4495800"/>
                <a:ext cx="2438400" cy="990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A &amp; AN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191125" y="4495800"/>
                <a:ext cx="2057400" cy="914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THE</a:t>
                </a:r>
              </a:p>
            </p:txBody>
          </p:sp>
        </p:grpSp>
      </p:grpSp>
      <p:sp>
        <p:nvSpPr>
          <p:cNvPr id="3" name="Down Arrow 2"/>
          <p:cNvSpPr/>
          <p:nvPr/>
        </p:nvSpPr>
        <p:spPr>
          <a:xfrm>
            <a:off x="4029075" y="1524000"/>
            <a:ext cx="484632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24175" y="762000"/>
            <a:ext cx="2833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981670"/>
            <a:ext cx="236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A/an +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362946"/>
            <a:ext cx="5943600" cy="2585323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effectLst/>
              </a:rPr>
              <a:t>non-specific or </a:t>
            </a:r>
          </a:p>
          <a:p>
            <a:pPr algn="ctr"/>
            <a:r>
              <a:rPr lang="en-US" sz="5400" b="1" cap="none" spc="0" dirty="0">
                <a:ln/>
                <a:effectLst/>
              </a:rPr>
              <a:t>non-particular  count nouns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89203" y="4182070"/>
            <a:ext cx="1749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+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3078734"/>
            <a:ext cx="6174921" cy="341632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specific or particular COUNT OR UNCOUNT nouns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3C9706-200E-A442-817C-FF121AD765FB}"/>
              </a:ext>
            </a:extLst>
          </p:cNvPr>
          <p:cNvSpPr txBox="1"/>
          <p:nvPr/>
        </p:nvSpPr>
        <p:spPr>
          <a:xfrm>
            <a:off x="3018064" y="242207"/>
            <a:ext cx="244520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Use of the </a:t>
            </a:r>
            <a:endParaRPr lang="en-US" sz="32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8F49F-2BAD-7342-A43C-F36E8F40A5C5}"/>
              </a:ext>
            </a:extLst>
          </p:cNvPr>
          <p:cNvSpPr txBox="1"/>
          <p:nvPr/>
        </p:nvSpPr>
        <p:spPr>
          <a:xfrm>
            <a:off x="741590" y="1970313"/>
            <a:ext cx="73274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eriod"/>
            </a:pPr>
            <a:r>
              <a:rPr lang="en-GB" sz="2800" b="1"/>
              <a:t>The Padma/The world /The sun/The sky ,etc</a:t>
            </a:r>
          </a:p>
          <a:p>
            <a:pPr marL="514350" indent="-514350" algn="l">
              <a:buAutoNum type="arabicPeriod"/>
            </a:pPr>
            <a:r>
              <a:rPr lang="en-GB" sz="2800" b="1"/>
              <a:t>The students / The boys /The birds, etc</a:t>
            </a:r>
          </a:p>
          <a:p>
            <a:pPr marL="514350" indent="-514350" algn="l">
              <a:buAutoNum type="arabicPeriod"/>
            </a:pPr>
            <a:r>
              <a:rPr lang="en-GB" sz="2800" b="1"/>
              <a:t>The tallest boy/ The unique,etc</a:t>
            </a:r>
          </a:p>
          <a:p>
            <a:pPr marL="514350" indent="-514350" algn="l">
              <a:buAutoNum type="arabicPeriod"/>
            </a:pPr>
            <a:r>
              <a:rPr lang="en-GB" sz="2800" b="1"/>
              <a:t>The water/The ant/The rich,etc</a:t>
            </a:r>
          </a:p>
          <a:p>
            <a:pPr marL="514350" indent="-514350" algn="l">
              <a:buAutoNum type="arabicPeriod"/>
            </a:pPr>
            <a:r>
              <a:rPr lang="en-GB" sz="2800" b="1"/>
              <a:t>The cattle </a:t>
            </a:r>
          </a:p>
          <a:p>
            <a:pPr marL="514350" indent="-514350" algn="l">
              <a:buAutoNum type="arabicPeriod"/>
            </a:pPr>
            <a:r>
              <a:rPr lang="en-GB" sz="2800" b="1"/>
              <a:t>The USA/The UK</a:t>
            </a:r>
          </a:p>
          <a:p>
            <a:pPr algn="l"/>
            <a:endParaRPr lang="en-GB" sz="2800" b="1"/>
          </a:p>
          <a:p>
            <a:pPr marL="514350" indent="-514350" algn="l">
              <a:buAutoNum type="arabicPeriod"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23114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558</Words>
  <Application>Microsoft Office PowerPoint</Application>
  <PresentationFormat>On-screen Show (4:3)</PresentationFormat>
  <Paragraphs>149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 COME TO ALL.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nazrul.kkhs@gmail.com</cp:lastModifiedBy>
  <cp:revision>184</cp:revision>
  <dcterms:created xsi:type="dcterms:W3CDTF">2006-08-16T00:00:00Z</dcterms:created>
  <dcterms:modified xsi:type="dcterms:W3CDTF">2020-01-04T21:25:33Z</dcterms:modified>
</cp:coreProperties>
</file>