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4"/>
  </p:notesMasterIdLst>
  <p:sldIdLst>
    <p:sldId id="295" r:id="rId2"/>
    <p:sldId id="260" r:id="rId3"/>
    <p:sldId id="262" r:id="rId4"/>
    <p:sldId id="267" r:id="rId5"/>
    <p:sldId id="264" r:id="rId6"/>
    <p:sldId id="268" r:id="rId7"/>
    <p:sldId id="257" r:id="rId8"/>
    <p:sldId id="269" r:id="rId9"/>
    <p:sldId id="273" r:id="rId10"/>
    <p:sldId id="288" r:id="rId11"/>
    <p:sldId id="289" r:id="rId12"/>
    <p:sldId id="270" r:id="rId13"/>
    <p:sldId id="291" r:id="rId14"/>
    <p:sldId id="290" r:id="rId15"/>
    <p:sldId id="271" r:id="rId16"/>
    <p:sldId id="292" r:id="rId17"/>
    <p:sldId id="293" r:id="rId18"/>
    <p:sldId id="280" r:id="rId19"/>
    <p:sldId id="281" r:id="rId20"/>
    <p:sldId id="282" r:id="rId21"/>
    <p:sldId id="283" r:id="rId22"/>
    <p:sldId id="284" r:id="rId23"/>
  </p:sldIdLst>
  <p:sldSz cx="9144000" cy="6858000" type="screen4x3"/>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761"/>
    <a:srgbClr val="47F14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4" autoAdjust="0"/>
    <p:restoredTop sz="93190" autoAdjust="0"/>
  </p:normalViewPr>
  <p:slideViewPr>
    <p:cSldViewPr>
      <p:cViewPr>
        <p:scale>
          <a:sx n="50" d="100"/>
          <a:sy n="50" d="100"/>
        </p:scale>
        <p:origin x="-2010" y="-6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F3DC0-2F98-4912-82C6-461E0FC30D18}" type="doc">
      <dgm:prSet loTypeId="urn:microsoft.com/office/officeart/2005/8/layout/orgChart1" loCatId="hierarchy" qsTypeId="urn:microsoft.com/office/officeart/2005/8/quickstyle/3d9" qsCatId="3D" csTypeId="urn:microsoft.com/office/officeart/2005/8/colors/colorful2" csCatId="colorful" phldr="1"/>
      <dgm:spPr/>
      <dgm:t>
        <a:bodyPr/>
        <a:lstStyle/>
        <a:p>
          <a:endParaRPr lang="en-US"/>
        </a:p>
      </dgm:t>
    </dgm:pt>
    <dgm:pt modelId="{8793A048-A3A5-45AD-AFF9-A2A470A181B9}">
      <dgm:prSet phldrT="[Text]"/>
      <dgm:spPr/>
      <dgm:t>
        <a:bodyPr/>
        <a:lstStyle/>
        <a:p>
          <a:r>
            <a:rPr lang="en-US" b="1" dirty="0" err="1" smtClean="0">
              <a:latin typeface="NikoshBAN" pitchFamily="2" charset="0"/>
              <a:cs typeface="NikoshBAN" pitchFamily="2" charset="0"/>
            </a:rPr>
            <a:t>যান্ত্রিক</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শক্তিঃ</a:t>
          </a:r>
          <a:r>
            <a:rPr lang="en-US" dirty="0" smtClean="0">
              <a:latin typeface="NikoshBAN" pitchFamily="2" charset="0"/>
              <a:cs typeface="NikoshBAN" pitchFamily="2" charset="0"/>
            </a:rPr>
            <a:t> </a:t>
          </a:r>
          <a:endParaRPr lang="en-US" dirty="0"/>
        </a:p>
      </dgm:t>
    </dgm:pt>
    <dgm:pt modelId="{AB1A1814-A09F-4819-B8E3-D388DBCBCACE}" type="parTrans" cxnId="{E5A80595-3084-4112-AB72-9873898EF1FA}">
      <dgm:prSet/>
      <dgm:spPr/>
      <dgm:t>
        <a:bodyPr/>
        <a:lstStyle/>
        <a:p>
          <a:endParaRPr lang="en-US"/>
        </a:p>
      </dgm:t>
    </dgm:pt>
    <dgm:pt modelId="{5DDCA5ED-EF6F-448F-8C66-46CEC8FAEC1E}" type="sibTrans" cxnId="{E5A80595-3084-4112-AB72-9873898EF1FA}">
      <dgm:prSet/>
      <dgm:spPr/>
      <dgm:t>
        <a:bodyPr/>
        <a:lstStyle/>
        <a:p>
          <a:endParaRPr lang="en-US"/>
        </a:p>
      </dgm:t>
    </dgm:pt>
    <dgm:pt modelId="{935FB669-6686-4894-8142-740353E1FBB2}">
      <dgm:prSet phldrT="[Text]"/>
      <dgm:spPr/>
      <dgm:t>
        <a:bodyPr/>
        <a:lstStyle/>
        <a:p>
          <a:r>
            <a:rPr lang="en-US" dirty="0" err="1" smtClean="0">
              <a:latin typeface="NikoshBAN" pitchFamily="2" charset="0"/>
              <a:cs typeface="NikoshBAN" pitchFamily="2" charset="0"/>
            </a:rPr>
            <a:t>গতিশক্তি</a:t>
          </a:r>
          <a:endParaRPr lang="en-US" dirty="0"/>
        </a:p>
      </dgm:t>
    </dgm:pt>
    <dgm:pt modelId="{838384A9-B935-4AD8-BF15-11242D75C109}" type="parTrans" cxnId="{84DCEFB9-CC39-4C0F-9DAD-065407F049D1}">
      <dgm:prSet/>
      <dgm:spPr/>
      <dgm:t>
        <a:bodyPr/>
        <a:lstStyle/>
        <a:p>
          <a:endParaRPr lang="en-US"/>
        </a:p>
      </dgm:t>
    </dgm:pt>
    <dgm:pt modelId="{89D34B9F-E12A-43F8-92C9-7021E37F4D8F}" type="sibTrans" cxnId="{84DCEFB9-CC39-4C0F-9DAD-065407F049D1}">
      <dgm:prSet/>
      <dgm:spPr/>
      <dgm:t>
        <a:bodyPr/>
        <a:lstStyle/>
        <a:p>
          <a:endParaRPr lang="en-US"/>
        </a:p>
      </dgm:t>
    </dgm:pt>
    <dgm:pt modelId="{BEC30376-0624-40C2-A511-62B5B7B7514A}">
      <dgm:prSet phldrT="[Text]"/>
      <dgm:spPr/>
      <dgm:t>
        <a:bodyPr/>
        <a:lstStyle/>
        <a:p>
          <a:r>
            <a:rPr lang="en-US" dirty="0" err="1" smtClean="0">
              <a:latin typeface="NikoshBAN" pitchFamily="2" charset="0"/>
              <a:cs typeface="NikoshBAN" pitchFamily="2" charset="0"/>
            </a:rPr>
            <a:t>বিভব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শক্তি</a:t>
          </a:r>
          <a:endParaRPr lang="en-US" dirty="0"/>
        </a:p>
      </dgm:t>
    </dgm:pt>
    <dgm:pt modelId="{2A9FD6BD-D6F0-447E-8290-4ED2DF2734A8}" type="parTrans" cxnId="{DD3AA2DC-539A-49CC-A97D-800E99640D5D}">
      <dgm:prSet/>
      <dgm:spPr/>
      <dgm:t>
        <a:bodyPr/>
        <a:lstStyle/>
        <a:p>
          <a:endParaRPr lang="en-US"/>
        </a:p>
      </dgm:t>
    </dgm:pt>
    <dgm:pt modelId="{0C7FD712-7448-4443-9CDC-961703A4EBDA}" type="sibTrans" cxnId="{DD3AA2DC-539A-49CC-A97D-800E99640D5D}">
      <dgm:prSet/>
      <dgm:spPr/>
      <dgm:t>
        <a:bodyPr/>
        <a:lstStyle/>
        <a:p>
          <a:endParaRPr lang="en-US"/>
        </a:p>
      </dgm:t>
    </dgm:pt>
    <dgm:pt modelId="{BD66EC45-2255-4D92-B785-FF7FAABE7E73}" type="pres">
      <dgm:prSet presAssocID="{79BF3DC0-2F98-4912-82C6-461E0FC30D18}" presName="hierChild1" presStyleCnt="0">
        <dgm:presLayoutVars>
          <dgm:orgChart val="1"/>
          <dgm:chPref val="1"/>
          <dgm:dir/>
          <dgm:animOne val="branch"/>
          <dgm:animLvl val="lvl"/>
          <dgm:resizeHandles/>
        </dgm:presLayoutVars>
      </dgm:prSet>
      <dgm:spPr/>
      <dgm:t>
        <a:bodyPr/>
        <a:lstStyle/>
        <a:p>
          <a:endParaRPr lang="en-US"/>
        </a:p>
      </dgm:t>
    </dgm:pt>
    <dgm:pt modelId="{EE46789C-C947-4653-921C-219DBF4E20E1}" type="pres">
      <dgm:prSet presAssocID="{8793A048-A3A5-45AD-AFF9-A2A470A181B9}" presName="hierRoot1" presStyleCnt="0">
        <dgm:presLayoutVars>
          <dgm:hierBranch val="init"/>
        </dgm:presLayoutVars>
      </dgm:prSet>
      <dgm:spPr/>
      <dgm:t>
        <a:bodyPr/>
        <a:lstStyle/>
        <a:p>
          <a:endParaRPr lang="en-US"/>
        </a:p>
      </dgm:t>
    </dgm:pt>
    <dgm:pt modelId="{F378E6C3-86EC-4A59-A729-0F5F2AB57E6C}" type="pres">
      <dgm:prSet presAssocID="{8793A048-A3A5-45AD-AFF9-A2A470A181B9}" presName="rootComposite1" presStyleCnt="0"/>
      <dgm:spPr/>
      <dgm:t>
        <a:bodyPr/>
        <a:lstStyle/>
        <a:p>
          <a:endParaRPr lang="en-US"/>
        </a:p>
      </dgm:t>
    </dgm:pt>
    <dgm:pt modelId="{720F357D-CED3-426C-B865-1E0BA0328865}" type="pres">
      <dgm:prSet presAssocID="{8793A048-A3A5-45AD-AFF9-A2A470A181B9}" presName="rootText1" presStyleLbl="node0" presStyleIdx="0" presStyleCnt="1" custLinFactNeighborX="-2984" custLinFactNeighborY="-6163">
        <dgm:presLayoutVars>
          <dgm:chPref val="3"/>
        </dgm:presLayoutVars>
      </dgm:prSet>
      <dgm:spPr/>
      <dgm:t>
        <a:bodyPr/>
        <a:lstStyle/>
        <a:p>
          <a:endParaRPr lang="en-US"/>
        </a:p>
      </dgm:t>
    </dgm:pt>
    <dgm:pt modelId="{1EA8A15A-8ACA-49F7-A7B6-78F2D74258CE}" type="pres">
      <dgm:prSet presAssocID="{8793A048-A3A5-45AD-AFF9-A2A470A181B9}" presName="rootConnector1" presStyleLbl="node1" presStyleIdx="0" presStyleCnt="0"/>
      <dgm:spPr/>
      <dgm:t>
        <a:bodyPr/>
        <a:lstStyle/>
        <a:p>
          <a:endParaRPr lang="en-US"/>
        </a:p>
      </dgm:t>
    </dgm:pt>
    <dgm:pt modelId="{61B14102-D261-412A-95F4-83C730ED0AD5}" type="pres">
      <dgm:prSet presAssocID="{8793A048-A3A5-45AD-AFF9-A2A470A181B9}" presName="hierChild2" presStyleCnt="0"/>
      <dgm:spPr/>
      <dgm:t>
        <a:bodyPr/>
        <a:lstStyle/>
        <a:p>
          <a:endParaRPr lang="en-US"/>
        </a:p>
      </dgm:t>
    </dgm:pt>
    <dgm:pt modelId="{4A5F8A2E-9ADA-437B-8608-0535B642B0E2}" type="pres">
      <dgm:prSet presAssocID="{838384A9-B935-4AD8-BF15-11242D75C109}" presName="Name37" presStyleLbl="parChTrans1D2" presStyleIdx="0" presStyleCnt="2"/>
      <dgm:spPr/>
      <dgm:t>
        <a:bodyPr/>
        <a:lstStyle/>
        <a:p>
          <a:endParaRPr lang="en-US"/>
        </a:p>
      </dgm:t>
    </dgm:pt>
    <dgm:pt modelId="{EB92FC0E-9FFB-4A9C-BB27-EC483645B945}" type="pres">
      <dgm:prSet presAssocID="{935FB669-6686-4894-8142-740353E1FBB2}" presName="hierRoot2" presStyleCnt="0">
        <dgm:presLayoutVars>
          <dgm:hierBranch val="init"/>
        </dgm:presLayoutVars>
      </dgm:prSet>
      <dgm:spPr/>
      <dgm:t>
        <a:bodyPr/>
        <a:lstStyle/>
        <a:p>
          <a:endParaRPr lang="en-US"/>
        </a:p>
      </dgm:t>
    </dgm:pt>
    <dgm:pt modelId="{EE8F75D0-A09D-484D-B541-F854BCFF7A06}" type="pres">
      <dgm:prSet presAssocID="{935FB669-6686-4894-8142-740353E1FBB2}" presName="rootComposite" presStyleCnt="0"/>
      <dgm:spPr/>
      <dgm:t>
        <a:bodyPr/>
        <a:lstStyle/>
        <a:p>
          <a:endParaRPr lang="en-US"/>
        </a:p>
      </dgm:t>
    </dgm:pt>
    <dgm:pt modelId="{D49EFF66-E262-4A37-85F7-ACCF101014C0}" type="pres">
      <dgm:prSet presAssocID="{935FB669-6686-4894-8142-740353E1FBB2}" presName="rootText" presStyleLbl="node2" presStyleIdx="0" presStyleCnt="2">
        <dgm:presLayoutVars>
          <dgm:chPref val="3"/>
        </dgm:presLayoutVars>
      </dgm:prSet>
      <dgm:spPr/>
      <dgm:t>
        <a:bodyPr/>
        <a:lstStyle/>
        <a:p>
          <a:endParaRPr lang="en-US"/>
        </a:p>
      </dgm:t>
    </dgm:pt>
    <dgm:pt modelId="{08C2350E-9177-458D-AF64-61AB60E312F3}" type="pres">
      <dgm:prSet presAssocID="{935FB669-6686-4894-8142-740353E1FBB2}" presName="rootConnector" presStyleLbl="node2" presStyleIdx="0" presStyleCnt="2"/>
      <dgm:spPr/>
      <dgm:t>
        <a:bodyPr/>
        <a:lstStyle/>
        <a:p>
          <a:endParaRPr lang="en-US"/>
        </a:p>
      </dgm:t>
    </dgm:pt>
    <dgm:pt modelId="{2BE3962F-8939-4014-B403-854AFF2A2D75}" type="pres">
      <dgm:prSet presAssocID="{935FB669-6686-4894-8142-740353E1FBB2}" presName="hierChild4" presStyleCnt="0"/>
      <dgm:spPr/>
      <dgm:t>
        <a:bodyPr/>
        <a:lstStyle/>
        <a:p>
          <a:endParaRPr lang="en-US"/>
        </a:p>
      </dgm:t>
    </dgm:pt>
    <dgm:pt modelId="{BD247B1B-35D7-41A5-8A61-B5B8B33EA88C}" type="pres">
      <dgm:prSet presAssocID="{935FB669-6686-4894-8142-740353E1FBB2}" presName="hierChild5" presStyleCnt="0"/>
      <dgm:spPr/>
      <dgm:t>
        <a:bodyPr/>
        <a:lstStyle/>
        <a:p>
          <a:endParaRPr lang="en-US"/>
        </a:p>
      </dgm:t>
    </dgm:pt>
    <dgm:pt modelId="{8066D828-DEB3-4A3E-AC45-0F5568818ACF}" type="pres">
      <dgm:prSet presAssocID="{2A9FD6BD-D6F0-447E-8290-4ED2DF2734A8}" presName="Name37" presStyleLbl="parChTrans1D2" presStyleIdx="1" presStyleCnt="2"/>
      <dgm:spPr/>
      <dgm:t>
        <a:bodyPr/>
        <a:lstStyle/>
        <a:p>
          <a:endParaRPr lang="en-US"/>
        </a:p>
      </dgm:t>
    </dgm:pt>
    <dgm:pt modelId="{FD82735D-C3F8-4CFD-AAAF-A3B5155302FF}" type="pres">
      <dgm:prSet presAssocID="{BEC30376-0624-40C2-A511-62B5B7B7514A}" presName="hierRoot2" presStyleCnt="0">
        <dgm:presLayoutVars>
          <dgm:hierBranch val="init"/>
        </dgm:presLayoutVars>
      </dgm:prSet>
      <dgm:spPr/>
      <dgm:t>
        <a:bodyPr/>
        <a:lstStyle/>
        <a:p>
          <a:endParaRPr lang="en-US"/>
        </a:p>
      </dgm:t>
    </dgm:pt>
    <dgm:pt modelId="{57085A47-9DD3-406E-90FA-6447DDABAA3A}" type="pres">
      <dgm:prSet presAssocID="{BEC30376-0624-40C2-A511-62B5B7B7514A}" presName="rootComposite" presStyleCnt="0"/>
      <dgm:spPr/>
      <dgm:t>
        <a:bodyPr/>
        <a:lstStyle/>
        <a:p>
          <a:endParaRPr lang="en-US"/>
        </a:p>
      </dgm:t>
    </dgm:pt>
    <dgm:pt modelId="{4BF03DE1-5A66-4A3D-A56E-B2110A52EA8B}" type="pres">
      <dgm:prSet presAssocID="{BEC30376-0624-40C2-A511-62B5B7B7514A}" presName="rootText" presStyleLbl="node2" presStyleIdx="1" presStyleCnt="2">
        <dgm:presLayoutVars>
          <dgm:chPref val="3"/>
        </dgm:presLayoutVars>
      </dgm:prSet>
      <dgm:spPr/>
      <dgm:t>
        <a:bodyPr/>
        <a:lstStyle/>
        <a:p>
          <a:endParaRPr lang="en-US"/>
        </a:p>
      </dgm:t>
    </dgm:pt>
    <dgm:pt modelId="{D7FD30F3-3906-4CD3-A8DC-3795351C955F}" type="pres">
      <dgm:prSet presAssocID="{BEC30376-0624-40C2-A511-62B5B7B7514A}" presName="rootConnector" presStyleLbl="node2" presStyleIdx="1" presStyleCnt="2"/>
      <dgm:spPr/>
      <dgm:t>
        <a:bodyPr/>
        <a:lstStyle/>
        <a:p>
          <a:endParaRPr lang="en-US"/>
        </a:p>
      </dgm:t>
    </dgm:pt>
    <dgm:pt modelId="{E2913F00-C949-4BEC-B07D-42B28AE906D7}" type="pres">
      <dgm:prSet presAssocID="{BEC30376-0624-40C2-A511-62B5B7B7514A}" presName="hierChild4" presStyleCnt="0"/>
      <dgm:spPr/>
      <dgm:t>
        <a:bodyPr/>
        <a:lstStyle/>
        <a:p>
          <a:endParaRPr lang="en-US"/>
        </a:p>
      </dgm:t>
    </dgm:pt>
    <dgm:pt modelId="{396978A3-D62F-4102-B3DB-1E79C9BA2FD3}" type="pres">
      <dgm:prSet presAssocID="{BEC30376-0624-40C2-A511-62B5B7B7514A}" presName="hierChild5" presStyleCnt="0"/>
      <dgm:spPr/>
      <dgm:t>
        <a:bodyPr/>
        <a:lstStyle/>
        <a:p>
          <a:endParaRPr lang="en-US"/>
        </a:p>
      </dgm:t>
    </dgm:pt>
    <dgm:pt modelId="{B9A632B1-FA8E-4132-AC08-CC53FD03B66F}" type="pres">
      <dgm:prSet presAssocID="{8793A048-A3A5-45AD-AFF9-A2A470A181B9}" presName="hierChild3" presStyleCnt="0"/>
      <dgm:spPr/>
      <dgm:t>
        <a:bodyPr/>
        <a:lstStyle/>
        <a:p>
          <a:endParaRPr lang="en-US"/>
        </a:p>
      </dgm:t>
    </dgm:pt>
  </dgm:ptLst>
  <dgm:cxnLst>
    <dgm:cxn modelId="{85E7F255-7F8F-45EE-831C-B4E9C753F016}" type="presOf" srcId="{935FB669-6686-4894-8142-740353E1FBB2}" destId="{08C2350E-9177-458D-AF64-61AB60E312F3}" srcOrd="1" destOrd="0" presId="urn:microsoft.com/office/officeart/2005/8/layout/orgChart1"/>
    <dgm:cxn modelId="{122888FA-60A7-498E-B7F7-7D9E78837E4B}" type="presOf" srcId="{838384A9-B935-4AD8-BF15-11242D75C109}" destId="{4A5F8A2E-9ADA-437B-8608-0535B642B0E2}" srcOrd="0" destOrd="0" presId="urn:microsoft.com/office/officeart/2005/8/layout/orgChart1"/>
    <dgm:cxn modelId="{EE58DA17-68E3-47C6-BB4D-F02A6DE74E71}" type="presOf" srcId="{935FB669-6686-4894-8142-740353E1FBB2}" destId="{D49EFF66-E262-4A37-85F7-ACCF101014C0}" srcOrd="0" destOrd="0" presId="urn:microsoft.com/office/officeart/2005/8/layout/orgChart1"/>
    <dgm:cxn modelId="{450792BF-23BD-47BC-85D2-83CB8A259CE1}" type="presOf" srcId="{8793A048-A3A5-45AD-AFF9-A2A470A181B9}" destId="{1EA8A15A-8ACA-49F7-A7B6-78F2D74258CE}" srcOrd="1" destOrd="0" presId="urn:microsoft.com/office/officeart/2005/8/layout/orgChart1"/>
    <dgm:cxn modelId="{4AA18B63-6A35-4D25-9BA1-03E66BAE9CC7}" type="presOf" srcId="{BEC30376-0624-40C2-A511-62B5B7B7514A}" destId="{D7FD30F3-3906-4CD3-A8DC-3795351C955F}" srcOrd="1" destOrd="0" presId="urn:microsoft.com/office/officeart/2005/8/layout/orgChart1"/>
    <dgm:cxn modelId="{DD3AA2DC-539A-49CC-A97D-800E99640D5D}" srcId="{8793A048-A3A5-45AD-AFF9-A2A470A181B9}" destId="{BEC30376-0624-40C2-A511-62B5B7B7514A}" srcOrd="1" destOrd="0" parTransId="{2A9FD6BD-D6F0-447E-8290-4ED2DF2734A8}" sibTransId="{0C7FD712-7448-4443-9CDC-961703A4EBDA}"/>
    <dgm:cxn modelId="{AF8F1944-E141-457A-8A87-482674215924}" type="presOf" srcId="{2A9FD6BD-D6F0-447E-8290-4ED2DF2734A8}" destId="{8066D828-DEB3-4A3E-AC45-0F5568818ACF}" srcOrd="0" destOrd="0" presId="urn:microsoft.com/office/officeart/2005/8/layout/orgChart1"/>
    <dgm:cxn modelId="{84DCEFB9-CC39-4C0F-9DAD-065407F049D1}" srcId="{8793A048-A3A5-45AD-AFF9-A2A470A181B9}" destId="{935FB669-6686-4894-8142-740353E1FBB2}" srcOrd="0" destOrd="0" parTransId="{838384A9-B935-4AD8-BF15-11242D75C109}" sibTransId="{89D34B9F-E12A-43F8-92C9-7021E37F4D8F}"/>
    <dgm:cxn modelId="{B92559C8-974E-4351-B8D4-86B193235AD3}" type="presOf" srcId="{BEC30376-0624-40C2-A511-62B5B7B7514A}" destId="{4BF03DE1-5A66-4A3D-A56E-B2110A52EA8B}" srcOrd="0" destOrd="0" presId="urn:microsoft.com/office/officeart/2005/8/layout/orgChart1"/>
    <dgm:cxn modelId="{140CFCE1-904A-4765-97F6-B54081FA9840}" type="presOf" srcId="{8793A048-A3A5-45AD-AFF9-A2A470A181B9}" destId="{720F357D-CED3-426C-B865-1E0BA0328865}" srcOrd="0" destOrd="0" presId="urn:microsoft.com/office/officeart/2005/8/layout/orgChart1"/>
    <dgm:cxn modelId="{E5A80595-3084-4112-AB72-9873898EF1FA}" srcId="{79BF3DC0-2F98-4912-82C6-461E0FC30D18}" destId="{8793A048-A3A5-45AD-AFF9-A2A470A181B9}" srcOrd="0" destOrd="0" parTransId="{AB1A1814-A09F-4819-B8E3-D388DBCBCACE}" sibTransId="{5DDCA5ED-EF6F-448F-8C66-46CEC8FAEC1E}"/>
    <dgm:cxn modelId="{63238AC1-D40C-4D3B-87BC-3EDAB74A61B0}" type="presOf" srcId="{79BF3DC0-2F98-4912-82C6-461E0FC30D18}" destId="{BD66EC45-2255-4D92-B785-FF7FAABE7E73}" srcOrd="0" destOrd="0" presId="urn:microsoft.com/office/officeart/2005/8/layout/orgChart1"/>
    <dgm:cxn modelId="{EC37E89A-08AD-4F11-97FC-D6486E6E946F}" type="presParOf" srcId="{BD66EC45-2255-4D92-B785-FF7FAABE7E73}" destId="{EE46789C-C947-4653-921C-219DBF4E20E1}" srcOrd="0" destOrd="0" presId="urn:microsoft.com/office/officeart/2005/8/layout/orgChart1"/>
    <dgm:cxn modelId="{6058DD82-E38D-49C8-A644-78FA6AE86FB2}" type="presParOf" srcId="{EE46789C-C947-4653-921C-219DBF4E20E1}" destId="{F378E6C3-86EC-4A59-A729-0F5F2AB57E6C}" srcOrd="0" destOrd="0" presId="urn:microsoft.com/office/officeart/2005/8/layout/orgChart1"/>
    <dgm:cxn modelId="{B3D807A4-D94B-48B2-A286-A5C18D1B02D1}" type="presParOf" srcId="{F378E6C3-86EC-4A59-A729-0F5F2AB57E6C}" destId="{720F357D-CED3-426C-B865-1E0BA0328865}" srcOrd="0" destOrd="0" presId="urn:microsoft.com/office/officeart/2005/8/layout/orgChart1"/>
    <dgm:cxn modelId="{7068D3B6-B25F-45AD-9FEA-5C2A57B87FED}" type="presParOf" srcId="{F378E6C3-86EC-4A59-A729-0F5F2AB57E6C}" destId="{1EA8A15A-8ACA-49F7-A7B6-78F2D74258CE}" srcOrd="1" destOrd="0" presId="urn:microsoft.com/office/officeart/2005/8/layout/orgChart1"/>
    <dgm:cxn modelId="{50099EE2-82A9-4DBD-B933-FFF4E24E1B12}" type="presParOf" srcId="{EE46789C-C947-4653-921C-219DBF4E20E1}" destId="{61B14102-D261-412A-95F4-83C730ED0AD5}" srcOrd="1" destOrd="0" presId="urn:microsoft.com/office/officeart/2005/8/layout/orgChart1"/>
    <dgm:cxn modelId="{15B8A89A-3DC2-4631-A0D9-1605F04DC3CC}" type="presParOf" srcId="{61B14102-D261-412A-95F4-83C730ED0AD5}" destId="{4A5F8A2E-9ADA-437B-8608-0535B642B0E2}" srcOrd="0" destOrd="0" presId="urn:microsoft.com/office/officeart/2005/8/layout/orgChart1"/>
    <dgm:cxn modelId="{96A51D60-0C03-452D-8D70-D194261F9106}" type="presParOf" srcId="{61B14102-D261-412A-95F4-83C730ED0AD5}" destId="{EB92FC0E-9FFB-4A9C-BB27-EC483645B945}" srcOrd="1" destOrd="0" presId="urn:microsoft.com/office/officeart/2005/8/layout/orgChart1"/>
    <dgm:cxn modelId="{9814991D-6F75-4D21-ABD2-EF5FE66B3881}" type="presParOf" srcId="{EB92FC0E-9FFB-4A9C-BB27-EC483645B945}" destId="{EE8F75D0-A09D-484D-B541-F854BCFF7A06}" srcOrd="0" destOrd="0" presId="urn:microsoft.com/office/officeart/2005/8/layout/orgChart1"/>
    <dgm:cxn modelId="{D8629B56-D0FD-4D9B-8FA6-326E6454B0ED}" type="presParOf" srcId="{EE8F75D0-A09D-484D-B541-F854BCFF7A06}" destId="{D49EFF66-E262-4A37-85F7-ACCF101014C0}" srcOrd="0" destOrd="0" presId="urn:microsoft.com/office/officeart/2005/8/layout/orgChart1"/>
    <dgm:cxn modelId="{E91B65A1-5EA3-4809-B627-56F24F588007}" type="presParOf" srcId="{EE8F75D0-A09D-484D-B541-F854BCFF7A06}" destId="{08C2350E-9177-458D-AF64-61AB60E312F3}" srcOrd="1" destOrd="0" presId="urn:microsoft.com/office/officeart/2005/8/layout/orgChart1"/>
    <dgm:cxn modelId="{7A528733-17D7-4606-B9A2-7C89D97B1FE7}" type="presParOf" srcId="{EB92FC0E-9FFB-4A9C-BB27-EC483645B945}" destId="{2BE3962F-8939-4014-B403-854AFF2A2D75}" srcOrd="1" destOrd="0" presId="urn:microsoft.com/office/officeart/2005/8/layout/orgChart1"/>
    <dgm:cxn modelId="{CF9F3F69-A815-4113-8740-A16945472828}" type="presParOf" srcId="{EB92FC0E-9FFB-4A9C-BB27-EC483645B945}" destId="{BD247B1B-35D7-41A5-8A61-B5B8B33EA88C}" srcOrd="2" destOrd="0" presId="urn:microsoft.com/office/officeart/2005/8/layout/orgChart1"/>
    <dgm:cxn modelId="{BD08534B-CE98-461E-B4A8-615AD2E59AED}" type="presParOf" srcId="{61B14102-D261-412A-95F4-83C730ED0AD5}" destId="{8066D828-DEB3-4A3E-AC45-0F5568818ACF}" srcOrd="2" destOrd="0" presId="urn:microsoft.com/office/officeart/2005/8/layout/orgChart1"/>
    <dgm:cxn modelId="{6CE3D060-EDE8-456F-8995-3E3864593B70}" type="presParOf" srcId="{61B14102-D261-412A-95F4-83C730ED0AD5}" destId="{FD82735D-C3F8-4CFD-AAAF-A3B5155302FF}" srcOrd="3" destOrd="0" presId="urn:microsoft.com/office/officeart/2005/8/layout/orgChart1"/>
    <dgm:cxn modelId="{E16437CC-6AB4-4CB0-970E-959DBC316BEA}" type="presParOf" srcId="{FD82735D-C3F8-4CFD-AAAF-A3B5155302FF}" destId="{57085A47-9DD3-406E-90FA-6447DDABAA3A}" srcOrd="0" destOrd="0" presId="urn:microsoft.com/office/officeart/2005/8/layout/orgChart1"/>
    <dgm:cxn modelId="{AD860084-F5C6-4C7D-B465-392C1BE8938E}" type="presParOf" srcId="{57085A47-9DD3-406E-90FA-6447DDABAA3A}" destId="{4BF03DE1-5A66-4A3D-A56E-B2110A52EA8B}" srcOrd="0" destOrd="0" presId="urn:microsoft.com/office/officeart/2005/8/layout/orgChart1"/>
    <dgm:cxn modelId="{989C3DFF-3948-4349-BAB9-8E9480E15DDC}" type="presParOf" srcId="{57085A47-9DD3-406E-90FA-6447DDABAA3A}" destId="{D7FD30F3-3906-4CD3-A8DC-3795351C955F}" srcOrd="1" destOrd="0" presId="urn:microsoft.com/office/officeart/2005/8/layout/orgChart1"/>
    <dgm:cxn modelId="{314F79EA-01A7-49A4-A05F-4FDE7CDDAC1B}" type="presParOf" srcId="{FD82735D-C3F8-4CFD-AAAF-A3B5155302FF}" destId="{E2913F00-C949-4BEC-B07D-42B28AE906D7}" srcOrd="1" destOrd="0" presId="urn:microsoft.com/office/officeart/2005/8/layout/orgChart1"/>
    <dgm:cxn modelId="{F02FD3E6-053E-487A-8A01-4E30AE629B64}" type="presParOf" srcId="{FD82735D-C3F8-4CFD-AAAF-A3B5155302FF}" destId="{396978A3-D62F-4102-B3DB-1E79C9BA2FD3}" srcOrd="2" destOrd="0" presId="urn:microsoft.com/office/officeart/2005/8/layout/orgChart1"/>
    <dgm:cxn modelId="{05960C36-EE5C-468B-B185-D1637B85E76C}" type="presParOf" srcId="{EE46789C-C947-4653-921C-219DBF4E20E1}" destId="{B9A632B1-FA8E-4132-AC08-CC53FD03B6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6D828-DEB3-4A3E-AC45-0F5568818ACF}">
      <dsp:nvSpPr>
        <dsp:cNvPr id="0" name=""/>
        <dsp:cNvSpPr/>
      </dsp:nvSpPr>
      <dsp:spPr>
        <a:xfrm>
          <a:off x="3225231" y="1528268"/>
          <a:ext cx="1903429" cy="722031"/>
        </a:xfrm>
        <a:custGeom>
          <a:avLst/>
          <a:gdLst/>
          <a:ahLst/>
          <a:cxnLst/>
          <a:rect l="0" t="0" r="0" b="0"/>
          <a:pathLst>
            <a:path>
              <a:moveTo>
                <a:pt x="0" y="0"/>
              </a:moveTo>
              <a:lnTo>
                <a:pt x="0" y="407211"/>
              </a:lnTo>
              <a:lnTo>
                <a:pt x="1903429" y="407211"/>
              </a:lnTo>
              <a:lnTo>
                <a:pt x="1903429" y="722031"/>
              </a:lnTo>
            </a:path>
          </a:pathLst>
        </a:custGeom>
        <a:noFill/>
        <a:ln w="38100"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4A5F8A2E-9ADA-437B-8608-0535B642B0E2}">
      <dsp:nvSpPr>
        <dsp:cNvPr id="0" name=""/>
        <dsp:cNvSpPr/>
      </dsp:nvSpPr>
      <dsp:spPr>
        <a:xfrm>
          <a:off x="1500739" y="1528268"/>
          <a:ext cx="1724491" cy="722031"/>
        </a:xfrm>
        <a:custGeom>
          <a:avLst/>
          <a:gdLst/>
          <a:ahLst/>
          <a:cxnLst/>
          <a:rect l="0" t="0" r="0" b="0"/>
          <a:pathLst>
            <a:path>
              <a:moveTo>
                <a:pt x="1724491" y="0"/>
              </a:moveTo>
              <a:lnTo>
                <a:pt x="1724491" y="407211"/>
              </a:lnTo>
              <a:lnTo>
                <a:pt x="0" y="407211"/>
              </a:lnTo>
              <a:lnTo>
                <a:pt x="0" y="722031"/>
              </a:lnTo>
            </a:path>
          </a:pathLst>
        </a:custGeom>
        <a:noFill/>
        <a:ln w="38100"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720F357D-CED3-426C-B865-1E0BA0328865}">
      <dsp:nvSpPr>
        <dsp:cNvPr id="0" name=""/>
        <dsp:cNvSpPr/>
      </dsp:nvSpPr>
      <dsp:spPr>
        <a:xfrm>
          <a:off x="1726090" y="29127"/>
          <a:ext cx="2998282" cy="1499141"/>
        </a:xfrm>
        <a:prstGeom prst="rect">
          <a:avLst/>
        </a:prstGeom>
        <a:solidFill>
          <a:schemeClr val="accent1">
            <a:hueOff val="0"/>
            <a:satOff val="0"/>
            <a:lumOff val="0"/>
            <a:alphaOff val="0"/>
          </a:schemeClr>
        </a:solidFill>
        <a:ln>
          <a:noFill/>
        </a:ln>
        <a:effectLst>
          <a:outerShdw blurRad="50800" dist="38100" dir="5400000" rotWithShape="0">
            <a:srgbClr val="000000">
              <a:alpha val="43137"/>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305" tIns="27305" rIns="27305" bIns="27305" numCol="1" spcCol="1270" anchor="ctr" anchorCtr="0">
          <a:noAutofit/>
          <a:sp3d extrusionH="28000" prstMaterial="matte"/>
        </a:bodyPr>
        <a:lstStyle/>
        <a:p>
          <a:pPr lvl="0" algn="ctr" defTabSz="1911350">
            <a:lnSpc>
              <a:spcPct val="90000"/>
            </a:lnSpc>
            <a:spcBef>
              <a:spcPct val="0"/>
            </a:spcBef>
            <a:spcAft>
              <a:spcPct val="35000"/>
            </a:spcAft>
          </a:pPr>
          <a:r>
            <a:rPr lang="en-US" sz="4300" b="1" kern="1200" dirty="0" err="1" smtClean="0">
              <a:latin typeface="NikoshBAN" pitchFamily="2" charset="0"/>
              <a:cs typeface="NikoshBAN" pitchFamily="2" charset="0"/>
            </a:rPr>
            <a:t>যান্ত্রিক</a:t>
          </a:r>
          <a:r>
            <a:rPr lang="en-US" sz="4300" b="1" kern="1200" dirty="0" smtClean="0">
              <a:latin typeface="NikoshBAN" pitchFamily="2" charset="0"/>
              <a:cs typeface="NikoshBAN" pitchFamily="2" charset="0"/>
            </a:rPr>
            <a:t> </a:t>
          </a:r>
          <a:r>
            <a:rPr lang="en-US" sz="4300" b="1" kern="1200" dirty="0" err="1" smtClean="0">
              <a:latin typeface="NikoshBAN" pitchFamily="2" charset="0"/>
              <a:cs typeface="NikoshBAN" pitchFamily="2" charset="0"/>
            </a:rPr>
            <a:t>শক্তিঃ</a:t>
          </a:r>
          <a:r>
            <a:rPr lang="en-US" sz="4300" kern="1200" dirty="0" smtClean="0">
              <a:latin typeface="NikoshBAN" pitchFamily="2" charset="0"/>
              <a:cs typeface="NikoshBAN" pitchFamily="2" charset="0"/>
            </a:rPr>
            <a:t> </a:t>
          </a:r>
          <a:endParaRPr lang="en-US" sz="4300" kern="1200" dirty="0"/>
        </a:p>
      </dsp:txBody>
      <dsp:txXfrm>
        <a:off x="1726090" y="29127"/>
        <a:ext cx="2998282" cy="1499141"/>
      </dsp:txXfrm>
    </dsp:sp>
    <dsp:sp modelId="{D49EFF66-E262-4A37-85F7-ACCF101014C0}">
      <dsp:nvSpPr>
        <dsp:cNvPr id="0" name=""/>
        <dsp:cNvSpPr/>
      </dsp:nvSpPr>
      <dsp:spPr>
        <a:xfrm>
          <a:off x="1598" y="2250299"/>
          <a:ext cx="2998282" cy="1499141"/>
        </a:xfrm>
        <a:prstGeom prst="rect">
          <a:avLst/>
        </a:prstGeom>
        <a:solidFill>
          <a:schemeClr val="accent3">
            <a:hueOff val="0"/>
            <a:satOff val="0"/>
            <a:lumOff val="0"/>
            <a:alphaOff val="0"/>
          </a:schemeClr>
        </a:solidFill>
        <a:ln>
          <a:noFill/>
        </a:ln>
        <a:effectLst>
          <a:outerShdw blurRad="50800" dist="38100" dir="5400000" rotWithShape="0">
            <a:srgbClr val="000000">
              <a:alpha val="43137"/>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305" tIns="27305" rIns="27305" bIns="27305" numCol="1" spcCol="1270" anchor="ctr" anchorCtr="0">
          <a:noAutofit/>
          <a:sp3d extrusionH="28000" prstMaterial="matte"/>
        </a:bodyPr>
        <a:lstStyle/>
        <a:p>
          <a:pPr lvl="0" algn="ctr" defTabSz="1911350">
            <a:lnSpc>
              <a:spcPct val="90000"/>
            </a:lnSpc>
            <a:spcBef>
              <a:spcPct val="0"/>
            </a:spcBef>
            <a:spcAft>
              <a:spcPct val="35000"/>
            </a:spcAft>
          </a:pPr>
          <a:r>
            <a:rPr lang="en-US" sz="4300" kern="1200" dirty="0" err="1" smtClean="0">
              <a:latin typeface="NikoshBAN" pitchFamily="2" charset="0"/>
              <a:cs typeface="NikoshBAN" pitchFamily="2" charset="0"/>
            </a:rPr>
            <a:t>গতিশক্তি</a:t>
          </a:r>
          <a:endParaRPr lang="en-US" sz="4300" kern="1200" dirty="0"/>
        </a:p>
      </dsp:txBody>
      <dsp:txXfrm>
        <a:off x="1598" y="2250299"/>
        <a:ext cx="2998282" cy="1499141"/>
      </dsp:txXfrm>
    </dsp:sp>
    <dsp:sp modelId="{4BF03DE1-5A66-4A3D-A56E-B2110A52EA8B}">
      <dsp:nvSpPr>
        <dsp:cNvPr id="0" name=""/>
        <dsp:cNvSpPr/>
      </dsp:nvSpPr>
      <dsp:spPr>
        <a:xfrm>
          <a:off x="3629519" y="2250299"/>
          <a:ext cx="2998282" cy="1499141"/>
        </a:xfrm>
        <a:prstGeom prst="rect">
          <a:avLst/>
        </a:prstGeom>
        <a:solidFill>
          <a:schemeClr val="accent3">
            <a:hueOff val="0"/>
            <a:satOff val="0"/>
            <a:lumOff val="0"/>
            <a:alphaOff val="0"/>
          </a:schemeClr>
        </a:solidFill>
        <a:ln>
          <a:noFill/>
        </a:ln>
        <a:effectLst>
          <a:outerShdw blurRad="50800" dist="38100" dir="5400000" rotWithShape="0">
            <a:srgbClr val="000000">
              <a:alpha val="43137"/>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305" tIns="27305" rIns="27305" bIns="27305" numCol="1" spcCol="1270" anchor="ctr" anchorCtr="0">
          <a:noAutofit/>
          <a:sp3d extrusionH="28000" prstMaterial="matte"/>
        </a:bodyPr>
        <a:lstStyle/>
        <a:p>
          <a:pPr lvl="0" algn="ctr" defTabSz="1911350">
            <a:lnSpc>
              <a:spcPct val="90000"/>
            </a:lnSpc>
            <a:spcBef>
              <a:spcPct val="0"/>
            </a:spcBef>
            <a:spcAft>
              <a:spcPct val="35000"/>
            </a:spcAft>
          </a:pPr>
          <a:r>
            <a:rPr lang="en-US" sz="4300" kern="1200" dirty="0" err="1" smtClean="0">
              <a:latin typeface="NikoshBAN" pitchFamily="2" charset="0"/>
              <a:cs typeface="NikoshBAN" pitchFamily="2" charset="0"/>
            </a:rPr>
            <a:t>বিভব</a:t>
          </a:r>
          <a:r>
            <a:rPr lang="en-US" sz="4300" kern="1200" dirty="0" smtClean="0">
              <a:latin typeface="NikoshBAN" pitchFamily="2" charset="0"/>
              <a:cs typeface="NikoshBAN" pitchFamily="2" charset="0"/>
            </a:rPr>
            <a:t> </a:t>
          </a:r>
          <a:r>
            <a:rPr lang="en-US" sz="4300" kern="1200" dirty="0" err="1" smtClean="0">
              <a:latin typeface="NikoshBAN" pitchFamily="2" charset="0"/>
              <a:cs typeface="NikoshBAN" pitchFamily="2" charset="0"/>
            </a:rPr>
            <a:t>শক্তি</a:t>
          </a:r>
          <a:endParaRPr lang="en-US" sz="4300" kern="1200" dirty="0"/>
        </a:p>
      </dsp:txBody>
      <dsp:txXfrm>
        <a:off x="3629519" y="2250299"/>
        <a:ext cx="2998282" cy="14991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DA438-DB33-48E0-9472-F0C426F65E9D}" type="datetimeFigureOut">
              <a:rPr lang="en-US" smtClean="0"/>
              <a:pPr/>
              <a:t>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BCB83-E2A1-4F5C-8C2C-1F0DFB1BDB94}" type="slidenum">
              <a:rPr lang="en-US" smtClean="0"/>
              <a:pPr/>
              <a:t>‹#›</a:t>
            </a:fld>
            <a:endParaRPr lang="en-US"/>
          </a:p>
        </p:txBody>
      </p:sp>
    </p:spTree>
    <p:extLst>
      <p:ext uri="{BB962C8B-B14F-4D97-AF65-F5344CB8AC3E}">
        <p14:creationId xmlns:p14="http://schemas.microsoft.com/office/powerpoint/2010/main" val="393729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16472F4-14FA-4077-9909-4CEA85106679}" type="datetimeFigureOut">
              <a:rPr lang="en-US" smtClean="0"/>
              <a:pPr/>
              <a:t>1/5/2020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0D7ED0-5F57-4375-88A7-B9E66FB6A89F}" type="slidenum">
              <a:rPr lang="en-US" smtClean="0"/>
              <a:pPr/>
              <a:t>‹#›</a:t>
            </a:fld>
            <a:endParaRPr lang="en-US"/>
          </a:p>
        </p:txBody>
      </p:sp>
    </p:spTree>
  </p:cSld>
  <p:clrMapOvr>
    <a:masterClrMapping/>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6472F4-14FA-4077-9909-4CEA85106679}" type="datetimeFigureOut">
              <a:rPr lang="en-US" smtClean="0"/>
              <a:pPr/>
              <a:t>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0D7ED0-5F57-4375-88A7-B9E66FB6A89F}" type="slidenum">
              <a:rPr lang="en-US" smtClean="0"/>
              <a:pPr/>
              <a:t>‹#›</a:t>
            </a:fld>
            <a:endParaRPr lang="en-US"/>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6472F4-14FA-4077-9909-4CEA85106679}" type="datetimeFigureOut">
              <a:rPr lang="en-US" smtClean="0"/>
              <a:pPr/>
              <a:t>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0D7ED0-5F57-4375-88A7-B9E66FB6A89F}" type="slidenum">
              <a:rPr lang="en-US" smtClean="0"/>
              <a:pPr/>
              <a:t>‹#›</a:t>
            </a:fld>
            <a:endParaRPr lang="en-US"/>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6472F4-14FA-4077-9909-4CEA85106679}" type="datetimeFigureOut">
              <a:rPr lang="en-US" smtClean="0"/>
              <a:pPr/>
              <a:t>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0D7ED0-5F57-4375-88A7-B9E66FB6A89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16472F4-14FA-4077-9909-4CEA85106679}" type="datetimeFigureOut">
              <a:rPr lang="en-US" smtClean="0"/>
              <a:pPr/>
              <a:t>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0D7ED0-5F57-4375-88A7-B9E66FB6A89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6472F4-14FA-4077-9909-4CEA85106679}" type="datetimeFigureOut">
              <a:rPr lang="en-US" smtClean="0"/>
              <a:pPr/>
              <a:t>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80D7ED0-5F57-4375-88A7-B9E66FB6A89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6472F4-14FA-4077-9909-4CEA85106679}" type="datetimeFigureOut">
              <a:rPr lang="en-US" smtClean="0"/>
              <a:pPr/>
              <a:t>1/5/2020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80D7ED0-5F57-4375-88A7-B9E66FB6A89F}" type="slidenum">
              <a:rPr lang="en-US" smtClean="0"/>
              <a:pPr/>
              <a:t>‹#›</a:t>
            </a:fld>
            <a:endParaRPr lang="en-US"/>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16472F4-14FA-4077-9909-4CEA85106679}" type="datetimeFigureOut">
              <a:rPr lang="en-US" smtClean="0"/>
              <a:pPr/>
              <a:t>1/5/2020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80D7ED0-5F57-4375-88A7-B9E66FB6A89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16472F4-14FA-4077-9909-4CEA85106679}" type="datetimeFigureOut">
              <a:rPr lang="en-US" smtClean="0"/>
              <a:pPr/>
              <a:t>1/5/2020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80D7ED0-5F57-4375-88A7-B9E66FB6A89F}" type="slidenum">
              <a:rPr lang="en-US" smtClean="0"/>
              <a:pPr/>
              <a:t>‹#›</a:t>
            </a:fld>
            <a:endParaRPr lang="en-US"/>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16472F4-14FA-4077-9909-4CEA85106679}" type="datetimeFigureOut">
              <a:rPr lang="en-US" smtClean="0"/>
              <a:pPr/>
              <a:t>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80D7ED0-5F57-4375-88A7-B9E66FB6A89F}" type="slidenum">
              <a:rPr lang="en-US" smtClean="0"/>
              <a:pPr/>
              <a:t>‹#›</a:t>
            </a:fld>
            <a:endParaRPr lang="en-US"/>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16472F4-14FA-4077-9909-4CEA85106679}" type="datetimeFigureOut">
              <a:rPr lang="en-US" smtClean="0"/>
              <a:pPr/>
              <a:t>1/5/2020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0D7ED0-5F57-4375-88A7-B9E66FB6A89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16472F4-14FA-4077-9909-4CEA85106679}" type="datetimeFigureOut">
              <a:rPr lang="en-US" smtClean="0"/>
              <a:pPr/>
              <a:t>1/5/2020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0D7ED0-5F57-4375-88A7-B9E66FB6A8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comb dir="vert"/>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3" Type="http://schemas.openxmlformats.org/officeDocument/2006/relationships/image" Target="../media/image15.jpeg"/><Relationship Id="rId7" Type="http://schemas.openxmlformats.org/officeDocument/2006/relationships/image" Target="../media/image13.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12.wmf"/><Relationship Id="rId15" Type="http://schemas.openxmlformats.org/officeDocument/2006/relationships/slide" Target="slide2.xml"/><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Downloads\b909cddeae8785e1ef7a058193ecf6c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 name="Flowchart: Decision 9"/>
          <p:cNvSpPr/>
          <p:nvPr/>
        </p:nvSpPr>
        <p:spPr>
          <a:xfrm>
            <a:off x="0" y="149352"/>
            <a:ext cx="5334000" cy="2365248"/>
          </a:xfrm>
          <a:prstGeom prst="flowChartDecision">
            <a:avLst/>
          </a:prstGeom>
          <a:ln>
            <a:solidFill>
              <a:srgbClr val="FF0000"/>
            </a:solidFill>
          </a:ln>
          <a:effectLst>
            <a:glow rad="139700">
              <a:schemeClr val="accent2">
                <a:satMod val="175000"/>
                <a:alpha val="40000"/>
              </a:schemeClr>
            </a:glow>
            <a:outerShdw blurRad="50800" dist="38100" dir="5400000"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dirty="0" err="1" smtClean="0">
                <a:latin typeface="NikoshBAN" pitchFamily="2" charset="0"/>
                <a:cs typeface="NikoshBAN" pitchFamily="2" charset="0"/>
              </a:rPr>
              <a:t>স্বাগতম</a:t>
            </a:r>
            <a:endParaRPr lang="en-US" sz="6000" dirty="0">
              <a:latin typeface="NikoshBAN" pitchFamily="2" charset="0"/>
              <a:cs typeface="NikoshBAN" pitchFamily="2" charset="0"/>
            </a:endParaRPr>
          </a:p>
        </p:txBody>
      </p:sp>
      <p:pic>
        <p:nvPicPr>
          <p:cNvPr id="39946" name="Picture 10" descr="H:\desktop\physics image\Butterflies Animations_files\butterflies1_data\b96.gif"/>
          <p:cNvPicPr>
            <a:picLocks noChangeAspect="1" noChangeArrowheads="1" noCrop="1"/>
          </p:cNvPicPr>
          <p:nvPr/>
        </p:nvPicPr>
        <p:blipFill>
          <a:blip r:embed="rId3"/>
          <a:srcRect/>
          <a:stretch>
            <a:fillRect/>
          </a:stretch>
        </p:blipFill>
        <p:spPr bwMode="auto">
          <a:xfrm>
            <a:off x="1981200" y="4495800"/>
            <a:ext cx="1664229" cy="1304396"/>
          </a:xfrm>
          <a:prstGeom prst="rect">
            <a:avLst/>
          </a:prstGeom>
          <a:noFill/>
        </p:spPr>
      </p:pic>
      <p:pic>
        <p:nvPicPr>
          <p:cNvPr id="39948" name="Picture 12" descr="H:\desktop\physics image\Butterflies Animations_files\butterflies1_data\b103.gif"/>
          <p:cNvPicPr>
            <a:picLocks noChangeAspect="1" noChangeArrowheads="1" noCrop="1"/>
          </p:cNvPicPr>
          <p:nvPr/>
        </p:nvPicPr>
        <p:blipFill>
          <a:blip r:embed="rId4"/>
          <a:srcRect/>
          <a:stretch>
            <a:fillRect/>
          </a:stretch>
        </p:blipFill>
        <p:spPr bwMode="auto">
          <a:xfrm>
            <a:off x="2209800" y="1600200"/>
            <a:ext cx="1219200" cy="1108364"/>
          </a:xfrm>
          <a:prstGeom prst="rect">
            <a:avLst/>
          </a:prstGeom>
          <a:noFill/>
        </p:spPr>
      </p:pic>
      <p:pic>
        <p:nvPicPr>
          <p:cNvPr id="49" name="Picture 11" descr="H:\desktop\physics image\Butterflies Animations_files\butterflies1_data\b98.gif"/>
          <p:cNvPicPr>
            <a:picLocks noChangeAspect="1" noChangeArrowheads="1" noCrop="1"/>
          </p:cNvPicPr>
          <p:nvPr/>
        </p:nvPicPr>
        <p:blipFill>
          <a:blip r:embed="rId5"/>
          <a:srcRect/>
          <a:stretch>
            <a:fillRect/>
          </a:stretch>
        </p:blipFill>
        <p:spPr bwMode="auto">
          <a:xfrm>
            <a:off x="7183582" y="5410200"/>
            <a:ext cx="1369868" cy="1255714"/>
          </a:xfrm>
          <a:prstGeom prst="rect">
            <a:avLst/>
          </a:prstGeom>
          <a:noFill/>
        </p:spPr>
      </p:pic>
      <p:pic>
        <p:nvPicPr>
          <p:cNvPr id="52" name="Picture 11" descr="H:\desktop\physics image\Butterflies Animations_files\butterflies1_data\b98.gif"/>
          <p:cNvPicPr>
            <a:picLocks noChangeAspect="1" noChangeArrowheads="1" noCrop="1"/>
          </p:cNvPicPr>
          <p:nvPr/>
        </p:nvPicPr>
        <p:blipFill>
          <a:blip r:embed="rId5"/>
          <a:srcRect/>
          <a:stretch>
            <a:fillRect/>
          </a:stretch>
        </p:blipFill>
        <p:spPr bwMode="auto">
          <a:xfrm>
            <a:off x="6248400" y="1371600"/>
            <a:ext cx="1752600" cy="1143000"/>
          </a:xfrm>
          <a:prstGeom prst="rect">
            <a:avLst/>
          </a:prstGeom>
          <a:noFill/>
        </p:spPr>
      </p:pic>
      <p:pic>
        <p:nvPicPr>
          <p:cNvPr id="55" name="Picture 12" descr="H:\desktop\physics image\Butterflies Animations_files\butterflies1_data\b103.gif"/>
          <p:cNvPicPr>
            <a:picLocks noChangeAspect="1" noChangeArrowheads="1" noCrop="1"/>
          </p:cNvPicPr>
          <p:nvPr/>
        </p:nvPicPr>
        <p:blipFill>
          <a:blip r:embed="rId4"/>
          <a:srcRect/>
          <a:stretch>
            <a:fillRect/>
          </a:stretch>
        </p:blipFill>
        <p:spPr bwMode="auto">
          <a:xfrm>
            <a:off x="4472940" y="4648200"/>
            <a:ext cx="1051560" cy="955964"/>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500"/>
                                        <p:tgtEl>
                                          <p:spTgt spid="19"/>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ppt_w</p:attrName>
                                        </p:attrNameLst>
                                      </p:cBhvr>
                                      <p:tavLst>
                                        <p:tav tm="0" fmla="#ppt_w*sin(2.5*pi*$)">
                                          <p:val>
                                            <p:fltVal val="0"/>
                                          </p:val>
                                        </p:tav>
                                        <p:tav tm="100000">
                                          <p:val>
                                            <p:fltVal val="1"/>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childTnLst>
                          </p:cTn>
                        </p:par>
                        <p:par>
                          <p:cTn id="14" fill="hold">
                            <p:stCondLst>
                              <p:cond delay="1300"/>
                            </p:stCondLst>
                            <p:childTnLst>
                              <p:par>
                                <p:cTn id="15" presetID="24" presetClass="entr" presetSubtype="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 to="" calcmode="lin" valueType="num">
                                      <p:cBhvr>
                                        <p:cTn id="17" dur="1" fill="hold"/>
                                        <p:tgtEl>
                                          <p:spTgt spid="52"/>
                                        </p:tgtEl>
                                        <p:attrNameLst>
                                          <p:attrName/>
                                        </p:attrNameLst>
                                      </p:cBhvr>
                                    </p:anim>
                                  </p:childTnLst>
                                </p:cTn>
                              </p:par>
                            </p:childTnLst>
                          </p:cTn>
                        </p:par>
                        <p:par>
                          <p:cTn id="18" fill="hold">
                            <p:stCondLst>
                              <p:cond delay="1300"/>
                            </p:stCondLst>
                            <p:childTnLst>
                              <p:par>
                                <p:cTn id="19" presetID="24" presetClass="entr" presetSubtype="0" fill="hold" nodeType="afterEffect">
                                  <p:stCondLst>
                                    <p:cond delay="0"/>
                                  </p:stCondLst>
                                  <p:childTnLst>
                                    <p:set>
                                      <p:cBhvr>
                                        <p:cTn id="20" dur="1" fill="hold">
                                          <p:stCondLst>
                                            <p:cond delay="0"/>
                                          </p:stCondLst>
                                        </p:cTn>
                                        <p:tgtEl>
                                          <p:spTgt spid="39948"/>
                                        </p:tgtEl>
                                        <p:attrNameLst>
                                          <p:attrName>style.visibility</p:attrName>
                                        </p:attrNameLst>
                                      </p:cBhvr>
                                      <p:to>
                                        <p:strVal val="visible"/>
                                      </p:to>
                                    </p:set>
                                    <p:anim to="" calcmode="lin" valueType="num">
                                      <p:cBhvr>
                                        <p:cTn id="21" dur="1" fill="hold"/>
                                        <p:tgtEl>
                                          <p:spTgt spid="39948"/>
                                        </p:tgtEl>
                                        <p:attrNameLst>
                                          <p:attrName/>
                                        </p:attrNameLst>
                                      </p:cBhvr>
                                    </p:anim>
                                  </p:childTnLst>
                                </p:cTn>
                              </p:par>
                            </p:childTnLst>
                          </p:cTn>
                        </p:par>
                        <p:par>
                          <p:cTn id="22" fill="hold">
                            <p:stCondLst>
                              <p:cond delay="1300"/>
                            </p:stCondLst>
                            <p:childTnLst>
                              <p:par>
                                <p:cTn id="23" presetID="24" presetClass="entr" presetSubtype="0" fill="hold" nodeType="afterEffect">
                                  <p:stCondLst>
                                    <p:cond delay="0"/>
                                  </p:stCondLst>
                                  <p:childTnLst>
                                    <p:set>
                                      <p:cBhvr>
                                        <p:cTn id="24" dur="1" fill="hold">
                                          <p:stCondLst>
                                            <p:cond delay="0"/>
                                          </p:stCondLst>
                                        </p:cTn>
                                        <p:tgtEl>
                                          <p:spTgt spid="39946"/>
                                        </p:tgtEl>
                                        <p:attrNameLst>
                                          <p:attrName>style.visibility</p:attrName>
                                        </p:attrNameLst>
                                      </p:cBhvr>
                                      <p:to>
                                        <p:strVal val="visible"/>
                                      </p:to>
                                    </p:set>
                                    <p:anim to="" calcmode="lin" valueType="num">
                                      <p:cBhvr>
                                        <p:cTn id="25" dur="1" fill="hold"/>
                                        <p:tgtEl>
                                          <p:spTgt spid="39946"/>
                                        </p:tgtEl>
                                        <p:attrNameLst>
                                          <p:attrName/>
                                        </p:attrNameLst>
                                      </p:cBhvr>
                                    </p:anim>
                                  </p:childTnLst>
                                </p:cTn>
                              </p:par>
                            </p:childTnLst>
                          </p:cTn>
                        </p:par>
                        <p:par>
                          <p:cTn id="26" fill="hold">
                            <p:stCondLst>
                              <p:cond delay="1300"/>
                            </p:stCondLst>
                            <p:childTnLst>
                              <p:par>
                                <p:cTn id="27" presetID="24" presetClass="entr" presetSubtype="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to="" calcmode="lin" valueType="num">
                                      <p:cBhvr>
                                        <p:cTn id="29" dur="1" fill="hold"/>
                                        <p:tgtEl>
                                          <p:spTgt spid="49"/>
                                        </p:tgtEl>
                                        <p:attrNameLst>
                                          <p:attrName/>
                                        </p:attrNameLst>
                                      </p:cBhvr>
                                    </p:anim>
                                  </p:childTnLst>
                                </p:cTn>
                              </p:par>
                            </p:childTnLst>
                          </p:cTn>
                        </p:par>
                        <p:par>
                          <p:cTn id="30" fill="hold">
                            <p:stCondLst>
                              <p:cond delay="1300"/>
                            </p:stCondLst>
                            <p:childTnLst>
                              <p:par>
                                <p:cTn id="31" presetID="24" presetClass="entr" presetSubtype="0" fill="hold" nodeType="afterEffect">
                                  <p:stCondLst>
                                    <p:cond delay="0"/>
                                  </p:stCondLst>
                                  <p:childTnLst>
                                    <p:set>
                                      <p:cBhvr>
                                        <p:cTn id="32" dur="1" fill="hold">
                                          <p:stCondLst>
                                            <p:cond delay="0"/>
                                          </p:stCondLst>
                                        </p:cTn>
                                        <p:tgtEl>
                                          <p:spTgt spid="55"/>
                                        </p:tgtEl>
                                        <p:attrNameLst>
                                          <p:attrName>style.visibility</p:attrName>
                                        </p:attrNameLst>
                                      </p:cBhvr>
                                      <p:to>
                                        <p:strVal val="visible"/>
                                      </p:to>
                                    </p:set>
                                    <p:anim to="" calcmode="lin" valueType="num">
                                      <p:cBhvr>
                                        <p:cTn id="33" dur="1" fill="hold"/>
                                        <p:tgtEl>
                                          <p:spTgt spid="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441430"/>
          </a:xfrm>
          <a:solidFill>
            <a:srgbClr val="92D050"/>
          </a:solidFill>
        </p:spPr>
        <p:style>
          <a:lnRef idx="2">
            <a:schemeClr val="accent2"/>
          </a:lnRef>
          <a:fillRef idx="1">
            <a:schemeClr val="lt1"/>
          </a:fillRef>
          <a:effectRef idx="0">
            <a:schemeClr val="accent2"/>
          </a:effectRef>
          <a:fontRef idx="minor">
            <a:schemeClr val="dk1"/>
          </a:fontRef>
        </p:style>
        <p:txBody>
          <a:bodyPr>
            <a:noAutofit/>
          </a:bodyPr>
          <a:lstStyle/>
          <a:p>
            <a:pPr lvl="0"/>
            <a:r>
              <a:rPr lang="en-US" sz="2800" dirty="0" err="1" smtClean="0">
                <a:latin typeface="NikoshBAN" pitchFamily="2" charset="0"/>
                <a:cs typeface="NikoshBAN" pitchFamily="2" charset="0"/>
              </a:rPr>
              <a:t>পানি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গরম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তাপশক্তির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প্রয়োজন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endParaRPr lang="en-US" sz="2800" dirty="0" smtClean="0">
              <a:latin typeface="NikoshBAN" pitchFamily="2" charset="0"/>
              <a:cs typeface="NikoshBAN" pitchFamily="2" charset="0"/>
            </a:endParaRPr>
          </a:p>
          <a:p>
            <a:pPr lvl="0"/>
            <a:r>
              <a:rPr lang="en-US" sz="2800" dirty="0" err="1" smtClean="0">
                <a:latin typeface="NikoshBAN" pitchFamily="2" charset="0"/>
                <a:cs typeface="NikoshBAN" pitchFamily="2" charset="0"/>
              </a:rPr>
              <a:t>বৈদ্যুতিক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পাই</a:t>
            </a:r>
            <a:endParaRPr lang="en-US" sz="2800" dirty="0" smtClean="0">
              <a:latin typeface="NikoshBAN" pitchFamily="2" charset="0"/>
              <a:cs typeface="NikoshBAN" pitchFamily="2" charset="0"/>
            </a:endParaRPr>
          </a:p>
          <a:p>
            <a:pPr lvl="0"/>
            <a:r>
              <a:rPr lang="en-US" sz="2800" dirty="0" err="1" smtClean="0">
                <a:latin typeface="NikoshBAN" pitchFamily="2" charset="0"/>
                <a:cs typeface="NikoshBAN" pitchFamily="2" charset="0"/>
              </a:rPr>
              <a:t>সংগীতের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মাঝে</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নিহিত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lvl="0"/>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উপরে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উঠাতে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প্রয়োজন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endParaRPr lang="en-US" sz="2800" dirty="0" smtClean="0">
              <a:latin typeface="NikoshBAN" pitchFamily="2" charset="0"/>
              <a:cs typeface="NikoshBAN" pitchFamily="2" charset="0"/>
            </a:endParaRPr>
          </a:p>
          <a:p>
            <a:pPr lvl="0"/>
            <a:r>
              <a:rPr lang="en-US" sz="2800" dirty="0" err="1" smtClean="0">
                <a:latin typeface="NikoshBAN" pitchFamily="2" charset="0"/>
                <a:cs typeface="NikoshBAN" pitchFamily="2" charset="0"/>
              </a:rPr>
              <a:t>বৈদ্যুতিক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যন্ত্রকে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চালাতে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বৈদ্যুতিক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প্রয়োজন</a:t>
            </a:r>
            <a:endParaRPr lang="en-US" sz="2800" dirty="0" smtClean="0">
              <a:latin typeface="NikoshBAN" pitchFamily="2" charset="0"/>
              <a:cs typeface="NikoshBAN" pitchFamily="2" charset="0"/>
            </a:endParaRPr>
          </a:p>
          <a:p>
            <a:pPr lvl="0"/>
            <a:r>
              <a:rPr lang="en-US" sz="2400" dirty="0" err="1" smtClean="0">
                <a:latin typeface="NikoshBAN" pitchFamily="2" charset="0"/>
                <a:cs typeface="NikoshBAN" pitchFamily="2" charset="0"/>
              </a:rPr>
              <a:t>তড়ি</a:t>
            </a:r>
            <a:r>
              <a:rPr lang="en-US" sz="2400" dirty="0" smtClean="0">
                <a:latin typeface="NikoshBAN" pitchFamily="2" charset="0"/>
                <a:cs typeface="NikoshBAN" pitchFamily="2" charset="0"/>
              </a:rPr>
              <a:t>ৎ </a:t>
            </a:r>
            <a:r>
              <a:rPr lang="en-US" sz="2400" dirty="0" err="1" smtClean="0">
                <a:latin typeface="NikoshBAN" pitchFamily="2" charset="0"/>
                <a:cs typeface="NikoshBAN" pitchFamily="2" charset="0"/>
              </a:rPr>
              <a:t>কোষে</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রাসায়নিক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বিক্রিয়ার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মাধ্যমে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রাসায়নিক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পাওয়া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endParaRPr lang="en-US" sz="2400" dirty="0" smtClean="0">
              <a:latin typeface="NikoshBAN" pitchFamily="2" charset="0"/>
              <a:cs typeface="NikoshBAN" pitchFamily="2" charset="0"/>
            </a:endParaRPr>
          </a:p>
          <a:p>
            <a:pPr lvl="0"/>
            <a:r>
              <a:rPr lang="en-US" sz="2800" dirty="0" err="1" smtClean="0">
                <a:latin typeface="NikoshBAN" pitchFamily="2" charset="0"/>
                <a:cs typeface="NikoshBAN" pitchFamily="2" charset="0"/>
              </a:rPr>
              <a:t>কাগজ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যায়</a:t>
            </a:r>
            <a:endParaRPr lang="en-US" sz="2800" dirty="0" smtClean="0">
              <a:latin typeface="NikoshBAN" pitchFamily="2" charset="0"/>
              <a:cs typeface="NikoshBAN" pitchFamily="2" charset="0"/>
            </a:endParaRPr>
          </a:p>
          <a:p>
            <a:pPr lvl="0"/>
            <a:r>
              <a:rPr lang="en-US" sz="2800" dirty="0" err="1" smtClean="0">
                <a:latin typeface="NikoshBAN" pitchFamily="2" charset="0"/>
                <a:cs typeface="NikoshBAN" pitchFamily="2" charset="0"/>
              </a:rPr>
              <a:t>পরমাণুসমূহ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ভাঙলে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নিউক্লিয়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নির্গত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endParaRPr lang="en-US"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শক্তির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সবচেয়ে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সাধারণ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রূপ</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হচ্ছে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যান্ত্রিক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r>
              <a:rPr lang="en-US" sz="2800" dirty="0" smtClean="0">
                <a:latin typeface="NikoshBAN" pitchFamily="2" charset="0"/>
                <a:cs typeface="NikoshBAN" pitchFamily="2" charset="0"/>
              </a:rPr>
              <a:t>।</a:t>
            </a:r>
          </a:p>
          <a:p>
            <a:pPr lvl="0"/>
            <a:endParaRPr lang="en-US" sz="3200" dirty="0" smtClean="0">
              <a:latin typeface="NikoshBAN" pitchFamily="2" charset="0"/>
              <a:cs typeface="NikoshBAN" pitchFamily="2" charset="0"/>
            </a:endParaRPr>
          </a:p>
        </p:txBody>
      </p:sp>
      <p:sp>
        <p:nvSpPr>
          <p:cNvPr id="2" name="Title 1"/>
          <p:cNvSpPr>
            <a:spLocks noGrp="1"/>
          </p:cNvSpPr>
          <p:nvPr>
            <p:ph type="title"/>
          </p:nvPr>
        </p:nvSpPr>
        <p:spPr>
          <a:xfrm>
            <a:off x="285750" y="152400"/>
            <a:ext cx="8839200" cy="990600"/>
          </a:xfrm>
          <a:solidFill>
            <a:srgbClr val="00B050"/>
          </a:solidFill>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err="1" smtClean="0">
                <a:latin typeface="NikoshBAN" pitchFamily="2" charset="0"/>
                <a:cs typeface="NikoshBAN" pitchFamily="2" charset="0"/>
              </a:rPr>
              <a:t>বিভিন্ন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বিভিন্ন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শক্তির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প্রয়োজন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1000"/>
                                        <p:tgtEl>
                                          <p:spTgt spid="3">
                                            <p:txEl>
                                              <p:pRg st="5" end="5"/>
                                            </p:txEl>
                                          </p:spTgt>
                                        </p:tgtEl>
                                      </p:cBhvr>
                                    </p:animEffect>
                                    <p:anim calcmode="lin" valueType="num">
                                      <p:cBhvr>
                                        <p:cTn id="6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1000"/>
                                        <p:tgtEl>
                                          <p:spTgt spid="3">
                                            <p:txEl>
                                              <p:pRg st="6" end="6"/>
                                            </p:txEl>
                                          </p:spTgt>
                                        </p:tgtEl>
                                      </p:cBhvr>
                                    </p:animEffect>
                                    <p:anim calcmode="lin" valueType="num">
                                      <p:cBhvr>
                                        <p:cTn id="7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grpId="0" nodeType="clickEffect">
                                  <p:stCondLst>
                                    <p:cond delay="0"/>
                                  </p:stCondLst>
                                  <p:childTnLst>
                                    <p:set>
                                      <p:cBhvr>
                                        <p:cTn id="77" dur="1" fill="hold">
                                          <p:stCondLst>
                                            <p:cond delay="0"/>
                                          </p:stCondLst>
                                        </p:cTn>
                                        <p:tgtEl>
                                          <p:spTgt spid="3">
                                            <p:txEl>
                                              <p:pRg st="7" end="7"/>
                                            </p:txEl>
                                          </p:spTgt>
                                        </p:tgtEl>
                                        <p:attrNameLst>
                                          <p:attrName>style.visibility</p:attrName>
                                        </p:attrNameLst>
                                      </p:cBhvr>
                                      <p:to>
                                        <p:strVal val="visible"/>
                                      </p:to>
                                    </p:set>
                                    <p:animEffect transition="in" filter="fade">
                                      <p:cBhvr>
                                        <p:cTn id="78" dur="1000"/>
                                        <p:tgtEl>
                                          <p:spTgt spid="3">
                                            <p:txEl>
                                              <p:pRg st="7" end="7"/>
                                            </p:txEl>
                                          </p:spTgt>
                                        </p:tgtEl>
                                      </p:cBhvr>
                                    </p:animEffect>
                                    <p:anim calcmode="lin" valueType="num">
                                      <p:cBhvr>
                                        <p:cTn id="7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0"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7" presetClass="entr" presetSubtype="0" fill="hold" grpId="0" nodeType="clickEffect">
                                  <p:stCondLst>
                                    <p:cond delay="0"/>
                                  </p:stCondLst>
                                  <p:childTnLst>
                                    <p:set>
                                      <p:cBhvr>
                                        <p:cTn id="85" dur="1" fill="hold">
                                          <p:stCondLst>
                                            <p:cond delay="0"/>
                                          </p:stCondLst>
                                        </p:cTn>
                                        <p:tgtEl>
                                          <p:spTgt spid="3">
                                            <p:txEl>
                                              <p:pRg st="8" end="8"/>
                                            </p:txEl>
                                          </p:spTgt>
                                        </p:tgtEl>
                                        <p:attrNameLst>
                                          <p:attrName>style.visibility</p:attrName>
                                        </p:attrNameLst>
                                      </p:cBhvr>
                                      <p:to>
                                        <p:strVal val="visible"/>
                                      </p:to>
                                    </p:set>
                                    <p:animEffect transition="in" filter="fade">
                                      <p:cBhvr>
                                        <p:cTn id="86" dur="1000"/>
                                        <p:tgtEl>
                                          <p:spTgt spid="3">
                                            <p:txEl>
                                              <p:pRg st="8" end="8"/>
                                            </p:txEl>
                                          </p:spTgt>
                                        </p:tgtEl>
                                      </p:cBhvr>
                                    </p:animEffect>
                                    <p:anim calcmode="lin" valueType="num">
                                      <p:cBhvr>
                                        <p:cTn id="8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8"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2060448"/>
          </a:xfrm>
          <a:prstGeom prst="bevel">
            <a:avLst/>
          </a:prstGeom>
          <a:solidFill>
            <a:srgbClr val="92D050"/>
          </a:solidFill>
        </p:spPr>
        <p:txBody>
          <a:bodyPr>
            <a:noAutofit/>
          </a:bodyPr>
          <a:lstStyle/>
          <a:p>
            <a:pPr>
              <a:buFont typeface="Wingdings" pitchFamily="2" charset="2"/>
              <a:buChar char="v"/>
            </a:pP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বস্তুর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মাঝে</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নিহিত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থাকে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যান্ত্রিক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a:t>
            </a:r>
            <a:r>
              <a:rPr lang="en-US" sz="3600" dirty="0" smtClean="0">
                <a:latin typeface="NikoshBAN" pitchFamily="2" charset="0"/>
                <a:cs typeface="NikoshBAN" pitchFamily="2" charset="0"/>
              </a:rPr>
              <a:t>।</a:t>
            </a:r>
          </a:p>
          <a:p>
            <a:pPr>
              <a:buNone/>
            </a:pP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যান্ত্রিক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ভাগ</a:t>
            </a:r>
            <a:r>
              <a:rPr lang="en-US" sz="3600" dirty="0" smtClean="0">
                <a:latin typeface="NikoshBAN" pitchFamily="2" charset="0"/>
                <a:cs typeface="NikoshBAN" pitchFamily="2" charset="0"/>
              </a:rPr>
              <a:t>। </a:t>
            </a:r>
            <a:endParaRPr lang="en-US" sz="3600" i="1" dirty="0">
              <a:latin typeface="NikoshBAN" pitchFamily="2" charset="0"/>
              <a:cs typeface="NikoshBAN" pitchFamily="2" charset="0"/>
            </a:endParaRPr>
          </a:p>
        </p:txBody>
      </p:sp>
      <p:graphicFrame>
        <p:nvGraphicFramePr>
          <p:cNvPr id="4" name="Diagram 3"/>
          <p:cNvGraphicFramePr/>
          <p:nvPr>
            <p:extLst>
              <p:ext uri="{D42A27DB-BD31-4B8C-83A1-F6EECF244321}">
                <p14:modId xmlns:p14="http://schemas.microsoft.com/office/powerpoint/2010/main" val="3407959437"/>
              </p:ext>
            </p:extLst>
          </p:nvPr>
        </p:nvGraphicFramePr>
        <p:xfrm>
          <a:off x="1371600" y="3124200"/>
          <a:ext cx="6629400" cy="387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685800" y="0"/>
            <a:ext cx="7620000" cy="1524000"/>
          </a:xfrm>
          <a:prstGeom prst="rightArrow">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যাণ্ত্রিক</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শক্তিঃ</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heel(4)">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4)">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heel(4)">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4" grpId="0">
        <p:bldAsOne/>
      </p:bldGraphic>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2438400"/>
          </a:xfrm>
          <a:prstGeom prst="bevel">
            <a:avLst>
              <a:gd name="adj" fmla="val 8190"/>
            </a:avLst>
          </a:prstGeom>
          <a:solidFill>
            <a:srgbClr val="92D050"/>
          </a:solidFill>
        </p:spPr>
        <p:style>
          <a:lnRef idx="1">
            <a:schemeClr val="accent4"/>
          </a:lnRef>
          <a:fillRef idx="2">
            <a:schemeClr val="accent4"/>
          </a:fillRef>
          <a:effectRef idx="1">
            <a:schemeClr val="accent4"/>
          </a:effectRef>
          <a:fontRef idx="minor">
            <a:schemeClr val="dk1"/>
          </a:fontRef>
        </p:style>
        <p:txBody>
          <a:bodyPr>
            <a:noAutofit/>
          </a:bodyPr>
          <a:lstStyle/>
          <a:p>
            <a:r>
              <a:rPr lang="en-US" sz="4000" dirty="0" err="1" smtClean="0">
                <a:latin typeface="NikoshBAN" pitchFamily="2" charset="0"/>
                <a:cs typeface="NikoshBAN" pitchFamily="2" charset="0"/>
              </a:rPr>
              <a:t>গতিশীল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বস্তুর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মধ্যে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থাকে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গতিশীল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বস্তু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গতির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সামর্থ্য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লাভ</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গতিশক্তি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a:t>
            </a:r>
            <a:r>
              <a:rPr lang="en-US" sz="4000" dirty="0" smtClean="0">
                <a:latin typeface="NikoshBAN" pitchFamily="2" charset="0"/>
                <a:cs typeface="NikoshBAN" pitchFamily="2" charset="0"/>
              </a:rPr>
              <a:t>।</a:t>
            </a:r>
          </a:p>
          <a:p>
            <a:endParaRPr lang="en-US" sz="4000" dirty="0">
              <a:latin typeface="NikoshBAN" pitchFamily="2" charset="0"/>
              <a:cs typeface="NikoshBAN" pitchFamily="2" charset="0"/>
            </a:endParaRPr>
          </a:p>
        </p:txBody>
      </p:sp>
      <p:sp>
        <p:nvSpPr>
          <p:cNvPr id="5" name="Right Arrow 4"/>
          <p:cNvSpPr/>
          <p:nvPr/>
        </p:nvSpPr>
        <p:spPr>
          <a:xfrm>
            <a:off x="228600" y="0"/>
            <a:ext cx="4953000" cy="14478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err="1" smtClean="0">
                <a:latin typeface="NikoshBAN" pitchFamily="2" charset="0"/>
                <a:cs typeface="NikoshBAN" pitchFamily="2" charset="0"/>
              </a:rPr>
              <a:t>গতিশক্তিঃ</a:t>
            </a:r>
            <a:r>
              <a:rPr lang="en-US" sz="5400" b="1" dirty="0" smtClean="0">
                <a:latin typeface="NikoshBAN" pitchFamily="2" charset="0"/>
                <a:cs typeface="NikoshBAN" pitchFamily="2" charset="0"/>
              </a:rPr>
              <a:t> </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9" name="Action Button: Forward or Next 8">
            <a:hlinkClick r:id="" action="ppaction://hlinkshowjump?jump=nextslide" highlightClick="1"/>
          </p:cNvPr>
          <p:cNvSpPr/>
          <p:nvPr/>
        </p:nvSpPr>
        <p:spPr>
          <a:xfrm>
            <a:off x="8153400" y="633984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533400" y="633984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Action Button: Home 10">
            <a:hlinkClick r:id="rId2" action="ppaction://hlinksldjump" highlightClick="1"/>
          </p:cNvPr>
          <p:cNvSpPr/>
          <p:nvPr/>
        </p:nvSpPr>
        <p:spPr>
          <a:xfrm>
            <a:off x="4267200" y="633984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49155" name="Picture 3" descr="C:\Users\Shamsunnahar\Downloads\zfhsdhfjhejttjdtj3.gif"/>
          <p:cNvPicPr>
            <a:picLocks noChangeAspect="1" noChangeArrowheads="1"/>
          </p:cNvPicPr>
          <p:nvPr/>
        </p:nvPicPr>
        <p:blipFill>
          <a:blip r:embed="rId3"/>
          <a:srcRect/>
          <a:stretch>
            <a:fillRect/>
          </a:stretch>
        </p:blipFill>
        <p:spPr bwMode="auto">
          <a:xfrm>
            <a:off x="228601" y="4038600"/>
            <a:ext cx="4267199" cy="2209800"/>
          </a:xfrm>
          <a:prstGeom prst="rect">
            <a:avLst/>
          </a:prstGeom>
          <a:noFill/>
        </p:spPr>
      </p:pic>
      <p:pic>
        <p:nvPicPr>
          <p:cNvPr id="49156" name="Picture 4" descr="C:\Users\Shamsunnahar\Downloads\little_girl_on_swing.jpg"/>
          <p:cNvPicPr>
            <a:picLocks noChangeAspect="1" noChangeArrowheads="1"/>
          </p:cNvPicPr>
          <p:nvPr/>
        </p:nvPicPr>
        <p:blipFill>
          <a:blip r:embed="rId4"/>
          <a:srcRect/>
          <a:stretch>
            <a:fillRect/>
          </a:stretch>
        </p:blipFill>
        <p:spPr bwMode="auto">
          <a:xfrm>
            <a:off x="4800600" y="4038600"/>
            <a:ext cx="4343400" cy="2272321"/>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9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 calcmode="lin" valueType="num">
                                      <p:cBhvr>
                                        <p:cTn id="15" dur="500" fill="hold"/>
                                        <p:tgtEl>
                                          <p:spTgt spid="3">
                                            <p:bg/>
                                          </p:spTgt>
                                        </p:tgtEl>
                                        <p:attrNameLst>
                                          <p:attrName>style.rotation</p:attrName>
                                        </p:attrNameLst>
                                      </p:cBhvr>
                                      <p:tavLst>
                                        <p:tav tm="0">
                                          <p:val>
                                            <p:fltVal val="90"/>
                                          </p:val>
                                        </p:tav>
                                        <p:tav tm="100000">
                                          <p:val>
                                            <p:fltVal val="0"/>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500"/>
                                        <p:tgtEl>
                                          <p:spTgt spid="3">
                                            <p:txEl>
                                              <p:pRg st="0" end="0"/>
                                            </p:txEl>
                                          </p:spTgt>
                                        </p:tgtEl>
                                      </p:cBhvr>
                                    </p:animEffect>
                                  </p:childTnLst>
                                </p:cTn>
                              </p:par>
                            </p:childTnLst>
                          </p:cTn>
                        </p:par>
                        <p:par>
                          <p:cTn id="25" fill="hold">
                            <p:stCondLst>
                              <p:cond delay="2775"/>
                            </p:stCondLst>
                            <p:childTnLst>
                              <p:par>
                                <p:cTn id="26" presetID="1" presetClass="emph" presetSubtype="10" repeatCount="indefinite" fill="hold" nodeType="afterEffect">
                                  <p:stCondLst>
                                    <p:cond delay="0"/>
                                  </p:stCondLst>
                                  <p:childTnLst>
                                    <p:animClr clrSpc="hsl" dir="ccw">
                                      <p:cBhvr>
                                        <p:cTn id="27" dur="500" fill="hold"/>
                                        <p:tgtEl>
                                          <p:spTgt spid="10"/>
                                        </p:tgtEl>
                                        <p:attrNameLst>
                                          <p:attrName>fillcolor</p:attrName>
                                        </p:attrNameLst>
                                      </p:cBhvr>
                                      <p:to>
                                        <a:schemeClr val="accent2"/>
                                      </p:to>
                                    </p:animClr>
                                    <p:set>
                                      <p:cBhvr>
                                        <p:cTn id="28" dur="500" fill="hold"/>
                                        <p:tgtEl>
                                          <p:spTgt spid="10"/>
                                        </p:tgtEl>
                                        <p:attrNameLst>
                                          <p:attrName>fill.type</p:attrName>
                                        </p:attrNameLst>
                                      </p:cBhvr>
                                      <p:to>
                                        <p:strVal val="solid"/>
                                      </p:to>
                                    </p:set>
                                    <p:set>
                                      <p:cBhvr>
                                        <p:cTn id="29" dur="500" fill="hold"/>
                                        <p:tgtEl>
                                          <p:spTgt spid="10"/>
                                        </p:tgtEl>
                                        <p:attrNameLst>
                                          <p:attrName>fill.on</p:attrName>
                                        </p:attrNameLst>
                                      </p:cBhvr>
                                      <p:to>
                                        <p:strVal val="true"/>
                                      </p:to>
                                    </p:set>
                                  </p:childTnLst>
                                </p:cTn>
                              </p:par>
                            </p:childTnLst>
                          </p:cTn>
                        </p:par>
                        <p:par>
                          <p:cTn id="30" fill="hold">
                            <p:stCondLst>
                              <p:cond delay="3275"/>
                            </p:stCondLst>
                            <p:childTnLst>
                              <p:par>
                                <p:cTn id="31" presetID="1" presetClass="emph" presetSubtype="10" repeatCount="indefinite" fill="hold" nodeType="afterEffect">
                                  <p:stCondLst>
                                    <p:cond delay="0"/>
                                  </p:stCondLst>
                                  <p:childTnLst>
                                    <p:animClr clrSpc="hsl" dir="ccw">
                                      <p:cBhvr>
                                        <p:cTn id="32" dur="500" fill="hold"/>
                                        <p:tgtEl>
                                          <p:spTgt spid="11"/>
                                        </p:tgtEl>
                                        <p:attrNameLst>
                                          <p:attrName>fillcolor</p:attrName>
                                        </p:attrNameLst>
                                      </p:cBhvr>
                                      <p:to>
                                        <a:schemeClr val="accent2"/>
                                      </p:to>
                                    </p:animClr>
                                    <p:set>
                                      <p:cBhvr>
                                        <p:cTn id="33" dur="500" fill="hold"/>
                                        <p:tgtEl>
                                          <p:spTgt spid="11"/>
                                        </p:tgtEl>
                                        <p:attrNameLst>
                                          <p:attrName>fill.type</p:attrName>
                                        </p:attrNameLst>
                                      </p:cBhvr>
                                      <p:to>
                                        <p:strVal val="solid"/>
                                      </p:to>
                                    </p:set>
                                    <p:set>
                                      <p:cBhvr>
                                        <p:cTn id="34" dur="500" fill="hold"/>
                                        <p:tgtEl>
                                          <p:spTgt spid="11"/>
                                        </p:tgtEl>
                                        <p:attrNameLst>
                                          <p:attrName>fill.on</p:attrName>
                                        </p:attrNameLst>
                                      </p:cBhvr>
                                      <p:to>
                                        <p:strVal val="true"/>
                                      </p:to>
                                    </p:set>
                                  </p:childTnLst>
                                </p:cTn>
                              </p:par>
                            </p:childTnLst>
                          </p:cTn>
                        </p:par>
                        <p:par>
                          <p:cTn id="35" fill="hold">
                            <p:stCondLst>
                              <p:cond delay="3775"/>
                            </p:stCondLst>
                            <p:childTnLst>
                              <p:par>
                                <p:cTn id="36" presetID="1" presetClass="emph" presetSubtype="10" repeatCount="indefinite" fill="hold" nodeType="afterEffect">
                                  <p:stCondLst>
                                    <p:cond delay="0"/>
                                  </p:stCondLst>
                                  <p:childTnLst>
                                    <p:animClr clrSpc="hsl" dir="ccw">
                                      <p:cBhvr>
                                        <p:cTn id="37" dur="500" fill="hold"/>
                                        <p:tgtEl>
                                          <p:spTgt spid="9"/>
                                        </p:tgtEl>
                                        <p:attrNameLst>
                                          <p:attrName>fillcolor</p:attrName>
                                        </p:attrNameLst>
                                      </p:cBhvr>
                                      <p:to>
                                        <a:schemeClr val="accent2"/>
                                      </p:to>
                                    </p:animClr>
                                    <p:set>
                                      <p:cBhvr>
                                        <p:cTn id="38" dur="500" fill="hold"/>
                                        <p:tgtEl>
                                          <p:spTgt spid="9"/>
                                        </p:tgtEl>
                                        <p:attrNameLst>
                                          <p:attrName>fill.type</p:attrName>
                                        </p:attrNameLst>
                                      </p:cBhvr>
                                      <p:to>
                                        <p:strVal val="solid"/>
                                      </p:to>
                                    </p:set>
                                    <p:set>
                                      <p:cBhvr>
                                        <p:cTn id="39" dur="500" fill="hold"/>
                                        <p:tgtEl>
                                          <p:spTgt spid="9"/>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49155"/>
                                        </p:tgtEl>
                                        <p:attrNameLst>
                                          <p:attrName>style.visibility</p:attrName>
                                        </p:attrNameLst>
                                      </p:cBhvr>
                                      <p:to>
                                        <p:strVal val="visible"/>
                                      </p:to>
                                    </p:set>
                                    <p:anim from="(-#ppt_w/2)" to="(#ppt_x)" calcmode="lin" valueType="num">
                                      <p:cBhvr>
                                        <p:cTn id="44" dur="600" fill="hold">
                                          <p:stCondLst>
                                            <p:cond delay="0"/>
                                          </p:stCondLst>
                                        </p:cTn>
                                        <p:tgtEl>
                                          <p:spTgt spid="49155"/>
                                        </p:tgtEl>
                                        <p:attrNameLst>
                                          <p:attrName>ppt_x</p:attrName>
                                        </p:attrNameLst>
                                      </p:cBhvr>
                                    </p:anim>
                                    <p:anim from="0" to="-1.0" calcmode="lin" valueType="num">
                                      <p:cBhvr>
                                        <p:cTn id="45" dur="200" decel="50000" autoRev="1" fill="hold">
                                          <p:stCondLst>
                                            <p:cond delay="600"/>
                                          </p:stCondLst>
                                        </p:cTn>
                                        <p:tgtEl>
                                          <p:spTgt spid="49155"/>
                                        </p:tgtEl>
                                        <p:attrNameLst>
                                          <p:attrName>xshear</p:attrName>
                                        </p:attrNameLst>
                                      </p:cBhvr>
                                    </p:anim>
                                    <p:animScale>
                                      <p:cBhvr>
                                        <p:cTn id="46" dur="200" decel="100000" autoRev="1" fill="hold">
                                          <p:stCondLst>
                                            <p:cond delay="600"/>
                                          </p:stCondLst>
                                        </p:cTn>
                                        <p:tgtEl>
                                          <p:spTgt spid="49155"/>
                                        </p:tgtEl>
                                      </p:cBhvr>
                                      <p:from x="100000" y="100000"/>
                                      <p:to x="80000" y="100000"/>
                                    </p:animScale>
                                    <p:anim by="(#ppt_h/3+#ppt_w*0.1)" calcmode="lin" valueType="num">
                                      <p:cBhvr additive="sum">
                                        <p:cTn id="47" dur="200" decel="100000" autoRev="1" fill="hold">
                                          <p:stCondLst>
                                            <p:cond delay="600"/>
                                          </p:stCondLst>
                                        </p:cTn>
                                        <p:tgtEl>
                                          <p:spTgt spid="49155"/>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nodeType="clickEffect">
                                  <p:stCondLst>
                                    <p:cond delay="0"/>
                                  </p:stCondLst>
                                  <p:childTnLst>
                                    <p:set>
                                      <p:cBhvr>
                                        <p:cTn id="51" dur="1" fill="hold">
                                          <p:stCondLst>
                                            <p:cond delay="0"/>
                                          </p:stCondLst>
                                        </p:cTn>
                                        <p:tgtEl>
                                          <p:spTgt spid="49156"/>
                                        </p:tgtEl>
                                        <p:attrNameLst>
                                          <p:attrName>style.visibility</p:attrName>
                                        </p:attrNameLst>
                                      </p:cBhvr>
                                      <p:to>
                                        <p:strVal val="visible"/>
                                      </p:to>
                                    </p:set>
                                    <p:anim from="(-#ppt_w/2)" to="(#ppt_x)" calcmode="lin" valueType="num">
                                      <p:cBhvr>
                                        <p:cTn id="52" dur="600" fill="hold">
                                          <p:stCondLst>
                                            <p:cond delay="0"/>
                                          </p:stCondLst>
                                        </p:cTn>
                                        <p:tgtEl>
                                          <p:spTgt spid="49156"/>
                                        </p:tgtEl>
                                        <p:attrNameLst>
                                          <p:attrName>ppt_x</p:attrName>
                                        </p:attrNameLst>
                                      </p:cBhvr>
                                    </p:anim>
                                    <p:anim from="0" to="-1.0" calcmode="lin" valueType="num">
                                      <p:cBhvr>
                                        <p:cTn id="53" dur="200" decel="50000" autoRev="1" fill="hold">
                                          <p:stCondLst>
                                            <p:cond delay="600"/>
                                          </p:stCondLst>
                                        </p:cTn>
                                        <p:tgtEl>
                                          <p:spTgt spid="49156"/>
                                        </p:tgtEl>
                                        <p:attrNameLst>
                                          <p:attrName>xshear</p:attrName>
                                        </p:attrNameLst>
                                      </p:cBhvr>
                                    </p:anim>
                                    <p:animScale>
                                      <p:cBhvr>
                                        <p:cTn id="54" dur="200" decel="100000" autoRev="1" fill="hold">
                                          <p:stCondLst>
                                            <p:cond delay="600"/>
                                          </p:stCondLst>
                                        </p:cTn>
                                        <p:tgtEl>
                                          <p:spTgt spid="49156"/>
                                        </p:tgtEl>
                                      </p:cBhvr>
                                      <p:from x="100000" y="100000"/>
                                      <p:to x="80000" y="100000"/>
                                    </p:animScale>
                                    <p:anim by="(#ppt_h/3+#ppt_w*0.1)" calcmode="lin" valueType="num">
                                      <p:cBhvr additive="sum">
                                        <p:cTn id="55" dur="200" decel="100000" autoRev="1" fill="hold">
                                          <p:stCondLst>
                                            <p:cond delay="600"/>
                                          </p:stCondLst>
                                        </p:cTn>
                                        <p:tgtEl>
                                          <p:spTgt spid="4915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g-picture-zoom-1" descr="http://www.myacademybd.com/maap/helper/chapter_images/1426533235.jpg"/>
          <p:cNvPicPr/>
          <p:nvPr/>
        </p:nvPicPr>
        <p:blipFill>
          <a:blip r:embed="rId3"/>
          <a:srcRect/>
          <a:stretch>
            <a:fillRect/>
          </a:stretch>
        </p:blipFill>
        <p:spPr bwMode="auto">
          <a:xfrm>
            <a:off x="304800" y="1219200"/>
            <a:ext cx="88392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6" name="Rectangle 4"/>
          <p:cNvSpPr>
            <a:spLocks noChangeArrowheads="1"/>
          </p:cNvSpPr>
          <p:nvPr/>
        </p:nvSpPr>
        <p:spPr bwMode="auto">
          <a:xfrm>
            <a:off x="381000" y="2895600"/>
            <a:ext cx="8305800" cy="3539430"/>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m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ভরের</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একটি</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স্থির</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বস্তুর</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উপর</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F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বল</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প্রয়োগ</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করায়</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এটি</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v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বেগ</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প্রাপ্ত</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হয়</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এবং</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এটি</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বলের</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দিকে</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s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দূরত্ব</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অতিক্রম</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বস্তুকে</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এই</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বেগ</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দিতে</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কৃতকাজই</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গতিশক্তি</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গতিশক্তি</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কৃতকাজ</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1258888" algn="l"/>
              </a:tabLst>
            </a:pP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US" sz="32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বল</a:t>
            </a:r>
            <a:r>
              <a:rPr kumimoji="0" lang="en-US" sz="32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lang="en-US" sz="3200" dirty="0" smtClean="0"/>
              <a:t> </a:t>
            </a:r>
            <a:r>
              <a:rPr lang="en-US" sz="3200" dirty="0" err="1" smtClean="0">
                <a:latin typeface="NikoshBAN" pitchFamily="2" charset="0"/>
                <a:cs typeface="NikoshBAN" pitchFamily="2" charset="0"/>
              </a:rPr>
              <a:t>সরণ</a:t>
            </a:r>
            <a:endParaRPr lang="en-US" sz="3200" dirty="0" smtClean="0">
              <a:latin typeface="NikoshBAN" pitchFamily="2" charset="0"/>
              <a:cs typeface="NikoshBAN" pitchFamily="2" charset="0"/>
            </a:endParaRPr>
          </a:p>
          <a:p>
            <a:pPr lvl="0" eaLnBrk="0" fontAlgn="base" hangingPunct="0">
              <a:spcBef>
                <a:spcPct val="0"/>
              </a:spcBef>
              <a:spcAft>
                <a:spcPct val="0"/>
              </a:spcAft>
              <a:tabLst>
                <a:tab pos="1258888" algn="l"/>
              </a:tabLst>
            </a:pPr>
            <a:r>
              <a:rPr kumimoji="0" lang="en-US" sz="3200" b="0" i="0" u="none" strike="noStrike" cap="none" normalizeH="0" baseline="0" dirty="0" smtClean="0">
                <a:ln>
                  <a:noFill/>
                </a:ln>
                <a:solidFill>
                  <a:schemeClr val="tx1"/>
                </a:solidFill>
                <a:effectLst/>
                <a:latin typeface="NikoshBAN" pitchFamily="2" charset="0"/>
                <a:cs typeface="NikoshBAN" pitchFamily="2" charset="0"/>
              </a:rPr>
              <a:t>	= F </a:t>
            </a:r>
            <a:r>
              <a:rPr lang="en-US" sz="3200" dirty="0" smtClean="0">
                <a:latin typeface="NikoshBAN" pitchFamily="2" charset="0"/>
                <a:ea typeface="Times New Roman" pitchFamily="18" charset="0"/>
                <a:cs typeface="NikoshBAN" pitchFamily="2" charset="0"/>
              </a:rPr>
              <a:t>× s</a:t>
            </a:r>
            <a:r>
              <a:rPr kumimoji="0" lang="en-US" sz="3200" b="0" i="0" u="none" strike="noStrike" cap="none" normalizeH="0" baseline="0" dirty="0" smtClean="0">
                <a:ln>
                  <a:noFill/>
                </a:ln>
                <a:solidFill>
                  <a:schemeClr val="tx1"/>
                </a:solidFill>
                <a:effectLst/>
                <a:latin typeface="NikoshBAN" pitchFamily="2" charset="0"/>
                <a:cs typeface="NikoshBAN" pitchFamily="2" charset="0"/>
              </a:rPr>
              <a:t> </a:t>
            </a:r>
          </a:p>
          <a:p>
            <a:pPr lvl="0" eaLnBrk="0" fontAlgn="base" hangingPunct="0">
              <a:spcBef>
                <a:spcPct val="0"/>
              </a:spcBef>
              <a:spcAft>
                <a:spcPct val="0"/>
              </a:spcAft>
              <a:tabLst>
                <a:tab pos="1258888" algn="l"/>
              </a:tabLst>
            </a:pP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mas</a:t>
            </a:r>
            <a:r>
              <a:rPr lang="en-US" sz="3200" dirty="0" smtClean="0">
                <a:latin typeface="NikoshBAN" pitchFamily="2" charset="0"/>
                <a:cs typeface="NikoshBAN" pitchFamily="2" charset="0"/>
              </a:rPr>
              <a:t> </a:t>
            </a:r>
            <a:endParaRPr kumimoji="0" lang="en-US" sz="32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18438" name="Rectangle 6"/>
          <p:cNvSpPr>
            <a:spLocks noChangeArrowheads="1"/>
          </p:cNvSpPr>
          <p:nvPr/>
        </p:nvSpPr>
        <p:spPr bwMode="auto">
          <a:xfrm>
            <a:off x="0" y="657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a:ea typeface="Times New Roman" pitchFamily="18" charset="0"/>
                <a:cs typeface="NikoshBAN" pitchFamily="2" charset="0"/>
              </a:rPr>
              <a:t>             </a:t>
            </a:r>
            <a:r>
              <a:rPr kumimoji="0" lang="en-US" sz="1200" b="0" i="0" u="none" strike="noStrike" cap="none" normalizeH="0" baseline="0" smtClean="0">
                <a:ln>
                  <a:noFill/>
                </a:ln>
                <a:solidFill>
                  <a:schemeClr val="tx1"/>
                </a:solidFill>
                <a:effectLst/>
                <a:latin typeface="NikoshBAN" pitchFamily="2" charset="0"/>
                <a:ea typeface="Times New Roman" pitchFamily="18" charset="0"/>
                <a:cs typeface="NikoshBAN" pitchFamily="2"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Object 11"/>
          <p:cNvGraphicFramePr>
            <a:graphicFrameLocks noChangeAspect="1"/>
          </p:cNvGraphicFramePr>
          <p:nvPr/>
        </p:nvGraphicFramePr>
        <p:xfrm>
          <a:off x="2895600" y="5867400"/>
          <a:ext cx="1600200" cy="457200"/>
        </p:xfrm>
        <a:graphic>
          <a:graphicData uri="http://schemas.openxmlformats.org/presentationml/2006/ole">
            <mc:AlternateContent xmlns:mc="http://schemas.openxmlformats.org/markup-compatibility/2006">
              <mc:Choice xmlns:v="urn:schemas-microsoft-com:vml" Requires="v">
                <p:oleObj spid="_x0000_s18569" name="Equation" r:id="rId4" imgW="711000" imgH="203040" progId="Equation.3">
                  <p:embed/>
                </p:oleObj>
              </mc:Choice>
              <mc:Fallback>
                <p:oleObj name="Equation" r:id="rId4" imgW="711000" imgH="20304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867400"/>
                        <a:ext cx="160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570" name="Equation" r:id="rId6" imgW="114120" imgH="215640" progId="Equation.3">
                  <p:embed/>
                </p:oleObj>
              </mc:Choice>
              <mc:Fallback>
                <p:oleObj name="Equation" r:id="rId6" imgW="114120" imgH="21564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571" name="Equation" r:id="rId8" imgW="114120" imgH="215640" progId="Equation.3">
                  <p:embed/>
                </p:oleObj>
              </mc:Choice>
              <mc:Fallback>
                <p:oleObj name="Equation" r:id="rId8" imgW="114120" imgH="21564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572" name="Equation" r:id="rId9" imgW="114120" imgH="215640" progId="Equation.3">
                  <p:embed/>
                </p:oleObj>
              </mc:Choice>
              <mc:Fallback>
                <p:oleObj name="Equation" r:id="rId9" imgW="114120" imgH="21564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573" name="Equation" r:id="rId10" imgW="114120" imgH="215640" progId="Equation.3">
                  <p:embed/>
                </p:oleObj>
              </mc:Choice>
              <mc:Fallback>
                <p:oleObj name="Equation" r:id="rId10" imgW="114120" imgH="215640"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574" name="Equation" r:id="rId11" imgW="114120" imgH="215640" progId="Equation.3">
                  <p:embed/>
                </p:oleObj>
              </mc:Choice>
              <mc:Fallback>
                <p:oleObj name="Equation" r:id="rId11" imgW="114120" imgH="215640"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575" name="Equation" r:id="rId12" imgW="114120" imgH="215640" progId="Equation.3">
                  <p:embed/>
                </p:oleObj>
              </mc:Choice>
              <mc:Fallback>
                <p:oleObj name="Equation" r:id="rId12" imgW="114120" imgH="215640"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5"/>
          <p:cNvGrpSpPr/>
          <p:nvPr/>
        </p:nvGrpSpPr>
        <p:grpSpPr>
          <a:xfrm>
            <a:off x="0" y="76200"/>
            <a:ext cx="9144000" cy="990600"/>
            <a:chOff x="0" y="76200"/>
            <a:chExt cx="9144000" cy="990600"/>
          </a:xfrm>
        </p:grpSpPr>
        <p:sp>
          <p:nvSpPr>
            <p:cNvPr id="6" name="Rounded Rectangle 5"/>
            <p:cNvSpPr/>
            <p:nvPr/>
          </p:nvSpPr>
          <p:spPr>
            <a:xfrm>
              <a:off x="0" y="76200"/>
              <a:ext cx="91440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4400" baseline="30000" dirty="0" smtClean="0">
                <a:latin typeface="NikoshBAN" pitchFamily="2" charset="0"/>
                <a:cs typeface="NikoshBAN" pitchFamily="2" charset="0"/>
              </a:endParaRPr>
            </a:p>
            <a:p>
              <a:r>
                <a:rPr lang="en-US" sz="6000" baseline="30000" dirty="0" err="1" smtClean="0">
                  <a:latin typeface="NikoshBAN" pitchFamily="2" charset="0"/>
                  <a:cs typeface="NikoshBAN" pitchFamily="2" charset="0"/>
                </a:rPr>
                <a:t>গতিশক্তি</a:t>
              </a:r>
              <a:r>
                <a:rPr lang="en-US" sz="6000" baseline="30000" dirty="0" smtClean="0">
                  <a:latin typeface="NikoshBAN" pitchFamily="2" charset="0"/>
                  <a:cs typeface="NikoshBAN" pitchFamily="2" charset="0"/>
                </a:rPr>
                <a:t>, </a:t>
              </a:r>
              <a:r>
                <a:rPr lang="en-US" sz="6000" baseline="30000" dirty="0" err="1" smtClean="0">
                  <a:latin typeface="NikoshBAN" pitchFamily="2" charset="0"/>
                  <a:cs typeface="NikoshBAN" pitchFamily="2" charset="0"/>
                </a:rPr>
                <a:t>বস্তুর</a:t>
              </a:r>
              <a:r>
                <a:rPr lang="en-US" sz="6000" baseline="30000" dirty="0" smtClean="0">
                  <a:latin typeface="NikoshBAN" pitchFamily="2" charset="0"/>
                  <a:cs typeface="NikoshBAN" pitchFamily="2" charset="0"/>
                </a:rPr>
                <a:t> </a:t>
              </a:r>
              <a:r>
                <a:rPr lang="en-US" sz="6000" baseline="30000" dirty="0" err="1" smtClean="0">
                  <a:latin typeface="NikoshBAN" pitchFamily="2" charset="0"/>
                  <a:cs typeface="NikoshBAN" pitchFamily="2" charset="0"/>
                </a:rPr>
                <a:t>ভর</a:t>
              </a:r>
              <a:r>
                <a:rPr lang="en-US" sz="6000" baseline="30000" dirty="0" smtClean="0">
                  <a:latin typeface="NikoshBAN" pitchFamily="2" charset="0"/>
                  <a:cs typeface="NikoshBAN" pitchFamily="2" charset="0"/>
                </a:rPr>
                <a:t> </a:t>
              </a:r>
              <a:r>
                <a:rPr lang="en-US" sz="6000" baseline="30000" dirty="0" err="1" smtClean="0">
                  <a:latin typeface="NikoshBAN" pitchFamily="2" charset="0"/>
                  <a:cs typeface="NikoshBAN" pitchFamily="2" charset="0"/>
                </a:rPr>
                <a:t>ওবেগের</a:t>
              </a:r>
              <a:r>
                <a:rPr lang="en-US" sz="6000" baseline="30000" dirty="0" smtClean="0">
                  <a:latin typeface="NikoshBAN" pitchFamily="2" charset="0"/>
                  <a:cs typeface="NikoshBAN" pitchFamily="2" charset="0"/>
                </a:rPr>
                <a:t> </a:t>
              </a:r>
              <a:r>
                <a:rPr lang="en-US" sz="6000" baseline="30000" dirty="0" err="1" smtClean="0">
                  <a:latin typeface="NikoshBAN" pitchFamily="2" charset="0"/>
                  <a:cs typeface="NikoshBAN" pitchFamily="2" charset="0"/>
                </a:rPr>
                <a:t>মধ্যে</a:t>
              </a:r>
              <a:r>
                <a:rPr lang="en-US" sz="6000" baseline="30000" dirty="0" smtClean="0">
                  <a:latin typeface="NikoshBAN" pitchFamily="2" charset="0"/>
                  <a:cs typeface="NikoshBAN" pitchFamily="2" charset="0"/>
                </a:rPr>
                <a:t> </a:t>
              </a:r>
              <a:r>
                <a:rPr lang="en-US" sz="6000" baseline="30000" dirty="0" err="1" smtClean="0">
                  <a:latin typeface="NikoshBAN" pitchFamily="2" charset="0"/>
                  <a:cs typeface="NikoshBAN" pitchFamily="2" charset="0"/>
                </a:rPr>
                <a:t>সম্পর্কঃ</a:t>
              </a:r>
              <a:r>
                <a:rPr lang="en-US" sz="6000" baseline="30000" dirty="0" smtClean="0">
                  <a:latin typeface="NikoshBAN" pitchFamily="2" charset="0"/>
                  <a:cs typeface="NikoshBAN" pitchFamily="2" charset="0"/>
                </a:rPr>
                <a:t> </a:t>
              </a:r>
              <a:endParaRPr lang="en-US" sz="6000" baseline="30000" dirty="0">
                <a:latin typeface="NikoshBAN" pitchFamily="2" charset="0"/>
                <a:cs typeface="NikoshBAN" pitchFamily="2" charset="0"/>
              </a:endParaRPr>
            </a:p>
          </p:txBody>
        </p:sp>
        <p:graphicFrame>
          <p:nvGraphicFramePr>
            <p:cNvPr id="15" name="Object 14"/>
            <p:cNvGraphicFramePr>
              <a:graphicFrameLocks noChangeAspect="1"/>
            </p:cNvGraphicFramePr>
            <p:nvPr/>
          </p:nvGraphicFramePr>
          <p:xfrm>
            <a:off x="6934200" y="152400"/>
            <a:ext cx="1981200" cy="762000"/>
          </p:xfrm>
          <a:graphic>
            <a:graphicData uri="http://schemas.openxmlformats.org/presentationml/2006/ole">
              <mc:AlternateContent xmlns:mc="http://schemas.openxmlformats.org/markup-compatibility/2006">
                <mc:Choice xmlns:v="urn:schemas-microsoft-com:vml" Requires="v">
                  <p:oleObj spid="_x0000_s18576" name="Equation" r:id="rId13" imgW="723600" imgH="393480" progId="Equation.3">
                    <p:embed/>
                  </p:oleObj>
                </mc:Choice>
                <mc:Fallback>
                  <p:oleObj name="Equation" r:id="rId13" imgW="723600" imgH="393480" progId="Equation.3">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152400"/>
                          <a:ext cx="1981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Action Button: Forward or Next 16">
            <a:hlinkClick r:id="" action="ppaction://hlinkshowjump?jump=nextslide" highlightClick="1"/>
          </p:cNvPr>
          <p:cNvSpPr/>
          <p:nvPr/>
        </p:nvSpPr>
        <p:spPr>
          <a:xfrm>
            <a:off x="8153400" y="633984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533400" y="633984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9" name="Action Button: Home 18">
            <a:hlinkClick r:id="rId15" action="ppaction://hlinksldjump" highlightClick="1"/>
          </p:cNvPr>
          <p:cNvSpPr/>
          <p:nvPr/>
        </p:nvSpPr>
        <p:spPr>
          <a:xfrm>
            <a:off x="4267200" y="633984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from="(-#ppt_w/2)" to="(#ppt_x)" calcmode="lin" valueType="num">
                                      <p:cBhvr>
                                        <p:cTn id="7" dur="600" fill="hold">
                                          <p:stCondLst>
                                            <p:cond delay="0"/>
                                          </p:stCondLst>
                                        </p:cTn>
                                        <p:tgtEl>
                                          <p:spTgt spid="16"/>
                                        </p:tgtEl>
                                        <p:attrNameLst>
                                          <p:attrName>ppt_x</p:attrName>
                                        </p:attrNameLst>
                                      </p:cBhvr>
                                    </p:anim>
                                    <p:anim from="0" to="-1.0" calcmode="lin" valueType="num">
                                      <p:cBhvr>
                                        <p:cTn id="8" dur="200" decel="50000" autoRev="1" fill="hold">
                                          <p:stCondLst>
                                            <p:cond delay="600"/>
                                          </p:stCondLst>
                                        </p:cTn>
                                        <p:tgtEl>
                                          <p:spTgt spid="16"/>
                                        </p:tgtEl>
                                        <p:attrNameLst>
                                          <p:attrName>xshear</p:attrName>
                                        </p:attrNameLst>
                                      </p:cBhvr>
                                    </p:anim>
                                    <p:animScale>
                                      <p:cBhvr>
                                        <p:cTn id="9" dur="200" decel="100000" autoRev="1" fill="hold">
                                          <p:stCondLst>
                                            <p:cond delay="600"/>
                                          </p:stCondLst>
                                        </p:cTn>
                                        <p:tgtEl>
                                          <p:spTgt spid="16"/>
                                        </p:tgtEl>
                                      </p:cBhvr>
                                      <p:from x="100000" y="100000"/>
                                      <p:to x="80000" y="100000"/>
                                    </p:animScale>
                                    <p:anim by="(#ppt_h/3+#ppt_w*0.1)" calcmode="lin" valueType="num">
                                      <p:cBhvr additive="sum">
                                        <p:cTn id="10" dur="200" decel="100000" autoRev="1" fill="hold">
                                          <p:stCondLst>
                                            <p:cond delay="600"/>
                                          </p:stCondLst>
                                        </p:cTn>
                                        <p:tgtEl>
                                          <p:spTgt spid="1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mph" presetSubtype="10" repeatCount="indefinite" fill="hold" nodeType="afterEffect">
                                  <p:stCondLst>
                                    <p:cond delay="0"/>
                                  </p:stCondLst>
                                  <p:childTnLst>
                                    <p:animClr clrSpc="hsl" dir="ccw">
                                      <p:cBhvr>
                                        <p:cTn id="19" dur="500" fill="hold"/>
                                        <p:tgtEl>
                                          <p:spTgt spid="18"/>
                                        </p:tgtEl>
                                        <p:attrNameLst>
                                          <p:attrName>fillcolor</p:attrName>
                                        </p:attrNameLst>
                                      </p:cBhvr>
                                      <p:to>
                                        <a:schemeClr val="accent2"/>
                                      </p:to>
                                    </p:animClr>
                                    <p:set>
                                      <p:cBhvr>
                                        <p:cTn id="20" dur="500" fill="hold"/>
                                        <p:tgtEl>
                                          <p:spTgt spid="18"/>
                                        </p:tgtEl>
                                        <p:attrNameLst>
                                          <p:attrName>fill.type</p:attrName>
                                        </p:attrNameLst>
                                      </p:cBhvr>
                                      <p:to>
                                        <p:strVal val="solid"/>
                                      </p:to>
                                    </p:set>
                                    <p:set>
                                      <p:cBhvr>
                                        <p:cTn id="21" dur="500" fill="hold"/>
                                        <p:tgtEl>
                                          <p:spTgt spid="18"/>
                                        </p:tgtEl>
                                        <p:attrNameLst>
                                          <p:attrName>fill.on</p:attrName>
                                        </p:attrNameLst>
                                      </p:cBhvr>
                                      <p:to>
                                        <p:strVal val="true"/>
                                      </p:to>
                                    </p:set>
                                  </p:childTnLst>
                                </p:cTn>
                              </p:par>
                            </p:childTnLst>
                          </p:cTn>
                        </p:par>
                        <p:par>
                          <p:cTn id="22" fill="hold">
                            <p:stCondLst>
                              <p:cond delay="1000"/>
                            </p:stCondLst>
                            <p:childTnLst>
                              <p:par>
                                <p:cTn id="23" presetID="1" presetClass="emph" presetSubtype="10" repeatCount="indefinite" fill="hold" nodeType="afterEffect">
                                  <p:stCondLst>
                                    <p:cond delay="0"/>
                                  </p:stCondLst>
                                  <p:childTnLst>
                                    <p:animClr clrSpc="hsl" dir="ccw">
                                      <p:cBhvr>
                                        <p:cTn id="24" dur="500" fill="hold"/>
                                        <p:tgtEl>
                                          <p:spTgt spid="19"/>
                                        </p:tgtEl>
                                        <p:attrNameLst>
                                          <p:attrName>fillcolor</p:attrName>
                                        </p:attrNameLst>
                                      </p:cBhvr>
                                      <p:to>
                                        <a:schemeClr val="accent2"/>
                                      </p:to>
                                    </p:animClr>
                                    <p:set>
                                      <p:cBhvr>
                                        <p:cTn id="25" dur="500" fill="hold"/>
                                        <p:tgtEl>
                                          <p:spTgt spid="19"/>
                                        </p:tgtEl>
                                        <p:attrNameLst>
                                          <p:attrName>fill.type</p:attrName>
                                        </p:attrNameLst>
                                      </p:cBhvr>
                                      <p:to>
                                        <p:strVal val="solid"/>
                                      </p:to>
                                    </p:set>
                                    <p:set>
                                      <p:cBhvr>
                                        <p:cTn id="26" dur="500" fill="hold"/>
                                        <p:tgtEl>
                                          <p:spTgt spid="19"/>
                                        </p:tgtEl>
                                        <p:attrNameLst>
                                          <p:attrName>fill.on</p:attrName>
                                        </p:attrNameLst>
                                      </p:cBhvr>
                                      <p:to>
                                        <p:strVal val="true"/>
                                      </p:to>
                                    </p:set>
                                  </p:childTnLst>
                                </p:cTn>
                              </p:par>
                            </p:childTnLst>
                          </p:cTn>
                        </p:par>
                        <p:par>
                          <p:cTn id="27" fill="hold">
                            <p:stCondLst>
                              <p:cond delay="1500"/>
                            </p:stCondLst>
                            <p:childTnLst>
                              <p:par>
                                <p:cTn id="28" presetID="1" presetClass="emph" presetSubtype="10" repeatCount="indefinite" fill="hold" nodeType="afterEffect">
                                  <p:stCondLst>
                                    <p:cond delay="0"/>
                                  </p:stCondLst>
                                  <p:childTnLst>
                                    <p:animClr clrSpc="hsl" dir="ccw">
                                      <p:cBhvr>
                                        <p:cTn id="29" dur="500" fill="hold"/>
                                        <p:tgtEl>
                                          <p:spTgt spid="17"/>
                                        </p:tgtEl>
                                        <p:attrNameLst>
                                          <p:attrName>fillcolor</p:attrName>
                                        </p:attrNameLst>
                                      </p:cBhvr>
                                      <p:to>
                                        <a:schemeClr val="accent2"/>
                                      </p:to>
                                    </p:animClr>
                                    <p:set>
                                      <p:cBhvr>
                                        <p:cTn id="30" dur="500" fill="hold"/>
                                        <p:tgtEl>
                                          <p:spTgt spid="17"/>
                                        </p:tgtEl>
                                        <p:attrNameLst>
                                          <p:attrName>fill.type</p:attrName>
                                        </p:attrNameLst>
                                      </p:cBhvr>
                                      <p:to>
                                        <p:strVal val="solid"/>
                                      </p:to>
                                    </p:set>
                                    <p:set>
                                      <p:cBhvr>
                                        <p:cTn id="31" dur="500" fill="hold"/>
                                        <p:tgtEl>
                                          <p:spTgt spid="17"/>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8436"/>
                                        </p:tgtEl>
                                        <p:attrNameLst>
                                          <p:attrName>style.visibility</p:attrName>
                                        </p:attrNameLst>
                                      </p:cBhvr>
                                      <p:to>
                                        <p:strVal val="visible"/>
                                      </p:to>
                                    </p:set>
                                    <p:anim to="" calcmode="lin" valueType="num">
                                      <p:cBhvr>
                                        <p:cTn id="36" dur="1" fill="hold"/>
                                        <p:tgtEl>
                                          <p:spTgt spid="184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33400"/>
            <a:ext cx="9144000" cy="5447645"/>
            <a:chOff x="304800" y="762000"/>
            <a:chExt cx="9144000" cy="5447645"/>
          </a:xfrm>
        </p:grpSpPr>
        <p:sp>
          <p:nvSpPr>
            <p:cNvPr id="5" name="Rectangle 4"/>
            <p:cNvSpPr/>
            <p:nvPr/>
          </p:nvSpPr>
          <p:spPr>
            <a:xfrm>
              <a:off x="304800" y="762000"/>
              <a:ext cx="9144000" cy="5447645"/>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600" dirty="0" err="1" smtClean="0">
                  <a:latin typeface="NikoshBAN" pitchFamily="2" charset="0"/>
                  <a:cs typeface="NikoshBAN" pitchFamily="2" charset="0"/>
                </a:rPr>
                <a:t>যেহেতু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আদিবেগ</a:t>
              </a:r>
              <a:r>
                <a:rPr lang="en-US" sz="3600" dirty="0" smtClean="0">
                  <a:latin typeface="NikoshBAN" pitchFamily="2" charset="0"/>
                  <a:cs typeface="NikoshBAN" pitchFamily="2" charset="0"/>
                </a:rPr>
                <a:t>, </a:t>
              </a:r>
              <a:r>
                <a:rPr lang="en-US" sz="3600" dirty="0" smtClean="0">
                  <a:latin typeface="Times New Roman" pitchFamily="18" charset="0"/>
                  <a:cs typeface="Times New Roman" pitchFamily="18" charset="0"/>
                </a:rPr>
                <a:t>u = 0 ms</a:t>
              </a:r>
              <a:r>
                <a:rPr lang="en-US" sz="3600" baseline="30000" dirty="0" smtClean="0">
                  <a:latin typeface="Times New Roman" pitchFamily="18" charset="0"/>
                  <a:cs typeface="Times New Roman" pitchFamily="18" charset="0"/>
                </a:rPr>
                <a:t>-1</a:t>
              </a:r>
              <a:r>
                <a:rPr lang="en-US" sz="3600" dirty="0" smtClean="0">
                  <a:latin typeface="NikoshBAN" pitchFamily="2" charset="0"/>
                  <a:cs typeface="NikoshBAN" pitchFamily="2" charset="0"/>
                </a:rPr>
                <a:t> </a:t>
              </a:r>
            </a:p>
            <a:p>
              <a:r>
                <a:rPr lang="en-US" sz="3600" dirty="0" smtClean="0">
                  <a:latin typeface="Times New Roman" pitchFamily="18" charset="0"/>
                  <a:cs typeface="Times New Roman" pitchFamily="18" charset="0"/>
                </a:rPr>
                <a:t>v</a:t>
              </a:r>
              <a:r>
                <a:rPr lang="en-US" sz="3600" baseline="30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 u</a:t>
              </a:r>
              <a:r>
                <a:rPr lang="en-US" sz="3600" baseline="30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+ 2as </a:t>
              </a:r>
            </a:p>
            <a:p>
              <a:pPr>
                <a:tabLst>
                  <a:tab pos="509588" algn="l"/>
                </a:tabLst>
              </a:pPr>
              <a:r>
                <a:rPr lang="en-US" sz="3600" dirty="0" smtClean="0">
                  <a:latin typeface="Times New Roman" pitchFamily="18" charset="0"/>
                  <a:cs typeface="Times New Roman" pitchFamily="18" charset="0"/>
                </a:rPr>
                <a:t>	= 0 + 2as</a:t>
              </a:r>
            </a:p>
            <a:p>
              <a:pPr>
                <a:tabLst>
                  <a:tab pos="509588" algn="l"/>
                </a:tabLst>
              </a:pPr>
              <a:endParaRPr lang="en-US" sz="2400" dirty="0" smtClean="0">
                <a:latin typeface="Times New Roman" pitchFamily="18" charset="0"/>
                <a:cs typeface="Times New Roman" pitchFamily="18" charset="0"/>
              </a:endParaRPr>
            </a:p>
            <a:p>
              <a:pPr>
                <a:tabLst>
                  <a:tab pos="509588" algn="l"/>
                </a:tabLst>
              </a:pPr>
              <a:r>
                <a:rPr lang="en-US" sz="3600" dirty="0" err="1" smtClean="0">
                  <a:latin typeface="NikoshBAN" pitchFamily="2" charset="0"/>
                  <a:cs typeface="NikoshBAN" pitchFamily="2" charset="0"/>
                </a:rPr>
                <a:t>বা</a:t>
              </a:r>
              <a:r>
                <a:rPr lang="en-US" sz="3600" dirty="0" smtClean="0">
                  <a:latin typeface="NikoshBAN" pitchFamily="2" charset="0"/>
                  <a:cs typeface="NikoshBAN" pitchFamily="2" charset="0"/>
                </a:rPr>
                <a:t>,</a:t>
              </a:r>
            </a:p>
            <a:p>
              <a:pPr>
                <a:tabLst>
                  <a:tab pos="509588" algn="l"/>
                </a:tabLst>
              </a:pPr>
              <a:r>
                <a:rPr lang="en-US" sz="3600" dirty="0" smtClean="0">
                  <a:latin typeface="NikoshBAN" pitchFamily="2" charset="0"/>
                  <a:cs typeface="NikoshBAN" pitchFamily="2" charset="0"/>
                </a:rPr>
                <a:t> </a:t>
              </a:r>
              <a:r>
                <a:rPr lang="en-US" sz="3600" dirty="0" smtClean="0">
                  <a:latin typeface="Times New Roman" pitchFamily="18" charset="0"/>
                  <a:cs typeface="Times New Roman" pitchFamily="18" charset="0"/>
                </a:rPr>
                <a:t> </a:t>
              </a:r>
            </a:p>
            <a:p>
              <a:pPr>
                <a:tabLst>
                  <a:tab pos="509588" algn="l"/>
                </a:tabLst>
              </a:pPr>
              <a:r>
                <a:rPr lang="en-US" sz="3600" dirty="0" err="1" smtClean="0">
                  <a:latin typeface="NikoshBAN" pitchFamily="2" charset="0"/>
                  <a:cs typeface="NikoshBAN" pitchFamily="2" charset="0"/>
                </a:rPr>
                <a:t>গতিশক্তি</a:t>
              </a:r>
              <a:r>
                <a:rPr lang="en-US" sz="3600" dirty="0" smtClean="0">
                  <a:latin typeface="NikoshBAN" pitchFamily="2" charset="0"/>
                  <a:cs typeface="NikoshBAN" pitchFamily="2" charset="0"/>
                </a:rPr>
                <a:t>,</a:t>
              </a:r>
            </a:p>
            <a:p>
              <a:pPr>
                <a:tabLst>
                  <a:tab pos="509588" algn="l"/>
                </a:tabLst>
              </a:pPr>
              <a:endParaRPr lang="en-US" sz="3600" dirty="0" smtClean="0">
                <a:latin typeface="NikoshBAN" pitchFamily="2" charset="0"/>
                <a:cs typeface="NikoshBAN" pitchFamily="2" charset="0"/>
              </a:endParaRPr>
            </a:p>
            <a:p>
              <a:pPr>
                <a:tabLst>
                  <a:tab pos="509588" algn="l"/>
                </a:tabLst>
              </a:pPr>
              <a:r>
                <a:rPr lang="en-US" sz="3600" dirty="0" err="1" smtClean="0">
                  <a:latin typeface="NikoshBAN" pitchFamily="2" charset="0"/>
                  <a:cs typeface="NikoshBAN" pitchFamily="2" charset="0"/>
                </a:rPr>
                <a:t>অর্থা</a:t>
              </a:r>
              <a:r>
                <a:rPr lang="en-US" sz="3600" dirty="0" smtClean="0">
                  <a:latin typeface="NikoshBAN" pitchFamily="2" charset="0"/>
                  <a:cs typeface="NikoshBAN" pitchFamily="2" charset="0"/>
                </a:rPr>
                <a:t>ৎ </a:t>
              </a:r>
              <a:r>
                <a:rPr lang="en-US" sz="3600" dirty="0" err="1" smtClean="0">
                  <a:latin typeface="NikoshBAN" pitchFamily="2" charset="0"/>
                  <a:cs typeface="NikoshBAN" pitchFamily="2" charset="0"/>
                </a:rPr>
                <a:t>গতিশক্তি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ভর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বেগের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উপর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নির্ভর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graphicFrame>
          <p:nvGraphicFramePr>
            <p:cNvPr id="8" name="Object 7"/>
            <p:cNvGraphicFramePr>
              <a:graphicFrameLocks noChangeAspect="1"/>
            </p:cNvGraphicFramePr>
            <p:nvPr/>
          </p:nvGraphicFramePr>
          <p:xfrm>
            <a:off x="1447800" y="2514600"/>
            <a:ext cx="2476500" cy="990600"/>
          </p:xfrm>
          <a:graphic>
            <a:graphicData uri="http://schemas.openxmlformats.org/presentationml/2006/ole">
              <mc:AlternateContent xmlns:mc="http://schemas.openxmlformats.org/markup-compatibility/2006">
                <mc:Choice xmlns:v="urn:schemas-microsoft-com:vml" Requires="v">
                  <p:oleObj spid="_x0000_s19490" name="Equation" r:id="rId3" imgW="469800" imgH="419040" progId="Equation.3">
                    <p:embed/>
                  </p:oleObj>
                </mc:Choice>
                <mc:Fallback>
                  <p:oleObj name="Equation" r:id="rId3" imgW="46980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14600"/>
                          <a:ext cx="24765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362200" y="3581401"/>
            <a:ext cx="2286000" cy="1142999"/>
          </p:xfrm>
          <a:graphic>
            <a:graphicData uri="http://schemas.openxmlformats.org/presentationml/2006/ole">
              <mc:AlternateContent xmlns:mc="http://schemas.openxmlformats.org/markup-compatibility/2006">
                <mc:Choice xmlns:v="urn:schemas-microsoft-com:vml" Requires="v">
                  <p:oleObj spid="_x0000_s19491" name="Equation" r:id="rId5" imgW="723600" imgH="393480" progId="Equation.3">
                    <p:embed/>
                  </p:oleObj>
                </mc:Choice>
                <mc:Fallback>
                  <p:oleObj name="Equation" r:id="rId5" imgW="72360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581401"/>
                          <a:ext cx="2286000" cy="1142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 name="Action Button: Forward or Next 5">
            <a:hlinkClick r:id="" action="ppaction://hlinkshowjump?jump=nextslide" highlightClick="1"/>
          </p:cNvPr>
          <p:cNvSpPr/>
          <p:nvPr/>
        </p:nvSpPr>
        <p:spPr>
          <a:xfrm>
            <a:off x="8153400" y="633984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533400" y="633984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Action Button: Home 9">
            <a:hlinkClick r:id="rId7" action="ppaction://hlinksldjump" highlightClick="1"/>
          </p:cNvPr>
          <p:cNvSpPr/>
          <p:nvPr/>
        </p:nvSpPr>
        <p:spPr>
          <a:xfrm>
            <a:off x="4267200" y="633984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7"/>
                                        </p:tgtEl>
                                        <p:attrNameLst>
                                          <p:attrName>fillcolor</p:attrName>
                                        </p:attrNameLst>
                                      </p:cBhvr>
                                      <p:to>
                                        <a:schemeClr val="accent2"/>
                                      </p:to>
                                    </p:animClr>
                                    <p:set>
                                      <p:cBhvr>
                                        <p:cTn id="7" dur="500" fill="hold"/>
                                        <p:tgtEl>
                                          <p:spTgt spid="7"/>
                                        </p:tgtEl>
                                        <p:attrNameLst>
                                          <p:attrName>fill.type</p:attrName>
                                        </p:attrNameLst>
                                      </p:cBhvr>
                                      <p:to>
                                        <p:strVal val="solid"/>
                                      </p:to>
                                    </p:set>
                                    <p:set>
                                      <p:cBhvr>
                                        <p:cTn id="8" dur="500" fill="hold"/>
                                        <p:tgtEl>
                                          <p:spTgt spid="7"/>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10"/>
                                        </p:tgtEl>
                                        <p:attrNameLst>
                                          <p:attrName>fillcolor</p:attrName>
                                        </p:attrNameLst>
                                      </p:cBhvr>
                                      <p:to>
                                        <a:schemeClr val="accent2"/>
                                      </p:to>
                                    </p:animClr>
                                    <p:set>
                                      <p:cBhvr>
                                        <p:cTn id="12" dur="500" fill="hold"/>
                                        <p:tgtEl>
                                          <p:spTgt spid="10"/>
                                        </p:tgtEl>
                                        <p:attrNameLst>
                                          <p:attrName>fill.type</p:attrName>
                                        </p:attrNameLst>
                                      </p:cBhvr>
                                      <p:to>
                                        <p:strVal val="solid"/>
                                      </p:to>
                                    </p:set>
                                    <p:set>
                                      <p:cBhvr>
                                        <p:cTn id="13" dur="500" fill="hold"/>
                                        <p:tgtEl>
                                          <p:spTgt spid="10"/>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6"/>
                                        </p:tgtEl>
                                        <p:attrNameLst>
                                          <p:attrName>fillcolor</p:attrName>
                                        </p:attrNameLst>
                                      </p:cBhvr>
                                      <p:to>
                                        <a:schemeClr val="accent2"/>
                                      </p:to>
                                    </p:animClr>
                                    <p:set>
                                      <p:cBhvr>
                                        <p:cTn id="17" dur="500" fill="hold"/>
                                        <p:tgtEl>
                                          <p:spTgt spid="6"/>
                                        </p:tgtEl>
                                        <p:attrNameLst>
                                          <p:attrName>fill.type</p:attrName>
                                        </p:attrNameLst>
                                      </p:cBhvr>
                                      <p:to>
                                        <p:strVal val="solid"/>
                                      </p:to>
                                    </p:set>
                                    <p:set>
                                      <p:cBhvr>
                                        <p:cTn id="18" dur="500" fill="hold"/>
                                        <p:tgtEl>
                                          <p:spTgt spid="6"/>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153400" cy="4876800"/>
          </a:xfrm>
          <a:prstGeom prst="bevel">
            <a:avLst>
              <a:gd name="adj" fmla="val 6637"/>
            </a:avLst>
          </a:prstGeom>
          <a:solidFill>
            <a:srgbClr val="00B050"/>
          </a:soli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en-US" sz="4000" dirty="0" err="1" smtClean="0">
                <a:latin typeface="NikoshBAN" pitchFamily="2" charset="0"/>
                <a:cs typeface="NikoshBAN" pitchFamily="2" charset="0"/>
              </a:rPr>
              <a:t>স্বাভাবিক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অবস্থান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থেকে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পরিবর্তন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বস্তুকে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অন্য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অবস্থানে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স্বাভাবিক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অবস্থা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পরিবর্তন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অন্য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অবস্থায়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আনলে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বস্তু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সামর্থ্য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অর্জন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বিভব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a:t>
            </a:r>
            <a:r>
              <a:rPr lang="en-US" sz="4000" dirty="0" smtClean="0">
                <a:latin typeface="NikoshBAN" pitchFamily="2" charset="0"/>
                <a:cs typeface="NikoshBAN" pitchFamily="2" charset="0"/>
              </a:rPr>
              <a:t>। </a:t>
            </a:r>
          </a:p>
          <a:p>
            <a:pPr algn="just"/>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4" name="Right Arrow 3"/>
          <p:cNvSpPr/>
          <p:nvPr/>
        </p:nvSpPr>
        <p:spPr>
          <a:xfrm>
            <a:off x="533400" y="0"/>
            <a:ext cx="3810000" cy="1528465"/>
          </a:xfrm>
          <a:prstGeom prst="rightArrow">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4400" b="1" dirty="0" err="1" smtClean="0">
                <a:latin typeface="NikoshBAN" pitchFamily="2" charset="0"/>
                <a:cs typeface="NikoshBAN" pitchFamily="2" charset="0"/>
              </a:rPr>
              <a:t>বিভব</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শক্তিঃ</a:t>
            </a:r>
            <a:r>
              <a:rPr lang="en-US" sz="4400" b="1" dirty="0" smtClean="0">
                <a:latin typeface="NikoshBAN" pitchFamily="2" charset="0"/>
                <a:cs typeface="NikoshBAN" pitchFamily="2" charset="0"/>
              </a:rPr>
              <a:t> </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8" name="Action Button: Forward or Next 7">
            <a:hlinkClick r:id="" action="ppaction://hlinkshowjump?jump=nextslide" highlightClick="1"/>
          </p:cNvPr>
          <p:cNvSpPr/>
          <p:nvPr/>
        </p:nvSpPr>
        <p:spPr>
          <a:xfrm>
            <a:off x="8153400" y="633984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533400" y="633984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Action Button: Home 9">
            <a:hlinkClick r:id="rId2" action="ppaction://hlinksldjump" highlightClick="1"/>
          </p:cNvPr>
          <p:cNvSpPr/>
          <p:nvPr/>
        </p:nvSpPr>
        <p:spPr>
          <a:xfrm>
            <a:off x="4267200" y="633984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strVal val="#ppt_w+.3"/>
                                          </p:val>
                                        </p:tav>
                                        <p:tav tm="100000">
                                          <p:val>
                                            <p:strVal val="#ppt_w"/>
                                          </p:val>
                                        </p:tav>
                                      </p:tavLst>
                                    </p:anim>
                                    <p:anim calcmode="lin" valueType="num">
                                      <p:cBhvr>
                                        <p:cTn id="15" dur="1000" fill="hold"/>
                                        <p:tgtEl>
                                          <p:spTgt spid="3">
                                            <p:bg/>
                                          </p:spTgt>
                                        </p:tgtEl>
                                        <p:attrNameLst>
                                          <p:attrName>ppt_h</p:attrName>
                                        </p:attrNameLst>
                                      </p:cBhvr>
                                      <p:tavLst>
                                        <p:tav tm="0">
                                          <p:val>
                                            <p:strVal val="#ppt_h"/>
                                          </p:val>
                                        </p:tav>
                                        <p:tav tm="100000">
                                          <p:val>
                                            <p:strVal val="#ppt_h"/>
                                          </p:val>
                                        </p:tav>
                                      </p:tavLst>
                                    </p:anim>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par>
                          <p:cTn id="24" fill="hold">
                            <p:stCondLst>
                              <p:cond delay="1000"/>
                            </p:stCondLst>
                            <p:childTnLst>
                              <p:par>
                                <p:cTn id="25" presetID="1" presetClass="emph" presetSubtype="10" repeatCount="indefinite" fill="hold" nodeType="afterEffect">
                                  <p:stCondLst>
                                    <p:cond delay="0"/>
                                  </p:stCondLst>
                                  <p:childTnLst>
                                    <p:animClr clrSpc="hsl" dir="ccw">
                                      <p:cBhvr>
                                        <p:cTn id="26" dur="500" fill="hold"/>
                                        <p:tgtEl>
                                          <p:spTgt spid="9"/>
                                        </p:tgtEl>
                                        <p:attrNameLst>
                                          <p:attrName>fillcolor</p:attrName>
                                        </p:attrNameLst>
                                      </p:cBhvr>
                                      <p:to>
                                        <a:schemeClr val="accent2"/>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childTnLst>
                          </p:cTn>
                        </p:par>
                        <p:par>
                          <p:cTn id="29" fill="hold">
                            <p:stCondLst>
                              <p:cond delay="1500"/>
                            </p:stCondLst>
                            <p:childTnLst>
                              <p:par>
                                <p:cTn id="30" presetID="1" presetClass="emph" presetSubtype="10" repeatCount="indefinite" fill="hold" nodeType="afterEffect">
                                  <p:stCondLst>
                                    <p:cond delay="0"/>
                                  </p:stCondLst>
                                  <p:childTnLst>
                                    <p:animClr clrSpc="hsl" dir="ccw">
                                      <p:cBhvr>
                                        <p:cTn id="31" dur="500" fill="hold"/>
                                        <p:tgtEl>
                                          <p:spTgt spid="10"/>
                                        </p:tgtEl>
                                        <p:attrNameLst>
                                          <p:attrName>fillcolor</p:attrName>
                                        </p:attrNameLst>
                                      </p:cBhvr>
                                      <p:to>
                                        <a:schemeClr val="accent2"/>
                                      </p:to>
                                    </p:animClr>
                                    <p:set>
                                      <p:cBhvr>
                                        <p:cTn id="32" dur="500" fill="hold"/>
                                        <p:tgtEl>
                                          <p:spTgt spid="10"/>
                                        </p:tgtEl>
                                        <p:attrNameLst>
                                          <p:attrName>fill.type</p:attrName>
                                        </p:attrNameLst>
                                      </p:cBhvr>
                                      <p:to>
                                        <p:strVal val="solid"/>
                                      </p:to>
                                    </p:set>
                                    <p:set>
                                      <p:cBhvr>
                                        <p:cTn id="33" dur="500" fill="hold"/>
                                        <p:tgtEl>
                                          <p:spTgt spid="10"/>
                                        </p:tgtEl>
                                        <p:attrNameLst>
                                          <p:attrName>fill.on</p:attrName>
                                        </p:attrNameLst>
                                      </p:cBhvr>
                                      <p:to>
                                        <p:strVal val="true"/>
                                      </p:to>
                                    </p:set>
                                  </p:childTnLst>
                                </p:cTn>
                              </p:par>
                            </p:childTnLst>
                          </p:cTn>
                        </p:par>
                        <p:par>
                          <p:cTn id="34" fill="hold">
                            <p:stCondLst>
                              <p:cond delay="2000"/>
                            </p:stCondLst>
                            <p:childTnLst>
                              <p:par>
                                <p:cTn id="35" presetID="1" presetClass="emph" presetSubtype="10" repeatCount="indefinite" fill="hold" nodeType="afterEffect">
                                  <p:stCondLst>
                                    <p:cond delay="0"/>
                                  </p:stCondLst>
                                  <p:childTnLst>
                                    <p:animClr clrSpc="hsl" dir="ccw">
                                      <p:cBhvr>
                                        <p:cTn id="36" dur="500" fill="hold"/>
                                        <p:tgtEl>
                                          <p:spTgt spid="8"/>
                                        </p:tgtEl>
                                        <p:attrNameLst>
                                          <p:attrName>fillcolor</p:attrName>
                                        </p:attrNameLst>
                                      </p:cBhvr>
                                      <p:to>
                                        <a:schemeClr val="accent2"/>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0"/>
            <a:ext cx="10210800" cy="3962400"/>
          </a:xfrm>
        </p:spPr>
        <p:style>
          <a:lnRef idx="1">
            <a:schemeClr val="accent2"/>
          </a:lnRef>
          <a:fillRef idx="2">
            <a:schemeClr val="accent2"/>
          </a:fillRef>
          <a:effectRef idx="1">
            <a:schemeClr val="accent2"/>
          </a:effectRef>
          <a:fontRef idx="minor">
            <a:schemeClr val="dk1"/>
          </a:fontRef>
        </p:style>
        <p:txBody>
          <a:bodyPr>
            <a:noAutofit/>
          </a:bodyPr>
          <a:lstStyle/>
          <a:p>
            <a:r>
              <a:rPr lang="en-US" sz="3600" dirty="0" smtClean="0">
                <a:effectLst/>
                <a:latin typeface="NikoshBAN" pitchFamily="2" charset="0"/>
                <a:cs typeface="NikoshBAN" pitchFamily="2" charset="0"/>
              </a:rPr>
              <a:t>m </a:t>
            </a:r>
            <a:r>
              <a:rPr lang="en-US" sz="3600" dirty="0" err="1" smtClean="0">
                <a:effectLst/>
                <a:latin typeface="NikoshBAN" pitchFamily="2" charset="0"/>
                <a:cs typeface="NikoshBAN" pitchFamily="2" charset="0"/>
              </a:rPr>
              <a:t>ভরের</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বস্তুকে</a:t>
            </a:r>
            <a:r>
              <a:rPr lang="en-US" sz="3600" dirty="0" smtClean="0">
                <a:effectLst/>
                <a:latin typeface="NikoshBAN" pitchFamily="2" charset="0"/>
                <a:cs typeface="NikoshBAN" pitchFamily="2" charset="0"/>
              </a:rPr>
              <a:t> h </a:t>
            </a:r>
            <a:r>
              <a:rPr lang="en-US" sz="3600" dirty="0" err="1" smtClean="0">
                <a:effectLst/>
                <a:latin typeface="NikoshBAN" pitchFamily="2" charset="0"/>
                <a:cs typeface="NikoshBAN" pitchFamily="2" charset="0"/>
              </a:rPr>
              <a:t>উচ্চতায়</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উঠাতে</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কৃতকাজই</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হচ্ছে</a:t>
            </a:r>
            <a:r>
              <a:rPr lang="en-US" sz="3600" dirty="0" smtClean="0">
                <a:effectLst/>
                <a:latin typeface="NikoshBAN" pitchFamily="2" charset="0"/>
                <a:cs typeface="NikoshBAN" pitchFamily="2" charset="0"/>
              </a:rPr>
              <a:t> ঐ </a:t>
            </a:r>
            <a:r>
              <a:rPr lang="en-US" sz="3600" dirty="0" err="1" smtClean="0">
                <a:effectLst/>
                <a:latin typeface="NikoshBAN" pitchFamily="2" charset="0"/>
                <a:cs typeface="NikoshBAN" pitchFamily="2" charset="0"/>
              </a:rPr>
              <a:t>বস্তুতে</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সঞ্চিত</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বিভব</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শক্তির</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পরিমাণ</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আর</a:t>
            </a:r>
            <a:r>
              <a:rPr lang="en-US" sz="3600" dirty="0" smtClean="0">
                <a:effectLst/>
                <a:latin typeface="NikoshBAN" pitchFamily="2" charset="0"/>
                <a:cs typeface="NikoshBAN" pitchFamily="2" charset="0"/>
              </a:rPr>
              <a:t> এ </a:t>
            </a:r>
            <a:r>
              <a:rPr lang="en-US" sz="3600" dirty="0" err="1" smtClean="0">
                <a:effectLst/>
                <a:latin typeface="NikoshBAN" pitchFamily="2" charset="0"/>
                <a:cs typeface="NikoshBAN" pitchFamily="2" charset="0"/>
              </a:rPr>
              <a:t>ক্ষেত্রে</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কৃতকাজ</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হচ্ছে</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বস্তুর</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ওজন</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এবং</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উচ্চতার</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গুণফলের</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সমান</a:t>
            </a:r>
            <a:r>
              <a:rPr lang="en-US" sz="3600" dirty="0" smtClean="0">
                <a:effectLst/>
                <a:latin typeface="NikoshBAN" pitchFamily="2" charset="0"/>
                <a:cs typeface="NikoshBAN" pitchFamily="2" charset="0"/>
              </a:rPr>
              <a:t>।</a:t>
            </a:r>
            <a:br>
              <a:rPr lang="en-US" sz="3600" dirty="0" smtClean="0">
                <a:effectLst/>
                <a:latin typeface="NikoshBAN" pitchFamily="2" charset="0"/>
                <a:cs typeface="NikoshBAN" pitchFamily="2" charset="0"/>
              </a:rPr>
            </a:br>
            <a:r>
              <a:rPr lang="en-US" sz="3600" dirty="0" err="1" smtClean="0">
                <a:effectLst/>
                <a:latin typeface="NikoshBAN" pitchFamily="2" charset="0"/>
                <a:cs typeface="NikoshBAN" pitchFamily="2" charset="0"/>
              </a:rPr>
              <a:t>কৃতকাজ</a:t>
            </a:r>
            <a:r>
              <a:rPr lang="en-US" sz="3600" dirty="0" smtClean="0">
                <a:effectLst/>
                <a:latin typeface="NikoshBAN" pitchFamily="2" charset="0"/>
                <a:cs typeface="NikoshBAN" pitchFamily="2" charset="0"/>
              </a:rPr>
              <a:t> = </a:t>
            </a:r>
            <a:r>
              <a:rPr lang="en-US" sz="3600" dirty="0" err="1" smtClean="0">
                <a:effectLst/>
                <a:latin typeface="NikoshBAN" pitchFamily="2" charset="0"/>
                <a:cs typeface="NikoshBAN" pitchFamily="2" charset="0"/>
              </a:rPr>
              <a:t>বস্তুর</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ওজন</a:t>
            </a:r>
            <a:r>
              <a:rPr lang="en-US" sz="3600" dirty="0" smtClean="0">
                <a:effectLst/>
                <a:latin typeface="NikoshBAN" pitchFamily="2" charset="0"/>
                <a:cs typeface="NikoshBAN" pitchFamily="2" charset="0"/>
              </a:rPr>
              <a:t> × </a:t>
            </a:r>
            <a:r>
              <a:rPr lang="en-US" sz="3600" dirty="0" err="1" smtClean="0">
                <a:effectLst/>
                <a:latin typeface="NikoshBAN" pitchFamily="2" charset="0"/>
                <a:cs typeface="NikoshBAN" pitchFamily="2" charset="0"/>
              </a:rPr>
              <a:t>উচ্চতা</a:t>
            </a:r>
            <a:r>
              <a:rPr lang="en-US" sz="3600" dirty="0" smtClean="0">
                <a:effectLst/>
                <a:latin typeface="NikoshBAN" pitchFamily="2" charset="0"/>
                <a:cs typeface="NikoshBAN" pitchFamily="2" charset="0"/>
              </a:rPr>
              <a:t> = </a:t>
            </a:r>
            <a:r>
              <a:rPr lang="en-US" sz="3600" dirty="0" err="1" smtClean="0">
                <a:effectLst/>
                <a:latin typeface="NikoshBAN" pitchFamily="2" charset="0"/>
                <a:cs typeface="NikoshBAN" pitchFamily="2" charset="0"/>
              </a:rPr>
              <a:t>mgh</a:t>
            </a:r>
            <a:r>
              <a:rPr lang="en-US" sz="3600" dirty="0" smtClean="0">
                <a:effectLst/>
                <a:latin typeface="NikoshBAN" pitchFamily="2" charset="0"/>
                <a:cs typeface="NikoshBAN" pitchFamily="2" charset="0"/>
              </a:rPr>
              <a:t/>
            </a:r>
            <a:br>
              <a:rPr lang="en-US" sz="3600" dirty="0" smtClean="0">
                <a:effectLst/>
                <a:latin typeface="NikoshBAN" pitchFamily="2" charset="0"/>
                <a:cs typeface="NikoshBAN" pitchFamily="2" charset="0"/>
              </a:rPr>
            </a:br>
            <a:r>
              <a:rPr lang="en-US" sz="3600" dirty="0" err="1" smtClean="0">
                <a:effectLst/>
                <a:latin typeface="Times New Roman" pitchFamily="18" charset="0"/>
                <a:cs typeface="Times New Roman" pitchFamily="18" charset="0"/>
              </a:rPr>
              <a:t>E</a:t>
            </a:r>
            <a:r>
              <a:rPr lang="en-US" sz="4400" baseline="-25000" dirty="0" err="1" smtClean="0">
                <a:effectLst/>
                <a:latin typeface="Times New Roman" pitchFamily="18" charset="0"/>
                <a:cs typeface="Times New Roman" pitchFamily="18" charset="0"/>
              </a:rPr>
              <a:t>p</a:t>
            </a:r>
            <a:r>
              <a:rPr lang="en-US" sz="3600" dirty="0" smtClean="0">
                <a:effectLst/>
                <a:latin typeface="Times New Roman" pitchFamily="18" charset="0"/>
                <a:cs typeface="Times New Roman" pitchFamily="18" charset="0"/>
              </a:rPr>
              <a:t> = m</a:t>
            </a:r>
            <a:r>
              <a:rPr lang="en-US" sz="3600" dirty="0" smtClean="0">
                <a:effectLst/>
                <a:latin typeface="NikoshBAN" pitchFamily="2" charset="0"/>
                <a:cs typeface="NikoshBAN" pitchFamily="2" charset="0"/>
              </a:rPr>
              <a:t> × g × h</a:t>
            </a:r>
            <a:br>
              <a:rPr lang="en-US" sz="3600" dirty="0" smtClean="0">
                <a:effectLst/>
                <a:latin typeface="NikoshBAN" pitchFamily="2" charset="0"/>
                <a:cs typeface="NikoshBAN" pitchFamily="2" charset="0"/>
              </a:rPr>
            </a:br>
            <a:r>
              <a:rPr lang="en-US" sz="3600" dirty="0" err="1" smtClean="0">
                <a:effectLst/>
                <a:latin typeface="NikoshBAN" pitchFamily="2" charset="0"/>
                <a:cs typeface="NikoshBAN" pitchFamily="2" charset="0"/>
              </a:rPr>
              <a:t>বিভব</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শক্তি</a:t>
            </a:r>
            <a:r>
              <a:rPr lang="en-US" sz="3600" dirty="0" smtClean="0">
                <a:effectLst/>
                <a:latin typeface="NikoshBAN" pitchFamily="2" charset="0"/>
                <a:cs typeface="NikoshBAN" pitchFamily="2" charset="0"/>
              </a:rPr>
              <a:t> = </a:t>
            </a:r>
            <a:r>
              <a:rPr lang="en-US" sz="3600" dirty="0" err="1" smtClean="0">
                <a:effectLst/>
                <a:latin typeface="NikoshBAN" pitchFamily="2" charset="0"/>
                <a:cs typeface="NikoshBAN" pitchFamily="2" charset="0"/>
              </a:rPr>
              <a:t>বস্তুর</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ভর</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অভিকর্ষজ</a:t>
            </a:r>
            <a:r>
              <a:rPr lang="en-US" sz="3600" dirty="0" smtClean="0">
                <a:effectLst/>
                <a:latin typeface="NikoshBAN" pitchFamily="2" charset="0"/>
                <a:cs typeface="NikoshBAN" pitchFamily="2" charset="0"/>
              </a:rPr>
              <a:t> </a:t>
            </a:r>
            <a:r>
              <a:rPr lang="en-US" sz="3600" dirty="0" err="1" smtClean="0">
                <a:effectLst/>
                <a:latin typeface="NikoshBAN" pitchFamily="2" charset="0"/>
                <a:cs typeface="NikoshBAN" pitchFamily="2" charset="0"/>
              </a:rPr>
              <a:t>ত্বরণ</a:t>
            </a:r>
            <a:r>
              <a:rPr lang="en-US" sz="4000" dirty="0" smtClean="0">
                <a:effectLst/>
                <a:latin typeface="NikoshBAN" pitchFamily="2" charset="0"/>
                <a:cs typeface="NikoshBAN" pitchFamily="2" charset="0"/>
              </a:rPr>
              <a:t>× </a:t>
            </a:r>
            <a:r>
              <a:rPr lang="en-US" sz="4000" dirty="0" err="1" smtClean="0">
                <a:effectLst/>
                <a:latin typeface="NikoshBAN" pitchFamily="2" charset="0"/>
                <a:cs typeface="NikoshBAN" pitchFamily="2" charset="0"/>
              </a:rPr>
              <a:t>উচ্চতা</a:t>
            </a:r>
            <a:r>
              <a:rPr lang="en-US" sz="4000" dirty="0" smtClean="0">
                <a:effectLst/>
                <a:latin typeface="NikoshBAN" pitchFamily="2" charset="0"/>
                <a:cs typeface="NikoshBAN" pitchFamily="2" charset="0"/>
              </a:rPr>
              <a:t>  </a:t>
            </a:r>
            <a:endParaRPr lang="en-US" sz="4000" dirty="0">
              <a:effectLst/>
              <a:latin typeface="NikoshBAN" pitchFamily="2" charset="0"/>
              <a:cs typeface="NikoshBAN" pitchFamily="2" charset="0"/>
            </a:endParaRPr>
          </a:p>
        </p:txBody>
      </p:sp>
      <p:pic>
        <p:nvPicPr>
          <p:cNvPr id="4" name="dg-picture-zoom-9" descr="http://www.myacademybd.com/maap/helper/chapter_images/1426533240.jpg"/>
          <p:cNvPicPr/>
          <p:nvPr/>
        </p:nvPicPr>
        <p:blipFill>
          <a:blip r:embed="rId3"/>
          <a:srcRect/>
          <a:stretch>
            <a:fillRect/>
          </a:stretch>
        </p:blipFill>
        <p:spPr bwMode="auto">
          <a:xfrm>
            <a:off x="3276600" y="1219200"/>
            <a:ext cx="2667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nip Diagonal Corner Rectangle 4"/>
          <p:cNvSpPr/>
          <p:nvPr/>
        </p:nvSpPr>
        <p:spPr>
          <a:xfrm>
            <a:off x="228600" y="0"/>
            <a:ext cx="8686800" cy="9906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tabLst>
                <a:tab pos="1949450" algn="l"/>
              </a:tabLst>
            </a:pPr>
            <a:r>
              <a:rPr lang="en-US" sz="3600" b="1" spc="150" dirty="0" err="1"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বিভব</a:t>
            </a:r>
            <a:r>
              <a:rPr lang="en-US" sz="3200" b="1" spc="150" dirty="0"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শক্তি</a:t>
            </a:r>
            <a:r>
              <a:rPr lang="en-US" sz="3200" b="1" spc="150" dirty="0"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বস্তুর</a:t>
            </a:r>
            <a:r>
              <a:rPr lang="en-US" sz="3200" b="1" spc="150" dirty="0"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ভর</a:t>
            </a:r>
            <a:r>
              <a:rPr lang="en-US" sz="3200" b="1" spc="150" dirty="0"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 ও </a:t>
            </a:r>
            <a:r>
              <a:rPr lang="en-US" sz="3200" b="1" spc="150" dirty="0" err="1"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উচ্চতার</a:t>
            </a:r>
            <a:r>
              <a:rPr lang="en-US" sz="3200" b="1" spc="150" dirty="0"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মধ্যে</a:t>
            </a:r>
            <a:r>
              <a:rPr lang="en-US" sz="3200" b="1" spc="150" dirty="0"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 </a:t>
            </a:r>
            <a:r>
              <a:rPr lang="en-US" sz="3200" b="1" spc="150" dirty="0" err="1"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সম্পর্কঃ</a:t>
            </a:r>
            <a:r>
              <a:rPr lang="en-US" sz="3200" b="1" spc="150" dirty="0"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 </a:t>
            </a:r>
            <a:r>
              <a:rPr lang="en-US" sz="3200" dirty="0" err="1" smtClean="0">
                <a:latin typeface="Times New Roman" pitchFamily="18" charset="0"/>
                <a:cs typeface="Times New Roman" pitchFamily="18" charset="0"/>
              </a:rPr>
              <a:t>E</a:t>
            </a:r>
            <a:r>
              <a:rPr lang="en-US" sz="4000" baseline="-25000" dirty="0" err="1" smtClean="0">
                <a:latin typeface="Times New Roman" pitchFamily="18" charset="0"/>
                <a:cs typeface="Times New Roman" pitchFamily="18" charset="0"/>
              </a:rPr>
              <a:t>p</a:t>
            </a:r>
            <a:r>
              <a:rPr lang="en-US" sz="3200" dirty="0" smtClean="0">
                <a:latin typeface="Times New Roman" pitchFamily="18" charset="0"/>
                <a:cs typeface="Times New Roman" pitchFamily="18" charset="0"/>
              </a:rPr>
              <a:t> =</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mgh</a:t>
            </a:r>
            <a:r>
              <a:rPr lang="en-US" sz="3200" dirty="0" smtClean="0">
                <a:latin typeface="Times New Roman" pitchFamily="18" charset="0"/>
                <a:cs typeface="Times New Roman" pitchFamily="18" charset="0"/>
              </a:rPr>
              <a:t> </a:t>
            </a:r>
            <a:endParaRPr lang="en-US" sz="3200" b="1" spc="150" dirty="0">
              <a:ln w="11430"/>
              <a:solidFill>
                <a:srgbClr val="F8F8F8"/>
              </a:solidFill>
              <a:effectLst>
                <a:outerShdw blurRad="25400" algn="tl" rotWithShape="0">
                  <a:srgbClr val="000000">
                    <a:alpha val="43000"/>
                  </a:srgbClr>
                </a:outerShdw>
              </a:effectLst>
              <a:latin typeface="NikoshBAN" pitchFamily="2" charset="0"/>
              <a:cs typeface="NikoshBAN"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6882" name="Equation" r:id="rId4" imgW="114120" imgH="215640" progId="Equation.3">
                  <p:embed/>
                </p:oleObj>
              </mc:Choice>
              <mc:Fallback>
                <p:oleObj name="Equation" r:id="rId4" imgW="11412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153400" cy="4373562"/>
          </a:xfrm>
        </p:spPr>
        <p:style>
          <a:lnRef idx="3">
            <a:schemeClr val="lt1"/>
          </a:lnRef>
          <a:fillRef idx="1">
            <a:schemeClr val="accent2"/>
          </a:fillRef>
          <a:effectRef idx="1">
            <a:schemeClr val="accent2"/>
          </a:effectRef>
          <a:fontRef idx="minor">
            <a:schemeClr val="lt1"/>
          </a:fontRef>
        </p:style>
        <p:txBody>
          <a:bodyPr>
            <a:noAutofit/>
          </a:bodyPr>
          <a:lstStyle/>
          <a:p>
            <a:r>
              <a:rPr lang="en-US" sz="4400" dirty="0" err="1" smtClean="0">
                <a:latin typeface="NikoshBAN" pitchFamily="2" charset="0"/>
                <a:cs typeface="NikoshBAN" pitchFamily="2" charset="0"/>
              </a:rPr>
              <a:t>বিভব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শক্তি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ভূপৃষ্ঠ</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থেকে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বস্তুর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উচ্চতার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উপর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নির্ভর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উচ্চতা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যত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বেশি</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শক্তিও</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বেশি</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শক্তি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বস্তুর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ভরের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উপরও</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নির্ভর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যত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বেশি</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শক্তিও</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বেশি</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a:t>
            </a:r>
            <a:r>
              <a:rPr lang="en-US" sz="4400" dirty="0" smtClean="0">
                <a:latin typeface="NikoshBAN" pitchFamily="2" charset="0"/>
                <a:cs typeface="NikoshBAN" pitchFamily="2" charset="0"/>
              </a:rPr>
              <a:t>।</a:t>
            </a:r>
            <a:br>
              <a:rPr lang="en-US" sz="4400" dirty="0" smtClean="0">
                <a:latin typeface="NikoshBAN" pitchFamily="2" charset="0"/>
                <a:cs typeface="NikoshBAN" pitchFamily="2" charset="0"/>
              </a:rPr>
            </a:br>
            <a:endParaRPr lang="en-US" sz="4400" dirty="0">
              <a:latin typeface="NikoshBAN" pitchFamily="2" charset="0"/>
              <a:cs typeface="NikoshBAN" pitchFamily="2" charset="0"/>
            </a:endParaRPr>
          </a:p>
        </p:txBody>
      </p:sp>
      <p:sp>
        <p:nvSpPr>
          <p:cNvPr id="3" name="Action Button: Forward or Next 2">
            <a:hlinkClick r:id="" action="ppaction://hlinkshowjump?jump=nextslide" highlightClick="1"/>
          </p:cNvPr>
          <p:cNvSpPr/>
          <p:nvPr/>
        </p:nvSpPr>
        <p:spPr>
          <a:xfrm>
            <a:off x="8153400" y="633984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p:cNvPr>
          <p:cNvSpPr/>
          <p:nvPr/>
        </p:nvSpPr>
        <p:spPr>
          <a:xfrm>
            <a:off x="533400" y="633984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4267200" y="633984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1" presetClass="emph" presetSubtype="10" repeatCount="indefinite" fill="hold" nodeType="afterEffect">
                                  <p:stCondLst>
                                    <p:cond delay="0"/>
                                  </p:stCondLst>
                                  <p:childTnLst>
                                    <p:animClr clrSpc="hsl" dir="ccw">
                                      <p:cBhvr>
                                        <p:cTn id="10" dur="500" fill="hold"/>
                                        <p:tgtEl>
                                          <p:spTgt spid="4"/>
                                        </p:tgtEl>
                                        <p:attrNameLst>
                                          <p:attrName>fillcolor</p:attrName>
                                        </p:attrNameLst>
                                      </p:cBhvr>
                                      <p:to>
                                        <a:schemeClr val="accent2"/>
                                      </p:to>
                                    </p:animClr>
                                    <p:set>
                                      <p:cBhvr>
                                        <p:cTn id="11" dur="500" fill="hold"/>
                                        <p:tgtEl>
                                          <p:spTgt spid="4"/>
                                        </p:tgtEl>
                                        <p:attrNameLst>
                                          <p:attrName>fill.type</p:attrName>
                                        </p:attrNameLst>
                                      </p:cBhvr>
                                      <p:to>
                                        <p:strVal val="solid"/>
                                      </p:to>
                                    </p:set>
                                    <p:set>
                                      <p:cBhvr>
                                        <p:cTn id="12" dur="500" fill="hold"/>
                                        <p:tgtEl>
                                          <p:spTgt spid="4"/>
                                        </p:tgtEl>
                                        <p:attrNameLst>
                                          <p:attrName>fill.on</p:attrName>
                                        </p:attrNameLst>
                                      </p:cBhvr>
                                      <p:to>
                                        <p:strVal val="true"/>
                                      </p:to>
                                    </p:set>
                                  </p:childTnLst>
                                </p:cTn>
                              </p:par>
                            </p:childTnLst>
                          </p:cTn>
                        </p:par>
                        <p:par>
                          <p:cTn id="13" fill="hold">
                            <p:stCondLst>
                              <p:cond delay="500"/>
                            </p:stCondLst>
                            <p:childTnLst>
                              <p:par>
                                <p:cTn id="14" presetID="1" presetClass="emph" presetSubtype="10" repeatCount="indefinite" fill="hold" nodeType="afterEffect">
                                  <p:stCondLst>
                                    <p:cond delay="0"/>
                                  </p:stCondLst>
                                  <p:childTnLst>
                                    <p:animClr clrSpc="hsl" dir="ccw">
                                      <p:cBhvr>
                                        <p:cTn id="15" dur="500" fill="hold"/>
                                        <p:tgtEl>
                                          <p:spTgt spid="5"/>
                                        </p:tgtEl>
                                        <p:attrNameLst>
                                          <p:attrName>fillcolor</p:attrName>
                                        </p:attrNameLst>
                                      </p:cBhvr>
                                      <p:to>
                                        <a:schemeClr val="accent2"/>
                                      </p:to>
                                    </p:animClr>
                                    <p:set>
                                      <p:cBhvr>
                                        <p:cTn id="16" dur="500" fill="hold"/>
                                        <p:tgtEl>
                                          <p:spTgt spid="5"/>
                                        </p:tgtEl>
                                        <p:attrNameLst>
                                          <p:attrName>fill.type</p:attrName>
                                        </p:attrNameLst>
                                      </p:cBhvr>
                                      <p:to>
                                        <p:strVal val="solid"/>
                                      </p:to>
                                    </p:set>
                                    <p:set>
                                      <p:cBhvr>
                                        <p:cTn id="17" dur="500" fill="hold"/>
                                        <p:tgtEl>
                                          <p:spTgt spid="5"/>
                                        </p:tgtEl>
                                        <p:attrNameLst>
                                          <p:attrName>fill.on</p:attrName>
                                        </p:attrNameLst>
                                      </p:cBhvr>
                                      <p:to>
                                        <p:strVal val="true"/>
                                      </p:to>
                                    </p:set>
                                  </p:childTnLst>
                                </p:cTn>
                              </p:par>
                            </p:childTnLst>
                          </p:cTn>
                        </p:par>
                        <p:par>
                          <p:cTn id="18" fill="hold">
                            <p:stCondLst>
                              <p:cond delay="1000"/>
                            </p:stCondLst>
                            <p:childTnLst>
                              <p:par>
                                <p:cTn id="19" presetID="1" presetClass="emph" presetSubtype="10" repeatCount="indefinite" fill="hold" nodeType="afterEffect">
                                  <p:stCondLst>
                                    <p:cond delay="0"/>
                                  </p:stCondLst>
                                  <p:childTnLst>
                                    <p:animClr clrSpc="hsl" dir="ccw">
                                      <p:cBhvr>
                                        <p:cTn id="20" dur="500" fill="hold"/>
                                        <p:tgtEl>
                                          <p:spTgt spid="3"/>
                                        </p:tgtEl>
                                        <p:attrNameLst>
                                          <p:attrName>fillcolor</p:attrName>
                                        </p:attrNameLst>
                                      </p:cBhvr>
                                      <p:to>
                                        <a:schemeClr val="accent2"/>
                                      </p:to>
                                    </p:animClr>
                                    <p:set>
                                      <p:cBhvr>
                                        <p:cTn id="21" dur="500" fill="hold"/>
                                        <p:tgtEl>
                                          <p:spTgt spid="3"/>
                                        </p:tgtEl>
                                        <p:attrNameLst>
                                          <p:attrName>fill.type</p:attrName>
                                        </p:attrNameLst>
                                      </p:cBhvr>
                                      <p:to>
                                        <p:strVal val="solid"/>
                                      </p:to>
                                    </p:set>
                                    <p:set>
                                      <p:cBhvr>
                                        <p:cTn id="22" dur="5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Shamsunnahar\Downloads\example34son.png"/>
          <p:cNvPicPr>
            <a:picLocks noChangeAspect="1" noChangeArrowheads="1"/>
          </p:cNvPicPr>
          <p:nvPr/>
        </p:nvPicPr>
        <p:blipFill>
          <a:blip r:embed="rId2"/>
          <a:srcRect r="74802"/>
          <a:stretch>
            <a:fillRect/>
          </a:stretch>
        </p:blipFill>
        <p:spPr bwMode="auto">
          <a:xfrm>
            <a:off x="762000" y="1524000"/>
            <a:ext cx="480060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09600" y="304800"/>
            <a:ext cx="8077200" cy="1173162"/>
          </a:xfrm>
          <a:prstGeom prst="cube">
            <a:avLst/>
          </a:prstGeom>
        </p:spPr>
        <p:style>
          <a:lnRef idx="3">
            <a:schemeClr val="lt1"/>
          </a:lnRef>
          <a:fillRef idx="1">
            <a:schemeClr val="accent5"/>
          </a:fillRef>
          <a:effectRef idx="1">
            <a:schemeClr val="accent5"/>
          </a:effectRef>
          <a:fontRef idx="minor">
            <a:schemeClr val="lt1"/>
          </a:fontRef>
        </p:style>
        <p:txBody>
          <a:bodyPr>
            <a:noAutofit/>
          </a:bodyPr>
          <a:lstStyle/>
          <a:p>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একক কাজ			সময়ঃ ৩ মিনিট</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1026" name="Picture 2" descr="H:\download picture\7C1_3622.gif"/>
          <p:cNvPicPr>
            <a:picLocks noChangeAspect="1" noChangeArrowheads="1" noCrop="1"/>
          </p:cNvPicPr>
          <p:nvPr/>
        </p:nvPicPr>
        <p:blipFill>
          <a:blip r:embed="rId3"/>
          <a:srcRect/>
          <a:stretch>
            <a:fillRect/>
          </a:stretch>
        </p:blipFill>
        <p:spPr bwMode="auto">
          <a:xfrm>
            <a:off x="6210300" y="1981200"/>
            <a:ext cx="2781300" cy="3859763"/>
          </a:xfrm>
          <a:prstGeom prst="rect">
            <a:avLst/>
          </a:prstGeom>
          <a:noFill/>
        </p:spPr>
      </p:pic>
      <p:sp>
        <p:nvSpPr>
          <p:cNvPr id="5" name="TextBox 4"/>
          <p:cNvSpPr txBox="1"/>
          <p:nvPr/>
        </p:nvSpPr>
        <p:spPr>
          <a:xfrm>
            <a:off x="457200" y="5334000"/>
            <a:ext cx="5638800" cy="990124"/>
          </a:xfrm>
          <a:prstGeom prst="upArrowCallou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উপরের</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ছবিতে</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বিভব</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শক্তি</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কত</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53250"/>
                                        </p:tgtEl>
                                        <p:attrNameLst>
                                          <p:attrName>style.visibility</p:attrName>
                                        </p:attrNameLst>
                                      </p:cBhvr>
                                      <p:to>
                                        <p:strVal val="visible"/>
                                      </p:to>
                                    </p:set>
                                    <p:anim to="" calcmode="lin" valueType="num">
                                      <p:cBhvr>
                                        <p:cTn id="14" dur="1" fill="hold"/>
                                        <p:tgtEl>
                                          <p:spTgt spid="53250"/>
                                        </p:tgtEl>
                                        <p:attrNameLst>
                                          <p:attrName/>
                                        </p:attrNameLst>
                                      </p:cBhvr>
                                    </p:anim>
                                  </p:childTnLst>
                                </p:cTn>
                              </p:par>
                            </p:childTnLst>
                          </p:cTn>
                        </p:par>
                        <p:par>
                          <p:cTn id="15" fill="hold">
                            <p:stCondLst>
                              <p:cond delay="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dpi="0" rotWithShape="1">
            <a:blip r:embed="rId2">
              <a:alphaModFix amt="44000"/>
            </a:blip>
            <a:srcRect/>
            <a:stretch>
              <a:fillRect/>
            </a:stretch>
          </a:blip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bn-BD"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4400" b="1" spc="50" dirty="0" smtClean="0">
              <a:ln w="11430">
                <a:solidFill>
                  <a:schemeClr val="accent2"/>
                </a:solidFill>
              </a:ln>
              <a:solidFill>
                <a:schemeClr val="accent2"/>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bn-BD" sz="4400" b="1" spc="50" dirty="0" smtClean="0">
              <a:ln w="11430">
                <a:solidFill>
                  <a:schemeClr val="accent2"/>
                </a:solidFill>
              </a:ln>
              <a:solidFill>
                <a:schemeClr val="accent2"/>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 name="Title 1"/>
          <p:cNvSpPr>
            <a:spLocks noGrp="1"/>
          </p:cNvSpPr>
          <p:nvPr>
            <p:ph type="title"/>
          </p:nvPr>
        </p:nvSpPr>
        <p:spPr>
          <a:xfrm>
            <a:off x="533400" y="228600"/>
            <a:ext cx="8229600" cy="1143000"/>
          </a:xfrm>
          <a:prstGeom prst="cube">
            <a:avLst/>
          </a:prstGeom>
        </p:spPr>
        <p:style>
          <a:lnRef idx="3">
            <a:schemeClr val="lt1"/>
          </a:lnRef>
          <a:fillRef idx="1">
            <a:schemeClr val="accent1"/>
          </a:fillRef>
          <a:effectRef idx="1">
            <a:schemeClr val="accent1"/>
          </a:effectRef>
          <a:fontRef idx="minor">
            <a:schemeClr val="lt1"/>
          </a:fontRef>
        </p:style>
        <p:txBody>
          <a:bodyPr>
            <a:noAutofit/>
          </a:bodyPr>
          <a:lstStyle/>
          <a:p>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দলীয় কাজ	</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সময়ঃ ৭ মিনিট</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Oval Callout 6"/>
          <p:cNvSpPr/>
          <p:nvPr/>
        </p:nvSpPr>
        <p:spPr>
          <a:xfrm>
            <a:off x="2057400" y="1524000"/>
            <a:ext cx="6553200" cy="3352800"/>
          </a:xfrm>
          <a:prstGeom prst="wedgeEllipseCallout">
            <a:avLst>
              <a:gd name="adj1" fmla="val -56829"/>
              <a:gd name="adj2" fmla="val -514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err="1" smtClean="0">
                <a:latin typeface="NikoshBAN" pitchFamily="2" charset="0"/>
                <a:cs typeface="NikoshBAN" pitchFamily="2" charset="0"/>
              </a:rPr>
              <a:t>গতিশক্তি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বেগের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মধ্যে</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সম্পর্ক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স্থাপন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a:t>
            </a:r>
            <a:r>
              <a:rPr lang="en-US" sz="4400" dirty="0" smtClean="0">
                <a:latin typeface="NikoshBAN" pitchFamily="2" charset="0"/>
                <a:cs typeface="NikoshBAN" pitchFamily="2" charset="0"/>
              </a:rPr>
              <a:t>।</a:t>
            </a:r>
            <a:endParaRPr lang="en-US" sz="4400" dirty="0" smtClean="0">
              <a:ln w="10541" cmpd="sng">
                <a:solidFill>
                  <a:sysClr val="windowText" lastClr="000000"/>
                </a:solidFill>
                <a:prstDash val="solid"/>
              </a:ln>
              <a:solidFill>
                <a:sysClr val="windowText" lastClr="000000"/>
              </a:solidFill>
              <a:latin typeface="NikoshBAN" pitchFamily="2" charset="0"/>
              <a:cs typeface="NikoshBAN" pitchFamily="2" charset="0"/>
            </a:endParaRPr>
          </a:p>
        </p:txBody>
      </p:sp>
      <p:sp>
        <p:nvSpPr>
          <p:cNvPr id="9" name="Action Button: Forward or Next 8">
            <a:hlinkClick r:id="" action="ppaction://hlinkshowjump?jump=nextslide" highlightClick="1"/>
          </p:cNvPr>
          <p:cNvSpPr/>
          <p:nvPr/>
        </p:nvSpPr>
        <p:spPr>
          <a:xfrm>
            <a:off x="8153400" y="633984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533400" y="633984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Action Button: Home 10">
            <a:hlinkClick r:id="rId3" action="ppaction://hlinksldjump" highlightClick="1"/>
          </p:cNvPr>
          <p:cNvSpPr/>
          <p:nvPr/>
        </p:nvSpPr>
        <p:spPr>
          <a:xfrm>
            <a:off x="4267200" y="633984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10"/>
                                        </p:tgtEl>
                                        <p:attrNameLst>
                                          <p:attrName>fillcolor</p:attrName>
                                        </p:attrNameLst>
                                      </p:cBhvr>
                                      <p:to>
                                        <a:schemeClr val="accent2"/>
                                      </p:to>
                                    </p:animClr>
                                    <p:set>
                                      <p:cBhvr>
                                        <p:cTn id="7" dur="500" fill="hold"/>
                                        <p:tgtEl>
                                          <p:spTgt spid="10"/>
                                        </p:tgtEl>
                                        <p:attrNameLst>
                                          <p:attrName>fill.type</p:attrName>
                                        </p:attrNameLst>
                                      </p:cBhvr>
                                      <p:to>
                                        <p:strVal val="solid"/>
                                      </p:to>
                                    </p:set>
                                    <p:set>
                                      <p:cBhvr>
                                        <p:cTn id="8" dur="500" fill="hold"/>
                                        <p:tgtEl>
                                          <p:spTgt spid="10"/>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11"/>
                                        </p:tgtEl>
                                        <p:attrNameLst>
                                          <p:attrName>fillcolor</p:attrName>
                                        </p:attrNameLst>
                                      </p:cBhvr>
                                      <p:to>
                                        <a:schemeClr val="accent2"/>
                                      </p:to>
                                    </p:animClr>
                                    <p:set>
                                      <p:cBhvr>
                                        <p:cTn id="12" dur="500" fill="hold"/>
                                        <p:tgtEl>
                                          <p:spTgt spid="11"/>
                                        </p:tgtEl>
                                        <p:attrNameLst>
                                          <p:attrName>fill.type</p:attrName>
                                        </p:attrNameLst>
                                      </p:cBhvr>
                                      <p:to>
                                        <p:strVal val="solid"/>
                                      </p:to>
                                    </p:set>
                                    <p:set>
                                      <p:cBhvr>
                                        <p:cTn id="13" dur="500" fill="hold"/>
                                        <p:tgtEl>
                                          <p:spTgt spid="11"/>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9"/>
                                        </p:tgtEl>
                                        <p:attrNameLst>
                                          <p:attrName>fillcolor</p:attrName>
                                        </p:attrNameLst>
                                      </p:cBhvr>
                                      <p:to>
                                        <a:schemeClr val="accent2"/>
                                      </p:to>
                                    </p:animClr>
                                    <p:set>
                                      <p:cBhvr>
                                        <p:cTn id="17" dur="500" fill="hold"/>
                                        <p:tgtEl>
                                          <p:spTgt spid="9"/>
                                        </p:tgtEl>
                                        <p:attrNameLst>
                                          <p:attrName>fill.type</p:attrName>
                                        </p:attrNameLst>
                                      </p:cBhvr>
                                      <p:to>
                                        <p:strVal val="solid"/>
                                      </p:to>
                                    </p:set>
                                    <p:set>
                                      <p:cBhvr>
                                        <p:cTn id="18" dur="500" fill="hold"/>
                                        <p:tgtEl>
                                          <p:spTgt spid="9"/>
                                        </p:tgtEl>
                                        <p:attrNameLst>
                                          <p:attrName>fill.on</p:attrName>
                                        </p:attrNameLst>
                                      </p:cBhvr>
                                      <p:to>
                                        <p:strVal val="true"/>
                                      </p:to>
                                    </p:set>
                                  </p:childTnLst>
                                </p:cTn>
                              </p:par>
                            </p:childTnLst>
                          </p:cTn>
                        </p:par>
                        <p:par>
                          <p:cTn id="19" fill="hold">
                            <p:stCondLst>
                              <p:cond delay="1500"/>
                            </p:stCondLst>
                            <p:childTnLst>
                              <p:par>
                                <p:cTn id="20" presetID="3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800" decel="100000"/>
                                        <p:tgtEl>
                                          <p:spTgt spid="2"/>
                                        </p:tgtEl>
                                      </p:cBhvr>
                                    </p:animEffect>
                                    <p:anim calcmode="lin" valueType="num">
                                      <p:cBhvr>
                                        <p:cTn id="23" dur="800" decel="100000" fill="hold"/>
                                        <p:tgtEl>
                                          <p:spTgt spid="2"/>
                                        </p:tgtEl>
                                        <p:attrNameLst>
                                          <p:attrName>style.rotation</p:attrName>
                                        </p:attrNameLst>
                                      </p:cBhvr>
                                      <p:tavLst>
                                        <p:tav tm="0">
                                          <p:val>
                                            <p:fltVal val="-90"/>
                                          </p:val>
                                        </p:tav>
                                        <p:tav tm="100000">
                                          <p:val>
                                            <p:fltVal val="0"/>
                                          </p:val>
                                        </p:tav>
                                      </p:tavLst>
                                    </p:anim>
                                    <p:anim calcmode="lin" valueType="num">
                                      <p:cBhvr>
                                        <p:cTn id="24" dur="800" decel="100000" fill="hold"/>
                                        <p:tgtEl>
                                          <p:spTgt spid="2"/>
                                        </p:tgtEl>
                                        <p:attrNameLst>
                                          <p:attrName>ppt_x</p:attrName>
                                        </p:attrNameLst>
                                      </p:cBhvr>
                                      <p:tavLst>
                                        <p:tav tm="0">
                                          <p:val>
                                            <p:strVal val="#ppt_x+0.4"/>
                                          </p:val>
                                        </p:tav>
                                        <p:tav tm="100000">
                                          <p:val>
                                            <p:strVal val="#ppt_x-0.05"/>
                                          </p:val>
                                        </p:tav>
                                      </p:tavLst>
                                    </p:anim>
                                    <p:anim calcmode="lin" valueType="num">
                                      <p:cBhvr>
                                        <p:cTn id="25" dur="800" decel="100000" fill="hold"/>
                                        <p:tgtEl>
                                          <p:spTgt spid="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8" fill="hold">
                            <p:stCondLst>
                              <p:cond delay="2500"/>
                            </p:stCondLst>
                            <p:childTnLst>
                              <p:par>
                                <p:cTn id="29" presetID="7" presetClass="entr" presetSubtype="4" fill="hold" grpId="0" nodeType="afterEffect">
                                  <p:stCondLst>
                                    <p:cond delay="0"/>
                                  </p:stCondLst>
                                  <p:childTnLst>
                                    <p:set>
                                      <p:cBhvr>
                                        <p:cTn id="30" dur="1" fill="hold">
                                          <p:stCondLst>
                                            <p:cond delay="0"/>
                                          </p:stCondLst>
                                        </p:cTn>
                                        <p:tgtEl>
                                          <p:spTgt spid="3">
                                            <p:bg/>
                                          </p:spTgt>
                                        </p:tgtEl>
                                        <p:attrNameLst>
                                          <p:attrName>style.visibility</p:attrName>
                                        </p:attrNameLst>
                                      </p:cBhvr>
                                      <p:to>
                                        <p:strVal val="visible"/>
                                      </p:to>
                                    </p:set>
                                    <p:anim calcmode="lin" valueType="num">
                                      <p:cBhvr additive="base">
                                        <p:cTn id="31"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bg/>
                                          </p:spTgt>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7"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382000" cy="3962400"/>
          </a:xfrm>
          <a:prstGeom prst="flowChartDocument">
            <a:avLst/>
          </a:prstGeom>
          <a:blipFill dpi="0" rotWithShape="1">
            <a:blip r:embed="rId2">
              <a:alphaModFix amt="44000"/>
              <a:duotone>
                <a:schemeClr val="accent2">
                  <a:tint val="30000"/>
                  <a:satMod val="300000"/>
                </a:schemeClr>
                <a:schemeClr val="accent2">
                  <a:tint val="40000"/>
                  <a:satMod val="200000"/>
                </a:schemeClr>
              </a:duotone>
            </a:blip>
            <a:srcRect/>
            <a:tile tx="0" ty="0" sx="70000" sy="70000" flip="none" algn="ctr"/>
          </a:blipFill>
        </p:spPr>
        <p:style>
          <a:lnRef idx="1">
            <a:schemeClr val="accent2"/>
          </a:lnRef>
          <a:fillRef idx="2">
            <a:schemeClr val="accent2"/>
          </a:fillRef>
          <a:effectRef idx="1">
            <a:schemeClr val="accent2"/>
          </a:effectRef>
          <a:fontRef idx="minor">
            <a:schemeClr val="dk1"/>
          </a:fontRef>
        </p:style>
        <p:txBody>
          <a:bodyPr>
            <a:noAutofit/>
          </a:bodyPr>
          <a:lstStyle/>
          <a:p>
            <a:pPr>
              <a:buNone/>
            </a:pPr>
            <a:r>
              <a:rPr lang="bn-BD" sz="6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60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a:t>
            </a:r>
            <a:r>
              <a:rPr lang="en-US" sz="6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60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মামুনুর</a:t>
            </a:r>
            <a:r>
              <a:rPr lang="en-US" sz="6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60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রশিদ</a:t>
            </a:r>
            <a:r>
              <a:rPr lang="bn-BD"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r>
            <a:br>
              <a:rPr lang="bn-BD"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br>
            <a:r>
              <a:rPr lang="bn-BD"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প্রভাষক (পদার্থ বিজ্ঞান) </a:t>
            </a:r>
            <a:endParaRPr lang="en-US"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a:buNone/>
            </a:pPr>
            <a:r>
              <a:rPr lang="en-US"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48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চন্দননগর</a:t>
            </a:r>
            <a:r>
              <a:rPr lang="en-US"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en-US" sz="48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কলেজ</a:t>
            </a:r>
            <a:r>
              <a:rPr lang="en-US"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p>
          <a:p>
            <a:pPr>
              <a:buNone/>
            </a:pPr>
            <a:r>
              <a:rPr lang="en-US" sz="48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নিয়ামতপুর,নওগাঁ</a:t>
            </a:r>
            <a:r>
              <a:rPr lang="en-US"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r>
              <a:rPr lang="bn-BD"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r>
            <a:br>
              <a:rPr lang="bn-BD"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b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8" name="Group 7"/>
          <p:cNvGrpSpPr/>
          <p:nvPr/>
        </p:nvGrpSpPr>
        <p:grpSpPr>
          <a:xfrm>
            <a:off x="876300" y="0"/>
            <a:ext cx="7353300" cy="1752600"/>
            <a:chOff x="1615190" y="0"/>
            <a:chExt cx="5791200" cy="1752600"/>
          </a:xfrm>
        </p:grpSpPr>
        <p:sp>
          <p:nvSpPr>
            <p:cNvPr id="4" name="Left-Right Arrow 3"/>
            <p:cNvSpPr/>
            <p:nvPr/>
          </p:nvSpPr>
          <p:spPr>
            <a:xfrm>
              <a:off x="1615190" y="0"/>
              <a:ext cx="5791200" cy="1752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Right Arrow 5"/>
            <p:cNvSpPr/>
            <p:nvPr/>
          </p:nvSpPr>
          <p:spPr>
            <a:xfrm>
              <a:off x="1828800" y="0"/>
              <a:ext cx="5334000" cy="1752600"/>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7" name="Rectangle 6"/>
          <p:cNvSpPr/>
          <p:nvPr/>
        </p:nvSpPr>
        <p:spPr>
          <a:xfrm>
            <a:off x="1676400" y="609600"/>
            <a:ext cx="5562600" cy="830997"/>
          </a:xfrm>
          <a:prstGeom prst="rect">
            <a:avLst/>
          </a:prstGeom>
        </p:spPr>
        <p:txBody>
          <a:bodyPr wrap="square">
            <a:spAutoFit/>
          </a:bodyPr>
          <a:lstStyle/>
          <a:p>
            <a:r>
              <a:rPr lang="bn-IN"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শিক্ষক পরি</a:t>
            </a:r>
            <a:r>
              <a:rPr lang="en-US" sz="4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চি</a:t>
            </a:r>
            <a:r>
              <a:rPr lang="bn-IN"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তিঃ</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Action Button: Forward or Next 9">
            <a:hlinkClick r:id="" action="ppaction://hlinkshowjump?jump=nextslide" highlightClick="1"/>
          </p:cNvPr>
          <p:cNvSpPr/>
          <p:nvPr/>
        </p:nvSpPr>
        <p:spPr>
          <a:xfrm>
            <a:off x="8229600" y="635508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609600" y="635508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4343400" y="635508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11"/>
                                        </p:tgtEl>
                                        <p:attrNameLst>
                                          <p:attrName>fillcolor</p:attrName>
                                        </p:attrNameLst>
                                      </p:cBhvr>
                                      <p:to>
                                        <a:schemeClr val="accent2"/>
                                      </p:to>
                                    </p:animClr>
                                    <p:set>
                                      <p:cBhvr>
                                        <p:cTn id="7" dur="500" fill="hold"/>
                                        <p:tgtEl>
                                          <p:spTgt spid="11"/>
                                        </p:tgtEl>
                                        <p:attrNameLst>
                                          <p:attrName>fill.type</p:attrName>
                                        </p:attrNameLst>
                                      </p:cBhvr>
                                      <p:to>
                                        <p:strVal val="solid"/>
                                      </p:to>
                                    </p:set>
                                    <p:set>
                                      <p:cBhvr>
                                        <p:cTn id="8" dur="500" fill="hold"/>
                                        <p:tgtEl>
                                          <p:spTgt spid="11"/>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12"/>
                                        </p:tgtEl>
                                        <p:attrNameLst>
                                          <p:attrName>fillcolor</p:attrName>
                                        </p:attrNameLst>
                                      </p:cBhvr>
                                      <p:to>
                                        <a:schemeClr val="accent2"/>
                                      </p:to>
                                    </p:animClr>
                                    <p:set>
                                      <p:cBhvr>
                                        <p:cTn id="12" dur="500" fill="hold"/>
                                        <p:tgtEl>
                                          <p:spTgt spid="12"/>
                                        </p:tgtEl>
                                        <p:attrNameLst>
                                          <p:attrName>fill.type</p:attrName>
                                        </p:attrNameLst>
                                      </p:cBhvr>
                                      <p:to>
                                        <p:strVal val="solid"/>
                                      </p:to>
                                    </p:set>
                                    <p:set>
                                      <p:cBhvr>
                                        <p:cTn id="13" dur="500" fill="hold"/>
                                        <p:tgtEl>
                                          <p:spTgt spid="12"/>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10"/>
                                        </p:tgtEl>
                                        <p:attrNameLst>
                                          <p:attrName>fillcolor</p:attrName>
                                        </p:attrNameLst>
                                      </p:cBhvr>
                                      <p:to>
                                        <a:schemeClr val="accent2"/>
                                      </p:to>
                                    </p:animClr>
                                    <p:set>
                                      <p:cBhvr>
                                        <p:cTn id="17" dur="500" fill="hold"/>
                                        <p:tgtEl>
                                          <p:spTgt spid="10"/>
                                        </p:tgtEl>
                                        <p:attrNameLst>
                                          <p:attrName>fill.type</p:attrName>
                                        </p:attrNameLst>
                                      </p:cBhvr>
                                      <p:to>
                                        <p:strVal val="solid"/>
                                      </p:to>
                                    </p:set>
                                    <p:set>
                                      <p:cBhvr>
                                        <p:cTn id="18" dur="500" fill="hold"/>
                                        <p:tgtEl>
                                          <p:spTgt spid="10"/>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par>
                          <p:cTn id="24" fill="hold">
                            <p:stCondLst>
                              <p:cond delay="2000"/>
                            </p:stCondLst>
                            <p:childTnLst>
                              <p:par>
                                <p:cTn id="25" presetID="2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2">
                                            <p:bg/>
                                          </p:spTgt>
                                        </p:tgtEl>
                                        <p:attrNameLst>
                                          <p:attrName>style.visibility</p:attrName>
                                        </p:attrNameLst>
                                      </p:cBhvr>
                                      <p:to>
                                        <p:strVal val="visible"/>
                                      </p:to>
                                    </p:set>
                                    <p:anim calcmode="lin" valueType="num">
                                      <p:cBhvr additive="base">
                                        <p:cTn id="31" dur="500" fill="hold"/>
                                        <p:tgtEl>
                                          <p:spTgt spid="2">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additive="base">
                                        <p:cTn id="4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000"/>
                            </p:stCondLst>
                            <p:childTnLst>
                              <p:par>
                                <p:cTn id="45" presetID="2" presetClass="entr" presetSubtype="4" fill="hold" grpId="0" nodeType="after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 calcmode="lin" valueType="num">
                                      <p:cBhvr additive="base">
                                        <p:cTn id="4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848600" cy="4800600"/>
          </a:xfrm>
          <a:prstGeom prst="bevel">
            <a:avLst>
              <a:gd name="adj" fmla="val 2704"/>
            </a:avLst>
          </a:prstGeo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514350">
              <a:buNone/>
            </a:pPr>
            <a:r>
              <a:rPr lang="bn-BD" dirty="0" smtClean="0">
                <a:latin typeface="NikoshBAN" pitchFamily="2" charset="0"/>
                <a:cs typeface="NikoshBAN" pitchFamily="2" charset="0"/>
              </a:rPr>
              <a:t>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নিচের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রাশিগুলোর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মাত্রা</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একক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অভিন্ন</a:t>
            </a:r>
            <a:r>
              <a:rPr lang="en-US" dirty="0" smtClean="0">
                <a:latin typeface="NikoshBAN" pitchFamily="2" charset="0"/>
                <a:cs typeface="NikoshBAN" pitchFamily="2" charset="0"/>
              </a:rPr>
              <a:t>?</a:t>
            </a:r>
            <a:endParaRPr lang="bn-BD" dirty="0" smtClean="0">
              <a:latin typeface="NikoshBAN" pitchFamily="2" charset="0"/>
              <a:cs typeface="NikoshBAN" pitchFamily="2" charset="0"/>
            </a:endParaRPr>
          </a:p>
          <a:p>
            <a:pPr marL="514350" indent="-111125">
              <a:buNone/>
            </a:pPr>
            <a:r>
              <a:rPr lang="bn-BD" dirty="0" smtClean="0">
                <a:latin typeface="NikoshBAN" pitchFamily="2" charset="0"/>
                <a:cs typeface="NikoshBAN" pitchFamily="2" charset="0"/>
              </a:rPr>
              <a:t>( ক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বিভব</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তড়ি</a:t>
            </a:r>
            <a:r>
              <a:rPr lang="en-US" dirty="0" smtClean="0">
                <a:latin typeface="NikoshBAN" pitchFamily="2" charset="0"/>
                <a:cs typeface="NikoshBAN" pitchFamily="2" charset="0"/>
              </a:rPr>
              <a:t>ৎ </a:t>
            </a:r>
            <a:r>
              <a:rPr lang="en-US" dirty="0" err="1" smtClean="0">
                <a:latin typeface="NikoshBAN" pitchFamily="2" charset="0"/>
                <a:cs typeface="NikoshBAN" pitchFamily="2" charset="0"/>
              </a:rPr>
              <a:t>প্রবাহ</a:t>
            </a:r>
            <a:r>
              <a:rPr lang="en-US" dirty="0" smtClean="0">
                <a:latin typeface="NikoshBAN" pitchFamily="2" charset="0"/>
                <a:cs typeface="NikoshBAN" pitchFamily="2" charset="0"/>
              </a:rPr>
              <a:t>	</a:t>
            </a:r>
            <a:r>
              <a:rPr lang="bn-BD" dirty="0" smtClean="0">
                <a:latin typeface="NikoshBAN" pitchFamily="2" charset="0"/>
                <a:cs typeface="NikoshBAN" pitchFamily="2" charset="0"/>
              </a:rPr>
              <a:t>( খ ) </a:t>
            </a:r>
            <a:r>
              <a:rPr lang="en-US" dirty="0" err="1" smtClean="0">
                <a:latin typeface="NikoshBAN" pitchFamily="2" charset="0"/>
                <a:cs typeface="NikoshBAN" pitchFamily="2" charset="0"/>
              </a:rPr>
              <a:t>কাজ</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শক্তি</a:t>
            </a:r>
            <a:r>
              <a:rPr lang="en-US" dirty="0" smtClean="0">
                <a:latin typeface="NikoshBAN" pitchFamily="2" charset="0"/>
                <a:cs typeface="NikoshBAN" pitchFamily="2" charset="0"/>
              </a:rPr>
              <a:t>	 </a:t>
            </a:r>
          </a:p>
          <a:p>
            <a:pPr marL="514350" indent="-111125">
              <a:buNone/>
            </a:pPr>
            <a:r>
              <a:rPr lang="bn-BD" dirty="0" smtClean="0">
                <a:latin typeface="NikoshBAN" pitchFamily="2" charset="0"/>
                <a:cs typeface="NikoshBAN" pitchFamily="2" charset="0"/>
              </a:rPr>
              <a:t>( গ ) </a:t>
            </a:r>
            <a:r>
              <a:rPr lang="en-US" dirty="0" err="1" smtClean="0">
                <a:latin typeface="NikoshBAN" pitchFamily="2" charset="0"/>
                <a:cs typeface="NikoshBAN" pitchFamily="2" charset="0"/>
              </a:rPr>
              <a:t>বেগ</a:t>
            </a:r>
            <a:r>
              <a:rPr lang="en-US" dirty="0" smtClean="0">
                <a:latin typeface="NikoshBAN" pitchFamily="2" charset="0"/>
                <a:cs typeface="NikoshBAN" pitchFamily="2" charset="0"/>
              </a:rPr>
              <a:t> ও </a:t>
            </a:r>
            <a:r>
              <a:rPr lang="en-US" sz="2800" dirty="0" err="1" smtClean="0">
                <a:latin typeface="NikoshBAN" pitchFamily="2" charset="0"/>
                <a:cs typeface="NikoshBAN" pitchFamily="2" charset="0"/>
              </a:rPr>
              <a:t>সরণ</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ঘ ) </a:t>
            </a:r>
            <a:r>
              <a:rPr lang="en-US" sz="2800" dirty="0" err="1" smtClean="0">
                <a:latin typeface="NikoshBAN" pitchFamily="2" charset="0"/>
                <a:cs typeface="NikoshBAN" pitchFamily="2" charset="0"/>
              </a:rPr>
              <a:t>তাপ</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তাপমাত্রা</a:t>
            </a:r>
            <a:endParaRPr lang="en-US" sz="2800" dirty="0" smtClean="0">
              <a:latin typeface="NikoshBAN" pitchFamily="2" charset="0"/>
              <a:cs typeface="NikoshBAN" pitchFamily="2" charset="0"/>
            </a:endParaRPr>
          </a:p>
          <a:p>
            <a:pPr marL="0" indent="0">
              <a:buNone/>
            </a:pPr>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গতিশক্তি</a:t>
            </a:r>
            <a:r>
              <a:rPr lang="en-US" sz="2800" dirty="0" smtClean="0">
                <a:latin typeface="NikoshBAN" pitchFamily="2" charset="0"/>
                <a:cs typeface="NikoshBAN" pitchFamily="2" charset="0"/>
              </a:rPr>
              <a:t> </a:t>
            </a:r>
            <a:r>
              <a:rPr lang="en-US" sz="2800" dirty="0" smtClean="0">
                <a:latin typeface="Times New Roman" pitchFamily="18" charset="0"/>
                <a:cs typeface="Times New Roman" pitchFamily="18" charset="0"/>
              </a:rPr>
              <a:t>9</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হবে</a:t>
            </a:r>
            <a:r>
              <a:rPr lang="en-US"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a:p>
            <a:pPr marL="514350" indent="-111125">
              <a:buNone/>
              <a:tabLst>
                <a:tab pos="2233613" algn="l"/>
              </a:tabLst>
            </a:pPr>
            <a:r>
              <a:rPr lang="bn-BD" sz="2800" dirty="0" smtClean="0">
                <a:latin typeface="NikoshBAN" pitchFamily="2" charset="0"/>
                <a:cs typeface="NikoshBAN" pitchFamily="2" charset="0"/>
              </a:rPr>
              <a:t>( ক ) </a:t>
            </a:r>
            <a:r>
              <a:rPr lang="en-US" sz="2800" dirty="0" smtClean="0">
                <a:latin typeface="Times New Roman" pitchFamily="18" charset="0"/>
                <a:cs typeface="Times New Roman" pitchFamily="18" charset="0"/>
              </a:rPr>
              <a:t>2</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গুণ</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খ ) </a:t>
            </a:r>
            <a:r>
              <a:rPr lang="en-US" sz="2800" dirty="0" smtClean="0">
                <a:latin typeface="Times New Roman" pitchFamily="18" charset="0"/>
                <a:cs typeface="Times New Roman" pitchFamily="18" charset="0"/>
              </a:rPr>
              <a:t>3</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গুণ</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গ ) </a:t>
            </a:r>
            <a:r>
              <a:rPr lang="en-US" sz="2800" dirty="0" smtClean="0">
                <a:latin typeface="Times New Roman" pitchFamily="18" charset="0"/>
                <a:cs typeface="Times New Roman" pitchFamily="18" charset="0"/>
              </a:rPr>
              <a:t>4</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গুণ</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ঘ ) </a:t>
            </a:r>
            <a:r>
              <a:rPr lang="en-US" sz="2800" dirty="0" smtClean="0">
                <a:latin typeface="Times New Roman" pitchFamily="18" charset="0"/>
                <a:cs typeface="Times New Roman" pitchFamily="18" charset="0"/>
              </a:rPr>
              <a:t>5</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গুণ</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pPr marL="514350" indent="-514350">
              <a:buNone/>
            </a:pPr>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নিচে</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পড়তে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বিভবশক্তি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কিরূপ</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a:t>
            </a:r>
          </a:p>
          <a:p>
            <a:pPr marL="514350" indent="-111125">
              <a:buNone/>
            </a:pPr>
            <a:r>
              <a:rPr lang="bn-BD" sz="2800" dirty="0" smtClean="0">
                <a:latin typeface="NikoshBAN" pitchFamily="2" charset="0"/>
                <a:cs typeface="NikoshBAN" pitchFamily="2" charset="0"/>
              </a:rPr>
              <a:t>( ক )</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কমতে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খ ) </a:t>
            </a:r>
            <a:r>
              <a:rPr lang="en-US" sz="2800" dirty="0" err="1" smtClean="0">
                <a:latin typeface="NikoshBAN" pitchFamily="2" charset="0"/>
                <a:cs typeface="NikoshBAN" pitchFamily="2" charset="0"/>
              </a:rPr>
              <a:t>বাড়তে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a:t>
            </a:r>
          </a:p>
          <a:p>
            <a:pPr marL="514350" indent="-111125">
              <a:buNone/>
            </a:pPr>
            <a:r>
              <a:rPr lang="bn-BD" sz="2800" dirty="0" smtClean="0">
                <a:latin typeface="NikoshBAN" pitchFamily="2" charset="0"/>
                <a:cs typeface="NikoshBAN" pitchFamily="2" charset="0"/>
              </a:rPr>
              <a:t>( গ ) </a:t>
            </a:r>
            <a:r>
              <a:rPr lang="en-US" sz="3200" dirty="0" err="1" smtClean="0">
                <a:latin typeface="NikoshBAN" pitchFamily="2" charset="0"/>
                <a:cs typeface="NikoshBAN" pitchFamily="2" charset="0"/>
              </a:rPr>
              <a:t>স্থির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ঘ ) </a:t>
            </a:r>
            <a:r>
              <a:rPr lang="en-US" sz="3200" dirty="0" err="1" smtClean="0">
                <a:latin typeface="NikoshBAN" pitchFamily="2" charset="0"/>
                <a:cs typeface="NikoshBAN" pitchFamily="2" charset="0"/>
              </a:rPr>
              <a:t>বিভব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থাকেনা</a:t>
            </a:r>
            <a:endParaRPr lang="bn-BD" sz="3200" dirty="0" smtClean="0">
              <a:latin typeface="NikoshBAN" pitchFamily="2" charset="0"/>
              <a:cs typeface="NikoshBAN" pitchFamily="2" charset="0"/>
            </a:endParaRPr>
          </a:p>
        </p:txBody>
      </p:sp>
      <p:sp>
        <p:nvSpPr>
          <p:cNvPr id="2" name="Title 1"/>
          <p:cNvSpPr>
            <a:spLocks noGrp="1"/>
          </p:cNvSpPr>
          <p:nvPr>
            <p:ph type="title"/>
          </p:nvPr>
        </p:nvSpPr>
        <p:spPr>
          <a:xfrm>
            <a:off x="762000" y="304800"/>
            <a:ext cx="2971800" cy="1143000"/>
          </a:xfrm>
          <a:prstGeom prst="wave">
            <a:avLst/>
          </a:prstGeom>
        </p:spPr>
        <p:style>
          <a:lnRef idx="1">
            <a:schemeClr val="accent2"/>
          </a:lnRef>
          <a:fillRef idx="3">
            <a:schemeClr val="accent2"/>
          </a:fillRef>
          <a:effectRef idx="2">
            <a:schemeClr val="accent2"/>
          </a:effectRef>
          <a:fontRef idx="minor">
            <a:schemeClr val="lt1"/>
          </a:fontRef>
        </p:style>
        <p:txBody>
          <a:bodyPr>
            <a:noAutofit/>
          </a:bodyPr>
          <a:lstStyle/>
          <a:p>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মূল্যায়নঃ</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Oval 3"/>
          <p:cNvSpPr/>
          <p:nvPr/>
        </p:nvSpPr>
        <p:spPr>
          <a:xfrm>
            <a:off x="5110710" y="2058650"/>
            <a:ext cx="5334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p:cNvSpPr/>
          <p:nvPr/>
        </p:nvSpPr>
        <p:spPr>
          <a:xfrm>
            <a:off x="3215390" y="3641360"/>
            <a:ext cx="5334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1401580" y="4572000"/>
            <a:ext cx="5334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144000" y="4098560"/>
            <a:ext cx="4800600" cy="6320790"/>
          </a:xfrm>
          <a:prstGeom prst="cube">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514350" indent="-111125" algn="ctr">
              <a:buNone/>
            </a:pPr>
            <a:r>
              <a:rPr lang="en-US"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সঠিক</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উত্তরটি</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জেনে</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নেই</a:t>
            </a:r>
            <a:endPar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a:p>
            <a:pPr marL="514350" indent="-111125">
              <a:buNone/>
            </a:pPr>
            <a:endParaRPr lang="bn-BD"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21" name="Action Button: Forward or Next 20">
            <a:hlinkClick r:id="" action="ppaction://hlinkshowjump?jump=nextslide" highlightClick="1"/>
          </p:cNvPr>
          <p:cNvSpPr/>
          <p:nvPr/>
        </p:nvSpPr>
        <p:spPr>
          <a:xfrm>
            <a:off x="8153400" y="633984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2" name="Action Button: Back or Previous 21">
            <a:hlinkClick r:id="" action="ppaction://hlinkshowjump?jump=previousslide" highlightClick="1"/>
          </p:cNvPr>
          <p:cNvSpPr/>
          <p:nvPr/>
        </p:nvSpPr>
        <p:spPr>
          <a:xfrm>
            <a:off x="533400" y="633984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3" name="Action Button: Home 22">
            <a:hlinkClick r:id="rId2" action="ppaction://hlinksldjump" highlightClick="1"/>
          </p:cNvPr>
          <p:cNvSpPr/>
          <p:nvPr/>
        </p:nvSpPr>
        <p:spPr>
          <a:xfrm>
            <a:off x="4267200" y="633984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22"/>
                                        </p:tgtEl>
                                        <p:attrNameLst>
                                          <p:attrName>fillcolor</p:attrName>
                                        </p:attrNameLst>
                                      </p:cBhvr>
                                      <p:to>
                                        <a:schemeClr val="accent2"/>
                                      </p:to>
                                    </p:animClr>
                                    <p:set>
                                      <p:cBhvr>
                                        <p:cTn id="7" dur="500" fill="hold"/>
                                        <p:tgtEl>
                                          <p:spTgt spid="22"/>
                                        </p:tgtEl>
                                        <p:attrNameLst>
                                          <p:attrName>fill.type</p:attrName>
                                        </p:attrNameLst>
                                      </p:cBhvr>
                                      <p:to>
                                        <p:strVal val="solid"/>
                                      </p:to>
                                    </p:set>
                                    <p:set>
                                      <p:cBhvr>
                                        <p:cTn id="8" dur="500" fill="hold"/>
                                        <p:tgtEl>
                                          <p:spTgt spid="22"/>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23"/>
                                        </p:tgtEl>
                                        <p:attrNameLst>
                                          <p:attrName>fillcolor</p:attrName>
                                        </p:attrNameLst>
                                      </p:cBhvr>
                                      <p:to>
                                        <a:schemeClr val="accent2"/>
                                      </p:to>
                                    </p:animClr>
                                    <p:set>
                                      <p:cBhvr>
                                        <p:cTn id="12" dur="500" fill="hold"/>
                                        <p:tgtEl>
                                          <p:spTgt spid="23"/>
                                        </p:tgtEl>
                                        <p:attrNameLst>
                                          <p:attrName>fill.type</p:attrName>
                                        </p:attrNameLst>
                                      </p:cBhvr>
                                      <p:to>
                                        <p:strVal val="solid"/>
                                      </p:to>
                                    </p:set>
                                    <p:set>
                                      <p:cBhvr>
                                        <p:cTn id="13" dur="500" fill="hold"/>
                                        <p:tgtEl>
                                          <p:spTgt spid="23"/>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21"/>
                                        </p:tgtEl>
                                        <p:attrNameLst>
                                          <p:attrName>fillcolor</p:attrName>
                                        </p:attrNameLst>
                                      </p:cBhvr>
                                      <p:to>
                                        <a:schemeClr val="accent2"/>
                                      </p:to>
                                    </p:animClr>
                                    <p:set>
                                      <p:cBhvr>
                                        <p:cTn id="17" dur="500" fill="hold"/>
                                        <p:tgtEl>
                                          <p:spTgt spid="21"/>
                                        </p:tgtEl>
                                        <p:attrNameLst>
                                          <p:attrName>fill.type</p:attrName>
                                        </p:attrNameLst>
                                      </p:cBhvr>
                                      <p:to>
                                        <p:strVal val="solid"/>
                                      </p:to>
                                    </p:set>
                                    <p:set>
                                      <p:cBhvr>
                                        <p:cTn id="18" dur="500" fill="hold"/>
                                        <p:tgtEl>
                                          <p:spTgt spid="21"/>
                                        </p:tgtEl>
                                        <p:attrNameLst>
                                          <p:attrName>fill.on</p:attrName>
                                        </p:attrNameLst>
                                      </p:cBhvr>
                                      <p:to>
                                        <p:strVal val="true"/>
                                      </p:to>
                                    </p:set>
                                  </p:childTnLst>
                                </p:cTn>
                              </p:par>
                            </p:childTnLst>
                          </p:cTn>
                        </p:par>
                        <p:par>
                          <p:cTn id="19" fill="hold">
                            <p:stCondLst>
                              <p:cond delay="15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ppt_w</p:attrName>
                                        </p:attrNameLst>
                                      </p:cBhvr>
                                      <p:tavLst>
                                        <p:tav tm="0" fmla="#ppt_w*sin(2.5*pi*$)">
                                          <p:val>
                                            <p:fltVal val="0"/>
                                          </p:val>
                                        </p:tav>
                                        <p:tav tm="100000">
                                          <p:val>
                                            <p:fltVal val="1"/>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blinds(horizontal)">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blinds(horizontal)">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blinds(horizontal)">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blinds(horizontal)">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0" presetClass="entr" presetSubtype="0" fill="hold"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0" presetClass="entr" presetSubtype="0" fill="hold" nodeType="clickEffect">
                                  <p:stCondLst>
                                    <p:cond delay="0"/>
                                  </p:stCondLst>
                                  <p:iterate type="lt">
                                    <p:tmPct val="10000"/>
                                  </p:iterate>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1"/>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4"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from="(-#ppt_w/2)" to="(#ppt_x)" calcmode="lin" valueType="num">
                                      <p:cBhvr>
                                        <p:cTn id="75" dur="600" fill="hold">
                                          <p:stCondLst>
                                            <p:cond delay="0"/>
                                          </p:stCondLst>
                                        </p:cTn>
                                        <p:tgtEl>
                                          <p:spTgt spid="7"/>
                                        </p:tgtEl>
                                        <p:attrNameLst>
                                          <p:attrName>ppt_x</p:attrName>
                                        </p:attrNameLst>
                                      </p:cBhvr>
                                    </p:anim>
                                    <p:anim from="0" to="-1.0" calcmode="lin" valueType="num">
                                      <p:cBhvr>
                                        <p:cTn id="76" dur="200" decel="50000" autoRev="1" fill="hold">
                                          <p:stCondLst>
                                            <p:cond delay="600"/>
                                          </p:stCondLst>
                                        </p:cTn>
                                        <p:tgtEl>
                                          <p:spTgt spid="7"/>
                                        </p:tgtEl>
                                        <p:attrNameLst>
                                          <p:attrName>xshear</p:attrName>
                                        </p:attrNameLst>
                                      </p:cBhvr>
                                    </p:anim>
                                    <p:animScale>
                                      <p:cBhvr>
                                        <p:cTn id="77" dur="200" decel="100000" autoRev="1" fill="hold">
                                          <p:stCondLst>
                                            <p:cond delay="600"/>
                                          </p:stCondLst>
                                        </p:cTn>
                                        <p:tgtEl>
                                          <p:spTgt spid="7"/>
                                        </p:tgtEl>
                                      </p:cBhvr>
                                      <p:from x="100000" y="100000"/>
                                      <p:to x="80000" y="100000"/>
                                    </p:animScale>
                                    <p:anim by="(#ppt_h/3+#ppt_w*0.1)" calcmode="lin" valueType="num">
                                      <p:cBhvr additive="sum">
                                        <p:cTn id="78" dur="200" decel="100000" autoRev="1" fill="hold">
                                          <p:stCondLst>
                                            <p:cond delay="600"/>
                                          </p:stCondLst>
                                        </p:cTn>
                                        <p:tgtEl>
                                          <p:spTgt spid="7"/>
                                        </p:tgtEl>
                                        <p:attrNameLst>
                                          <p:attrName>ppt_x</p:attrName>
                                        </p:attrNameLst>
                                      </p:cBhvr>
                                    </p:anim>
                                  </p:childTnLst>
                                </p:cTn>
                              </p:par>
                            </p:childTnLst>
                          </p:cTn>
                        </p:par>
                      </p:childTnLst>
                    </p:cTn>
                  </p:par>
                  <p:par>
                    <p:cTn id="79" fill="hold">
                      <p:stCondLst>
                        <p:cond delay="indefinite"/>
                      </p:stCondLst>
                      <p:childTnLst>
                        <p:par>
                          <p:cTn id="80" fill="hold">
                            <p:stCondLst>
                              <p:cond delay="0"/>
                            </p:stCondLst>
                            <p:childTnLst>
                              <p:par>
                                <p:cTn id="81" presetID="52" presetClass="exit" presetSubtype="0" fill="hold" grpId="1" nodeType="clickEffect">
                                  <p:stCondLst>
                                    <p:cond delay="0"/>
                                  </p:stCondLst>
                                  <p:childTnLst>
                                    <p:animScale>
                                      <p:cBhvr>
                                        <p:cTn id="82"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7"/>
                                        </p:tgtEl>
                                        <p:attrNameLst>
                                          <p:attrName>ppt_x</p:attrName>
                                          <p:attrName>ppt_y</p:attrName>
                                        </p:attrNameLst>
                                      </p:cBhvr>
                                    </p:animMotion>
                                    <p:animEffect transition="out" filter="fade">
                                      <p:cBhvr>
                                        <p:cTn id="84" dur="1000"/>
                                        <p:tgtEl>
                                          <p:spTgt spid="7"/>
                                        </p:tgtEl>
                                      </p:cBhvr>
                                    </p:animEffect>
                                    <p:set>
                                      <p:cBhvr>
                                        <p:cTn id="85" dur="1" fill="hold">
                                          <p:stCondLst>
                                            <p:cond delay="999"/>
                                          </p:stCondLst>
                                        </p:cTn>
                                        <p:tgtEl>
                                          <p:spTgt spid="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30" presetClass="entr" presetSubtype="0"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800" decel="100000"/>
                                        <p:tgtEl>
                                          <p:spTgt spid="4"/>
                                        </p:tgtEl>
                                      </p:cBhvr>
                                    </p:animEffect>
                                    <p:anim calcmode="lin" valueType="num">
                                      <p:cBhvr>
                                        <p:cTn id="91" dur="800" decel="100000" fill="hold"/>
                                        <p:tgtEl>
                                          <p:spTgt spid="4"/>
                                        </p:tgtEl>
                                        <p:attrNameLst>
                                          <p:attrName>style.rotation</p:attrName>
                                        </p:attrNameLst>
                                      </p:cBhvr>
                                      <p:tavLst>
                                        <p:tav tm="0">
                                          <p:val>
                                            <p:fltVal val="-90"/>
                                          </p:val>
                                        </p:tav>
                                        <p:tav tm="100000">
                                          <p:val>
                                            <p:fltVal val="0"/>
                                          </p:val>
                                        </p:tav>
                                      </p:tavLst>
                                    </p:anim>
                                    <p:anim calcmode="lin" valueType="num">
                                      <p:cBhvr>
                                        <p:cTn id="92" dur="800" decel="100000" fill="hold"/>
                                        <p:tgtEl>
                                          <p:spTgt spid="4"/>
                                        </p:tgtEl>
                                        <p:attrNameLst>
                                          <p:attrName>ppt_x</p:attrName>
                                        </p:attrNameLst>
                                      </p:cBhvr>
                                      <p:tavLst>
                                        <p:tav tm="0">
                                          <p:val>
                                            <p:strVal val="#ppt_x+0.4"/>
                                          </p:val>
                                        </p:tav>
                                        <p:tav tm="100000">
                                          <p:val>
                                            <p:strVal val="#ppt_x-0.05"/>
                                          </p:val>
                                        </p:tav>
                                      </p:tavLst>
                                    </p:anim>
                                    <p:anim calcmode="lin" valueType="num">
                                      <p:cBhvr>
                                        <p:cTn id="93" dur="800" decel="100000" fill="hold"/>
                                        <p:tgtEl>
                                          <p:spTgt spid="4"/>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0" presetClass="entr" presetSubtype="0" fill="hold" grpId="0"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800" decel="100000"/>
                                        <p:tgtEl>
                                          <p:spTgt spid="5"/>
                                        </p:tgtEl>
                                      </p:cBhvr>
                                    </p:animEffect>
                                    <p:anim calcmode="lin" valueType="num">
                                      <p:cBhvr>
                                        <p:cTn id="101" dur="800" decel="100000" fill="hold"/>
                                        <p:tgtEl>
                                          <p:spTgt spid="5"/>
                                        </p:tgtEl>
                                        <p:attrNameLst>
                                          <p:attrName>style.rotation</p:attrName>
                                        </p:attrNameLst>
                                      </p:cBhvr>
                                      <p:tavLst>
                                        <p:tav tm="0">
                                          <p:val>
                                            <p:fltVal val="-90"/>
                                          </p:val>
                                        </p:tav>
                                        <p:tav tm="100000">
                                          <p:val>
                                            <p:fltVal val="0"/>
                                          </p:val>
                                        </p:tav>
                                      </p:tavLst>
                                    </p:anim>
                                    <p:anim calcmode="lin" valueType="num">
                                      <p:cBhvr>
                                        <p:cTn id="102" dur="800" decel="100000" fill="hold"/>
                                        <p:tgtEl>
                                          <p:spTgt spid="5"/>
                                        </p:tgtEl>
                                        <p:attrNameLst>
                                          <p:attrName>ppt_x</p:attrName>
                                        </p:attrNameLst>
                                      </p:cBhvr>
                                      <p:tavLst>
                                        <p:tav tm="0">
                                          <p:val>
                                            <p:strVal val="#ppt_x+0.4"/>
                                          </p:val>
                                        </p:tav>
                                        <p:tav tm="100000">
                                          <p:val>
                                            <p:strVal val="#ppt_x-0.05"/>
                                          </p:val>
                                        </p:tav>
                                      </p:tavLst>
                                    </p:anim>
                                    <p:anim calcmode="lin" valueType="num">
                                      <p:cBhvr>
                                        <p:cTn id="103" dur="800" decel="100000" fill="hold"/>
                                        <p:tgtEl>
                                          <p:spTgt spid="5"/>
                                        </p:tgtEl>
                                        <p:attrNameLst>
                                          <p:attrName>ppt_y</p:attrName>
                                        </p:attrNameLst>
                                      </p:cBhvr>
                                      <p:tavLst>
                                        <p:tav tm="0">
                                          <p:val>
                                            <p:strVal val="#ppt_y-0.4"/>
                                          </p:val>
                                        </p:tav>
                                        <p:tav tm="100000">
                                          <p:val>
                                            <p:strVal val="#ppt_y+0.1"/>
                                          </p:val>
                                        </p:tav>
                                      </p:tavLst>
                                    </p:anim>
                                    <p:anim calcmode="lin" valueType="num">
                                      <p:cBhvr>
                                        <p:cTn id="10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0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30" presetClass="entr" presetSubtype="0" fill="hold" grpId="0" nodeType="click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fade">
                                      <p:cBhvr>
                                        <p:cTn id="110" dur="800" decel="100000"/>
                                        <p:tgtEl>
                                          <p:spTgt spid="6"/>
                                        </p:tgtEl>
                                      </p:cBhvr>
                                    </p:animEffect>
                                    <p:anim calcmode="lin" valueType="num">
                                      <p:cBhvr>
                                        <p:cTn id="111" dur="800" decel="100000" fill="hold"/>
                                        <p:tgtEl>
                                          <p:spTgt spid="6"/>
                                        </p:tgtEl>
                                        <p:attrNameLst>
                                          <p:attrName>style.rotation</p:attrName>
                                        </p:attrNameLst>
                                      </p:cBhvr>
                                      <p:tavLst>
                                        <p:tav tm="0">
                                          <p:val>
                                            <p:fltVal val="-90"/>
                                          </p:val>
                                        </p:tav>
                                        <p:tav tm="100000">
                                          <p:val>
                                            <p:fltVal val="0"/>
                                          </p:val>
                                        </p:tav>
                                      </p:tavLst>
                                    </p:anim>
                                    <p:anim calcmode="lin" valueType="num">
                                      <p:cBhvr>
                                        <p:cTn id="112" dur="800" decel="100000" fill="hold"/>
                                        <p:tgtEl>
                                          <p:spTgt spid="6"/>
                                        </p:tgtEl>
                                        <p:attrNameLst>
                                          <p:attrName>ppt_x</p:attrName>
                                        </p:attrNameLst>
                                      </p:cBhvr>
                                      <p:tavLst>
                                        <p:tav tm="0">
                                          <p:val>
                                            <p:strVal val="#ppt_x+0.4"/>
                                          </p:val>
                                        </p:tav>
                                        <p:tav tm="100000">
                                          <p:val>
                                            <p:strVal val="#ppt_x-0.05"/>
                                          </p:val>
                                        </p:tav>
                                      </p:tavLst>
                                    </p:anim>
                                    <p:anim calcmode="lin" valueType="num">
                                      <p:cBhvr>
                                        <p:cTn id="113" dur="800" decel="100000" fill="hold"/>
                                        <p:tgtEl>
                                          <p:spTgt spid="6"/>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msunnahar\Downloads\home-design-060.jpg"/>
          <p:cNvPicPr>
            <a:picLocks noChangeAspect="1" noChangeArrowheads="1"/>
          </p:cNvPicPr>
          <p:nvPr/>
        </p:nvPicPr>
        <p:blipFill>
          <a:blip r:embed="rId2">
            <a:lum bright="20000"/>
          </a:blip>
          <a:srcRect/>
          <a:stretch>
            <a:fillRect/>
          </a:stretch>
        </p:blipFill>
        <p:spPr bwMode="auto">
          <a:xfrm>
            <a:off x="-1" y="0"/>
            <a:ext cx="9144001" cy="6858000"/>
          </a:xfrm>
          <a:prstGeom prst="rect">
            <a:avLst/>
          </a:prstGeom>
          <a:ln>
            <a:noFill/>
          </a:ln>
          <a:effectLst>
            <a:softEdge rad="317500"/>
          </a:effectLst>
        </p:spPr>
      </p:pic>
      <p:sp>
        <p:nvSpPr>
          <p:cNvPr id="6" name="Content Placeholder 5"/>
          <p:cNvSpPr>
            <a:spLocks noGrp="1"/>
          </p:cNvSpPr>
          <p:nvPr>
            <p:ph idx="1"/>
          </p:nvPr>
        </p:nvSpPr>
        <p:spPr>
          <a:xfrm>
            <a:off x="108680" y="975610"/>
            <a:ext cx="8915400" cy="5486400"/>
          </a:xfrm>
          <a:prstGeom prst="round2DiagRect">
            <a:avLst>
              <a:gd name="adj1" fmla="val 8517"/>
              <a:gd name="adj2" fmla="val 0"/>
            </a:avLst>
          </a:prstGeom>
          <a:blipFill dpi="0" rotWithShape="1">
            <a:blip r:embed="rId3">
              <a:alphaModFix amt="57000"/>
              <a:duotone>
                <a:schemeClr val="accent3">
                  <a:tint val="30000"/>
                  <a:satMod val="300000"/>
                </a:schemeClr>
                <a:schemeClr val="accent3">
                  <a:tint val="40000"/>
                  <a:satMod val="200000"/>
                </a:schemeClr>
              </a:duotone>
            </a:blip>
            <a:srcRect/>
            <a:tile tx="0" ty="0" sx="70000" sy="70000" flip="none" algn="ctr"/>
          </a:blipFill>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রুদ্র</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গ্রীষ্মের</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ছুটিতে</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গ্রামের</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বাড়িতে</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বেড়াতে</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গিয়েছে</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তার</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খালাতো</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ভাই</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তাসনিমের</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সাথে</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গ্রামের</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প্রাকৃতিক</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মনোরম</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দৃশ্য</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দেখতে</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বের</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হয়েছে</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হঠা</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ৎ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একটি</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আম</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dirty="0" err="1" smtClean="0">
                <a:ln w="18000">
                  <a:solidFill>
                    <a:sysClr val="windowText" lastClr="000000"/>
                  </a:solidFill>
                  <a:prstDash val="solid"/>
                  <a:miter lim="800000"/>
                </a:ln>
                <a:solidFill>
                  <a:schemeClr val="tx1"/>
                </a:solidFill>
                <a:latin typeface="NikoshBAN" pitchFamily="2" charset="0"/>
                <a:cs typeface="NikoshBAN" pitchFamily="2" charset="0"/>
              </a:rPr>
              <a:t>দেখে</a:t>
            </a:r>
            <a:r>
              <a:rPr lang="en-US" sz="2800" dirty="0" smtClean="0">
                <a:ln w="18000">
                  <a:solidFill>
                    <a:sysClr val="windowText" lastClr="000000"/>
                  </a:solidFill>
                  <a:prstDash val="solid"/>
                  <a:miter lim="800000"/>
                </a:ln>
                <a:solidFill>
                  <a:schemeClr val="tx1"/>
                </a:solidFill>
                <a:latin typeface="NikoshBAN" pitchFamily="2" charset="0"/>
                <a:cs typeface="NikoshBAN" pitchFamily="2" charset="0"/>
              </a:rPr>
              <a:t> </a:t>
            </a:r>
            <a:r>
              <a:rPr lang="en-US" sz="2800" err="1" smtClean="0">
                <a:ln w="18000">
                  <a:solidFill>
                    <a:sysClr val="windowText" lastClr="000000"/>
                  </a:solidFill>
                  <a:prstDash val="solid"/>
                  <a:miter lim="800000"/>
                </a:ln>
                <a:solidFill>
                  <a:schemeClr val="tx1"/>
                </a:solidFill>
                <a:latin typeface="NikoshBAN" pitchFamily="2" charset="0"/>
                <a:cs typeface="NikoshBAN" pitchFamily="2" charset="0"/>
              </a:rPr>
              <a:t>সে</a:t>
            </a:r>
            <a:r>
              <a:rPr lang="en-US" sz="2800" smtClean="0">
                <a:ln w="18000">
                  <a:solidFill>
                    <a:sysClr val="windowText" lastClr="000000"/>
                  </a:solidFill>
                  <a:prstDash val="solid"/>
                  <a:miter lim="800000"/>
                </a:ln>
                <a:solidFill>
                  <a:schemeClr val="tx1"/>
                </a:solidFill>
                <a:latin typeface="NikoshBAN" pitchFamily="2" charset="0"/>
                <a:cs typeface="NikoshBAN" pitchFamily="2" charset="0"/>
              </a:rPr>
              <a:t> বলল, এতে বিভবশক্তি জমা আছে। আম নিচে পড়তে থাকলে বিভবশক্তি অন্য শক্তিতে রূপান্তরিত হবে। রুদ্র কিছু বুঝতে না পেরে তাসনিমের দিকে হা করে তাকিয়ে রইল। </a:t>
            </a:r>
            <a:r>
              <a:rPr lang="en-US" sz="2800" smtClean="0">
                <a:ln w="18000">
                  <a:solidFill>
                    <a:sysClr val="windowText" lastClr="000000"/>
                  </a:solidFill>
                  <a:prstDash val="solid"/>
                  <a:miter lim="800000"/>
                </a:ln>
                <a:solidFill>
                  <a:schemeClr val="tx1"/>
                </a:solidFill>
                <a:latin typeface="Times New Roman" pitchFamily="18" charset="0"/>
                <a:cs typeface="Times New Roman" pitchFamily="18" charset="0"/>
              </a:rPr>
              <a:t>250gm</a:t>
            </a:r>
            <a:r>
              <a:rPr lang="en-US" sz="2800" smtClean="0">
                <a:ln w="18000">
                  <a:solidFill>
                    <a:sysClr val="windowText" lastClr="000000"/>
                  </a:solidFill>
                  <a:prstDash val="solid"/>
                  <a:miter lim="800000"/>
                </a:ln>
                <a:solidFill>
                  <a:schemeClr val="tx1"/>
                </a:solidFill>
                <a:latin typeface="NikoshBAN" pitchFamily="2" charset="0"/>
                <a:cs typeface="NikoshBAN" pitchFamily="2" charset="0"/>
              </a:rPr>
              <a:t> ভরবিশিষ্ট একটি আম </a:t>
            </a:r>
            <a:r>
              <a:rPr lang="en-US" sz="2800" smtClean="0">
                <a:ln w="18000">
                  <a:solidFill>
                    <a:sysClr val="windowText" lastClr="000000"/>
                  </a:solidFill>
                  <a:prstDash val="solid"/>
                  <a:miter lim="800000"/>
                </a:ln>
                <a:solidFill>
                  <a:schemeClr val="tx1"/>
                </a:solidFill>
                <a:latin typeface="Times New Roman" pitchFamily="18" charset="0"/>
                <a:cs typeface="Times New Roman" pitchFamily="18" charset="0"/>
              </a:rPr>
              <a:t>15m</a:t>
            </a:r>
            <a:r>
              <a:rPr lang="en-US" sz="2800" smtClean="0">
                <a:ln w="18000">
                  <a:solidFill>
                    <a:sysClr val="windowText" lastClr="000000"/>
                  </a:solidFill>
                  <a:prstDash val="solid"/>
                  <a:miter lim="800000"/>
                </a:ln>
                <a:solidFill>
                  <a:schemeClr val="tx1"/>
                </a:solidFill>
                <a:latin typeface="NikoshBAN" pitchFamily="2" charset="0"/>
                <a:cs typeface="NikoshBAN" pitchFamily="2" charset="0"/>
              </a:rPr>
              <a:t> উঁচুতে ছিল।</a:t>
            </a:r>
            <a:endParaRPr lang="en-US" sz="3200" dirty="0" smtClean="0">
              <a:ln w="18000">
                <a:solidFill>
                  <a:sysClr val="windowText" lastClr="000000"/>
                </a:solidFill>
                <a:prstDash val="solid"/>
                <a:miter lim="800000"/>
              </a:ln>
              <a:solidFill>
                <a:schemeClr val="tx1"/>
              </a:solidFill>
              <a:latin typeface="NikoshBAN" pitchFamily="2" charset="0"/>
              <a:cs typeface="NikoshBAN" pitchFamily="2" charset="0"/>
            </a:endParaRPr>
          </a:p>
          <a:p>
            <a:pPr>
              <a:buNone/>
            </a:pPr>
            <a:r>
              <a:rPr lang="en-US" sz="3200" dirty="0" smtClean="0">
                <a:ln w="18000">
                  <a:solidFill>
                    <a:sysClr val="windowText" lastClr="000000"/>
                  </a:solidFill>
                  <a:prstDash val="solid"/>
                  <a:miter lim="800000"/>
                </a:ln>
                <a:solidFill>
                  <a:schemeClr val="tx1"/>
                </a:solidFill>
                <a:latin typeface="NikoshBAN" pitchFamily="2" charset="0"/>
                <a:cs typeface="NikoshBAN" pitchFamily="2" charset="0"/>
              </a:rPr>
              <a:t>১</a:t>
            </a:r>
            <a:r>
              <a:rPr lang="en-US" sz="3200" smtClean="0">
                <a:ln w="18000">
                  <a:solidFill>
                    <a:sysClr val="windowText" lastClr="000000"/>
                  </a:solidFill>
                  <a:prstDash val="solid"/>
                  <a:miter lim="800000"/>
                </a:ln>
                <a:solidFill>
                  <a:schemeClr val="tx1"/>
                </a:solidFill>
                <a:latin typeface="NikoshBAN" pitchFamily="2" charset="0"/>
                <a:cs typeface="NikoshBAN" pitchFamily="2" charset="0"/>
              </a:rPr>
              <a:t>। বিভবশক্তি কী</a:t>
            </a:r>
            <a:r>
              <a:rPr lang="en-US" sz="3200" dirty="0" smtClean="0">
                <a:ln w="18000">
                  <a:solidFill>
                    <a:sysClr val="windowText" lastClr="000000"/>
                  </a:solidFill>
                  <a:prstDash val="solid"/>
                  <a:miter lim="800000"/>
                </a:ln>
                <a:solidFill>
                  <a:schemeClr val="tx1"/>
                </a:solidFill>
                <a:latin typeface="NikoshBAN" pitchFamily="2" charset="0"/>
                <a:cs typeface="NikoshBAN" pitchFamily="2" charset="0"/>
              </a:rPr>
              <a:t>?</a:t>
            </a:r>
          </a:p>
          <a:p>
            <a:pPr>
              <a:buNone/>
            </a:pPr>
            <a:r>
              <a:rPr lang="en-US" sz="3200" dirty="0" smtClean="0">
                <a:ln w="18000">
                  <a:solidFill>
                    <a:sysClr val="windowText" lastClr="000000"/>
                  </a:solidFill>
                  <a:prstDash val="solid"/>
                  <a:miter lim="800000"/>
                </a:ln>
                <a:solidFill>
                  <a:schemeClr val="tx1"/>
                </a:solidFill>
                <a:latin typeface="NikoshBAN" pitchFamily="2" charset="0"/>
                <a:cs typeface="NikoshBAN" pitchFamily="2" charset="0"/>
              </a:rPr>
              <a:t>২</a:t>
            </a:r>
            <a:r>
              <a:rPr lang="en-US" sz="3200" smtClean="0">
                <a:ln w="18000">
                  <a:solidFill>
                    <a:sysClr val="windowText" lastClr="000000"/>
                  </a:solidFill>
                  <a:prstDash val="solid"/>
                  <a:miter lim="800000"/>
                </a:ln>
                <a:solidFill>
                  <a:schemeClr val="tx1"/>
                </a:solidFill>
                <a:latin typeface="NikoshBAN" pitchFamily="2" charset="0"/>
                <a:cs typeface="NikoshBAN" pitchFamily="2" charset="0"/>
              </a:rPr>
              <a:t>। আম নিচে পড়ার সময় শক্তির রূপান্তর ব্যাখ্যা কর।</a:t>
            </a:r>
            <a:endParaRPr lang="en-US" sz="3200" dirty="0" smtClean="0">
              <a:ln w="18000">
                <a:solidFill>
                  <a:sysClr val="windowText" lastClr="000000"/>
                </a:solidFill>
                <a:prstDash val="solid"/>
                <a:miter lim="800000"/>
              </a:ln>
              <a:solidFill>
                <a:schemeClr val="tx1"/>
              </a:solidFill>
              <a:latin typeface="NikoshBAN" pitchFamily="2" charset="0"/>
              <a:cs typeface="NikoshBAN" pitchFamily="2" charset="0"/>
            </a:endParaRPr>
          </a:p>
          <a:p>
            <a:pPr>
              <a:buNone/>
            </a:pPr>
            <a:r>
              <a:rPr lang="en-US" sz="3200" smtClean="0">
                <a:ln w="18000">
                  <a:solidFill>
                    <a:sysClr val="windowText" lastClr="000000"/>
                  </a:solidFill>
                  <a:prstDash val="solid"/>
                  <a:miter lim="800000"/>
                </a:ln>
                <a:solidFill>
                  <a:schemeClr val="tx1"/>
                </a:solidFill>
                <a:latin typeface="NikoshBAN" pitchFamily="2" charset="0"/>
                <a:cs typeface="NikoshBAN" pitchFamily="2" charset="0"/>
              </a:rPr>
              <a:t>৩। আমটির বিভবশক্তি নির্ণয় কর। </a:t>
            </a:r>
            <a:endParaRPr lang="en-US" sz="3200" dirty="0" smtClean="0">
              <a:ln w="18000">
                <a:solidFill>
                  <a:sysClr val="windowText" lastClr="000000"/>
                </a:solidFill>
                <a:prstDash val="solid"/>
                <a:miter lim="800000"/>
              </a:ln>
              <a:solidFill>
                <a:schemeClr val="tx1"/>
              </a:solidFill>
              <a:latin typeface="NikoshBAN" pitchFamily="2" charset="0"/>
              <a:cs typeface="NikoshBAN" pitchFamily="2" charset="0"/>
            </a:endParaRPr>
          </a:p>
          <a:p>
            <a:pPr>
              <a:buNone/>
            </a:pPr>
            <a:r>
              <a:rPr lang="en-US" sz="3200" dirty="0" smtClean="0">
                <a:ln w="18000">
                  <a:solidFill>
                    <a:sysClr val="windowText" lastClr="000000"/>
                  </a:solidFill>
                  <a:prstDash val="solid"/>
                  <a:miter lim="800000"/>
                </a:ln>
                <a:solidFill>
                  <a:schemeClr val="tx1"/>
                </a:solidFill>
                <a:latin typeface="NikoshBAN" pitchFamily="2" charset="0"/>
                <a:cs typeface="NikoshBAN" pitchFamily="2" charset="0"/>
              </a:rPr>
              <a:t>৪</a:t>
            </a:r>
            <a:r>
              <a:rPr lang="en-US" sz="3200" smtClean="0">
                <a:ln w="18000">
                  <a:solidFill>
                    <a:sysClr val="windowText" lastClr="000000"/>
                  </a:solidFill>
                  <a:prstDash val="solid"/>
                  <a:miter lim="800000"/>
                </a:ln>
                <a:solidFill>
                  <a:schemeClr val="tx1"/>
                </a:solidFill>
                <a:latin typeface="NikoshBAN" pitchFamily="2" charset="0"/>
                <a:cs typeface="NikoshBAN" pitchFamily="2" charset="0"/>
              </a:rPr>
              <a:t>। আমটি </a:t>
            </a:r>
            <a:r>
              <a:rPr lang="en-US" sz="3200" smtClean="0">
                <a:ln w="18000">
                  <a:solidFill>
                    <a:sysClr val="windowText" lastClr="000000"/>
                  </a:solidFill>
                  <a:prstDash val="solid"/>
                  <a:miter lim="800000"/>
                </a:ln>
                <a:solidFill>
                  <a:schemeClr val="tx1"/>
                </a:solidFill>
                <a:latin typeface="Times New Roman" pitchFamily="18" charset="0"/>
                <a:cs typeface="Times New Roman" pitchFamily="18" charset="0"/>
              </a:rPr>
              <a:t>15m </a:t>
            </a:r>
            <a:r>
              <a:rPr lang="en-US" sz="3200" smtClean="0">
                <a:ln w="18000">
                  <a:solidFill>
                    <a:sysClr val="windowText" lastClr="000000"/>
                  </a:solidFill>
                  <a:prstDash val="solid"/>
                  <a:miter lim="800000"/>
                </a:ln>
                <a:solidFill>
                  <a:schemeClr val="tx1"/>
                </a:solidFill>
                <a:latin typeface="NikoshBAN" pitchFamily="2" charset="0"/>
                <a:cs typeface="NikoshBAN" pitchFamily="2" charset="0"/>
              </a:rPr>
              <a:t>উঁচুতে থাকলে ভূমিতে পড়ার পূর্ব মুহুর্তে বস্তুটির মোট শক্তি নির্ণয় কর, এবং ‘গ’ এ প্রাপ্ত শক্তির সাথে তুলনা কর।</a:t>
            </a:r>
            <a:endParaRPr lang="en-US" sz="3200" dirty="0">
              <a:ln w="18000">
                <a:solidFill>
                  <a:sysClr val="windowText" lastClr="000000"/>
                </a:solidFill>
                <a:prstDash val="solid"/>
                <a:miter lim="800000"/>
              </a:ln>
              <a:solidFill>
                <a:schemeClr val="tx1"/>
              </a:solidFill>
              <a:latin typeface="NikoshBAN" pitchFamily="2" charset="0"/>
              <a:cs typeface="NikoshBAN" pitchFamily="2" charset="0"/>
            </a:endParaRPr>
          </a:p>
        </p:txBody>
      </p:sp>
      <p:sp>
        <p:nvSpPr>
          <p:cNvPr id="2" name="Title 1"/>
          <p:cNvSpPr>
            <a:spLocks noGrp="1"/>
          </p:cNvSpPr>
          <p:nvPr>
            <p:ph type="title"/>
          </p:nvPr>
        </p:nvSpPr>
        <p:spPr>
          <a:xfrm>
            <a:off x="3124200" y="92440"/>
            <a:ext cx="5295900" cy="838200"/>
          </a:xfrm>
          <a:prstGeom prst="snip2SameRect">
            <a:avLst>
              <a:gd name="adj1" fmla="val 50000"/>
              <a:gd name="adj2" fmla="val 2857"/>
            </a:avLst>
          </a:prstGeom>
        </p:spPr>
        <p:style>
          <a:lnRef idx="3">
            <a:schemeClr val="lt1"/>
          </a:lnRef>
          <a:fillRef idx="1">
            <a:schemeClr val="accent3"/>
          </a:fillRef>
          <a:effectRef idx="1">
            <a:schemeClr val="accent3"/>
          </a:effectRef>
          <a:fontRef idx="minor">
            <a:schemeClr val="lt1"/>
          </a:fontRef>
        </p:style>
        <p:txBody>
          <a:bodyPr>
            <a:noAutofit/>
          </a:bodyPr>
          <a:lstStyle/>
          <a:p>
            <a:pPr algn="ct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বাড়ির কাজ</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3074" name="Picture 2" descr="C:\Users\Shamsunnahar\Downloads\Homework.gif"/>
          <p:cNvPicPr>
            <a:picLocks noChangeAspect="1" noChangeArrowheads="1"/>
          </p:cNvPicPr>
          <p:nvPr/>
        </p:nvPicPr>
        <p:blipFill>
          <a:blip r:embed="rId4"/>
          <a:srcRect/>
          <a:stretch>
            <a:fillRect/>
          </a:stretch>
        </p:blipFill>
        <p:spPr bwMode="auto">
          <a:xfrm>
            <a:off x="440455" y="136160"/>
            <a:ext cx="2074145" cy="1143000"/>
          </a:xfrm>
          <a:prstGeom prst="rect">
            <a:avLst/>
          </a:prstGeom>
          <a:noFill/>
        </p:spPr>
      </p:pic>
      <p:sp>
        <p:nvSpPr>
          <p:cNvPr id="10" name="Action Button: Forward or Next 9">
            <a:hlinkClick r:id="" action="ppaction://hlinkshowjump?jump=nextslide" highlightClick="1"/>
          </p:cNvPr>
          <p:cNvSpPr/>
          <p:nvPr/>
        </p:nvSpPr>
        <p:spPr>
          <a:xfrm>
            <a:off x="8153400" y="639980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533400" y="639980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Action Button: Home 11">
            <a:hlinkClick r:id="rId5" action="ppaction://hlinksldjump" highlightClick="1"/>
          </p:cNvPr>
          <p:cNvSpPr/>
          <p:nvPr/>
        </p:nvSpPr>
        <p:spPr>
          <a:xfrm>
            <a:off x="4267200" y="639980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11"/>
                                        </p:tgtEl>
                                        <p:attrNameLst>
                                          <p:attrName>fillcolor</p:attrName>
                                        </p:attrNameLst>
                                      </p:cBhvr>
                                      <p:to>
                                        <a:schemeClr val="accent2"/>
                                      </p:to>
                                    </p:animClr>
                                    <p:set>
                                      <p:cBhvr>
                                        <p:cTn id="7" dur="500" fill="hold"/>
                                        <p:tgtEl>
                                          <p:spTgt spid="11"/>
                                        </p:tgtEl>
                                        <p:attrNameLst>
                                          <p:attrName>fill.type</p:attrName>
                                        </p:attrNameLst>
                                      </p:cBhvr>
                                      <p:to>
                                        <p:strVal val="solid"/>
                                      </p:to>
                                    </p:set>
                                    <p:set>
                                      <p:cBhvr>
                                        <p:cTn id="8" dur="500" fill="hold"/>
                                        <p:tgtEl>
                                          <p:spTgt spid="11"/>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12"/>
                                        </p:tgtEl>
                                        <p:attrNameLst>
                                          <p:attrName>fillcolor</p:attrName>
                                        </p:attrNameLst>
                                      </p:cBhvr>
                                      <p:to>
                                        <a:schemeClr val="accent2"/>
                                      </p:to>
                                    </p:animClr>
                                    <p:set>
                                      <p:cBhvr>
                                        <p:cTn id="12" dur="500" fill="hold"/>
                                        <p:tgtEl>
                                          <p:spTgt spid="12"/>
                                        </p:tgtEl>
                                        <p:attrNameLst>
                                          <p:attrName>fill.type</p:attrName>
                                        </p:attrNameLst>
                                      </p:cBhvr>
                                      <p:to>
                                        <p:strVal val="solid"/>
                                      </p:to>
                                    </p:set>
                                    <p:set>
                                      <p:cBhvr>
                                        <p:cTn id="13" dur="500" fill="hold"/>
                                        <p:tgtEl>
                                          <p:spTgt spid="12"/>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10"/>
                                        </p:tgtEl>
                                        <p:attrNameLst>
                                          <p:attrName>fillcolor</p:attrName>
                                        </p:attrNameLst>
                                      </p:cBhvr>
                                      <p:to>
                                        <a:schemeClr val="accent2"/>
                                      </p:to>
                                    </p:animClr>
                                    <p:set>
                                      <p:cBhvr>
                                        <p:cTn id="17" dur="500" fill="hold"/>
                                        <p:tgtEl>
                                          <p:spTgt spid="10"/>
                                        </p:tgtEl>
                                        <p:attrNameLst>
                                          <p:attrName>fill.type</p:attrName>
                                        </p:attrNameLst>
                                      </p:cBhvr>
                                      <p:to>
                                        <p:strVal val="solid"/>
                                      </p:to>
                                    </p:set>
                                    <p:set>
                                      <p:cBhvr>
                                        <p:cTn id="18" dur="500" fill="hold"/>
                                        <p:tgtEl>
                                          <p:spTgt spid="10"/>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ppt_w</p:attrName>
                                        </p:attrNameLst>
                                      </p:cBhvr>
                                      <p:tavLst>
                                        <p:tav tm="0" fmla="#ppt_w*sin(2.5*pi*$)">
                                          <p:val>
                                            <p:fltVal val="0"/>
                                          </p:val>
                                        </p:tav>
                                        <p:tav tm="100000">
                                          <p:val>
                                            <p:fltVal val="1"/>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childTnLst>
                                </p:cTn>
                              </p:par>
                            </p:childTnLst>
                          </p:cTn>
                        </p:par>
                        <p:par>
                          <p:cTn id="26" fill="hold">
                            <p:stCondLst>
                              <p:cond delay="1700"/>
                            </p:stCondLst>
                            <p:childTnLst>
                              <p:par>
                                <p:cTn id="27" presetID="50" presetClass="entr" presetSubtype="0" decel="100000" fill="hold" grpId="0" nodeType="afterEffect">
                                  <p:stCondLst>
                                    <p:cond delay="0"/>
                                  </p:stCondLst>
                                  <p:childTnLst>
                                    <p:set>
                                      <p:cBhvr>
                                        <p:cTn id="28" dur="1" fill="hold">
                                          <p:stCondLst>
                                            <p:cond delay="0"/>
                                          </p:stCondLst>
                                        </p:cTn>
                                        <p:tgtEl>
                                          <p:spTgt spid="6">
                                            <p:bg/>
                                          </p:spTgt>
                                        </p:tgtEl>
                                        <p:attrNameLst>
                                          <p:attrName>style.visibility</p:attrName>
                                        </p:attrNameLst>
                                      </p:cBhvr>
                                      <p:to>
                                        <p:strVal val="visible"/>
                                      </p:to>
                                    </p:set>
                                    <p:anim calcmode="lin" valueType="num">
                                      <p:cBhvr>
                                        <p:cTn id="29" dur="1000" fill="hold"/>
                                        <p:tgtEl>
                                          <p:spTgt spid="6">
                                            <p:bg/>
                                          </p:spTgt>
                                        </p:tgtEl>
                                        <p:attrNameLst>
                                          <p:attrName>ppt_w</p:attrName>
                                        </p:attrNameLst>
                                      </p:cBhvr>
                                      <p:tavLst>
                                        <p:tav tm="0">
                                          <p:val>
                                            <p:strVal val="#ppt_w+.3"/>
                                          </p:val>
                                        </p:tav>
                                        <p:tav tm="100000">
                                          <p:val>
                                            <p:strVal val="#ppt_w"/>
                                          </p:val>
                                        </p:tav>
                                      </p:tavLst>
                                    </p:anim>
                                    <p:anim calcmode="lin" valueType="num">
                                      <p:cBhvr>
                                        <p:cTn id="30" dur="1000" fill="hold"/>
                                        <p:tgtEl>
                                          <p:spTgt spid="6">
                                            <p:bg/>
                                          </p:spTgt>
                                        </p:tgtEl>
                                        <p:attrNameLst>
                                          <p:attrName>ppt_h</p:attrName>
                                        </p:attrNameLst>
                                      </p:cBhvr>
                                      <p:tavLst>
                                        <p:tav tm="0">
                                          <p:val>
                                            <p:strVal val="#ppt_h"/>
                                          </p:val>
                                        </p:tav>
                                        <p:tav tm="100000">
                                          <p:val>
                                            <p:strVal val="#ppt_h"/>
                                          </p:val>
                                        </p:tav>
                                      </p:tavLst>
                                    </p:anim>
                                    <p:animEffect transition="in" filter="fade">
                                      <p:cBhvr>
                                        <p:cTn id="31" dur="1000"/>
                                        <p:tgtEl>
                                          <p:spTgt spid="6">
                                            <p:bg/>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7"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4"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5" dur="1000"/>
                                        <p:tgtEl>
                                          <p:spTgt spid="6">
                                            <p:txEl>
                                              <p:pRg st="1" end="1"/>
                                            </p:txEl>
                                          </p:spTgt>
                                        </p:tgtEl>
                                      </p:cBhvr>
                                    </p:animEffect>
                                  </p:childTnLst>
                                </p:cTn>
                              </p:par>
                            </p:childTnLst>
                          </p:cTn>
                        </p:par>
                        <p:par>
                          <p:cTn id="46" fill="hold">
                            <p:stCondLst>
                              <p:cond delay="1000"/>
                            </p:stCondLst>
                            <p:childTnLst>
                              <p:par>
                                <p:cTn id="47" presetID="50" presetClass="entr" presetSubtype="0" decel="100000" fill="hold" grpId="0" nodeType="after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5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2" end="2"/>
                                            </p:txEl>
                                          </p:spTgt>
                                        </p:tgtEl>
                                      </p:cBhvr>
                                    </p:animEffect>
                                  </p:childTnLst>
                                </p:cTn>
                              </p:par>
                            </p:childTnLst>
                          </p:cTn>
                        </p:par>
                        <p:par>
                          <p:cTn id="52" fill="hold">
                            <p:stCondLst>
                              <p:cond delay="2000"/>
                            </p:stCondLst>
                            <p:childTnLst>
                              <p:par>
                                <p:cTn id="53" presetID="50" presetClass="entr" presetSubtype="0" decel="100000" fill="hold" grpId="0" nodeType="after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p:cTn id="55"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56"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57" dur="1000"/>
                                        <p:tgtEl>
                                          <p:spTgt spid="6">
                                            <p:txEl>
                                              <p:pRg st="3" end="3"/>
                                            </p:txEl>
                                          </p:spTgt>
                                        </p:tgtEl>
                                      </p:cBhvr>
                                    </p:animEffect>
                                  </p:childTnLst>
                                </p:cTn>
                              </p:par>
                            </p:childTnLst>
                          </p:cTn>
                        </p:par>
                        <p:par>
                          <p:cTn id="58" fill="hold">
                            <p:stCondLst>
                              <p:cond delay="3000"/>
                            </p:stCondLst>
                            <p:childTnLst>
                              <p:par>
                                <p:cTn id="59" presetID="50" presetClass="entr" presetSubtype="0" decel="100000" fill="hold" grpId="0" nodeType="after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p:cTn id="61"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62"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63" dur="1000"/>
                                        <p:tgtEl>
                                          <p:spTgt spid="6">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3074"/>
                                        </p:tgtEl>
                                        <p:attrNameLst>
                                          <p:attrName>style.visibility</p:attrName>
                                        </p:attrNameLst>
                                      </p:cBhvr>
                                      <p:to>
                                        <p:strVal val="visible"/>
                                      </p:to>
                                    </p:set>
                                    <p:animEffect transition="in" filter="diamond(in)">
                                      <p:cBhvr>
                                        <p:cTn id="6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C:\Users\Shamsunnahar\Downloads\1456031298-flower-bd-2.jpg"/>
          <p:cNvPicPr>
            <a:picLocks noChangeAspect="1" noChangeArrowheads="1"/>
          </p:cNvPicPr>
          <p:nvPr/>
        </p:nvPicPr>
        <p:blipFill>
          <a:blip r:embed="rId2"/>
          <a:srcRect/>
          <a:stretch>
            <a:fillRect/>
          </a:stretch>
        </p:blipFill>
        <p:spPr bwMode="auto">
          <a:xfrm>
            <a:off x="-7039" y="0"/>
            <a:ext cx="9151039" cy="6858000"/>
          </a:xfrm>
          <a:prstGeom prst="rect">
            <a:avLst/>
          </a:prstGeom>
          <a:noFill/>
        </p:spPr>
      </p:pic>
      <p:sp>
        <p:nvSpPr>
          <p:cNvPr id="6" name="Vertical Scroll 5"/>
          <p:cNvSpPr/>
          <p:nvPr/>
        </p:nvSpPr>
        <p:spPr>
          <a:xfrm>
            <a:off x="7239000" y="0"/>
            <a:ext cx="1905000" cy="5562600"/>
          </a:xfrm>
          <a:prstGeom prst="verticalScroll">
            <a:avLst/>
          </a:prstGeom>
          <a:solidFill>
            <a:srgbClr val="FFFF00">
              <a:alpha val="29000"/>
            </a:srgbClr>
          </a:solidFill>
        </p:spPr>
        <p:style>
          <a:lnRef idx="3">
            <a:schemeClr val="lt1"/>
          </a:lnRef>
          <a:fillRef idx="1">
            <a:schemeClr val="accent1"/>
          </a:fillRef>
          <a:effectRef idx="1">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ধ</a:t>
            </a:r>
          </a:p>
          <a:p>
            <a:pPr algn="ctr"/>
            <a:r>
              <a:rPr lang="en-US" sz="8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ন্য</a:t>
            </a:r>
            <a:endPar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pPr algn="ctr"/>
            <a:r>
              <a:rPr lang="en-US" sz="8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বা</a:t>
            </a:r>
            <a:endPar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a:t>
            </a:r>
          </a:p>
        </p:txBody>
      </p:sp>
      <p:pic>
        <p:nvPicPr>
          <p:cNvPr id="2052" name="Picture 4" descr="H:\desktop\physics image\Butterflies Animations_files\butterflies1_data\b95.gif"/>
          <p:cNvPicPr>
            <a:picLocks noChangeAspect="1" noChangeArrowheads="1" noCrop="1"/>
          </p:cNvPicPr>
          <p:nvPr/>
        </p:nvPicPr>
        <p:blipFill>
          <a:blip r:embed="rId3"/>
          <a:srcRect/>
          <a:stretch>
            <a:fillRect/>
          </a:stretch>
        </p:blipFill>
        <p:spPr bwMode="auto">
          <a:xfrm flipH="1">
            <a:off x="4191000" y="3276600"/>
            <a:ext cx="1031874" cy="995363"/>
          </a:xfrm>
          <a:prstGeom prst="rect">
            <a:avLst/>
          </a:prstGeom>
          <a:noFill/>
        </p:spPr>
      </p:pic>
      <p:pic>
        <p:nvPicPr>
          <p:cNvPr id="2053" name="Picture 5" descr="H:\desktop\physics image\Butterflies Animations_files\butterflies1_data\b101.gif"/>
          <p:cNvPicPr>
            <a:picLocks noChangeAspect="1" noChangeArrowheads="1" noCrop="1"/>
          </p:cNvPicPr>
          <p:nvPr/>
        </p:nvPicPr>
        <p:blipFill>
          <a:blip r:embed="rId4"/>
          <a:srcRect/>
          <a:stretch>
            <a:fillRect/>
          </a:stretch>
        </p:blipFill>
        <p:spPr bwMode="auto">
          <a:xfrm flipH="1">
            <a:off x="1143000" y="2819400"/>
            <a:ext cx="990600" cy="1076325"/>
          </a:xfrm>
          <a:prstGeom prst="rect">
            <a:avLst/>
          </a:prstGeom>
          <a:noFill/>
        </p:spPr>
      </p:pic>
      <p:pic>
        <p:nvPicPr>
          <p:cNvPr id="2054" name="Picture 6" descr="H:\desktop\physics image\Butterflies Animations_files\butterflies1_data\b139.gif"/>
          <p:cNvPicPr>
            <a:picLocks noChangeAspect="1" noChangeArrowheads="1" noCrop="1"/>
          </p:cNvPicPr>
          <p:nvPr/>
        </p:nvPicPr>
        <p:blipFill>
          <a:blip r:embed="rId5"/>
          <a:srcRect/>
          <a:stretch>
            <a:fillRect/>
          </a:stretch>
        </p:blipFill>
        <p:spPr bwMode="auto">
          <a:xfrm rot="1783599">
            <a:off x="2488735" y="5034216"/>
            <a:ext cx="1247114" cy="1148678"/>
          </a:xfrm>
          <a:prstGeom prst="rect">
            <a:avLst/>
          </a:prstGeom>
          <a:noFill/>
        </p:spPr>
      </p:pic>
      <p:pic>
        <p:nvPicPr>
          <p:cNvPr id="2055" name="Picture 7" descr="H:\desktop\physics image\Butterflies Animations_files\butterflies1_data\b140.gif"/>
          <p:cNvPicPr>
            <a:picLocks noChangeAspect="1" noChangeArrowheads="1" noCrop="1"/>
          </p:cNvPicPr>
          <p:nvPr/>
        </p:nvPicPr>
        <p:blipFill>
          <a:blip r:embed="rId6"/>
          <a:srcRect/>
          <a:stretch>
            <a:fillRect/>
          </a:stretch>
        </p:blipFill>
        <p:spPr bwMode="auto">
          <a:xfrm flipH="1">
            <a:off x="2819400" y="1524000"/>
            <a:ext cx="1285875" cy="1414463"/>
          </a:xfrm>
          <a:prstGeom prst="rect">
            <a:avLst/>
          </a:prstGeom>
          <a:noFill/>
        </p:spPr>
      </p:pic>
      <p:pic>
        <p:nvPicPr>
          <p:cNvPr id="12" name="Picture 5" descr="H:\desktop\physics image\Butterflies Animations_files\butterflies1_data\b101.gif"/>
          <p:cNvPicPr>
            <a:picLocks noChangeAspect="1" noChangeArrowheads="1" noCrop="1"/>
          </p:cNvPicPr>
          <p:nvPr/>
        </p:nvPicPr>
        <p:blipFill>
          <a:blip r:embed="rId4"/>
          <a:srcRect/>
          <a:stretch>
            <a:fillRect/>
          </a:stretch>
        </p:blipFill>
        <p:spPr bwMode="auto">
          <a:xfrm rot="398749">
            <a:off x="1963556" y="3870553"/>
            <a:ext cx="1108941" cy="1076325"/>
          </a:xfrm>
          <a:prstGeom prst="rect">
            <a:avLst/>
          </a:prstGeom>
          <a:noFill/>
        </p:spPr>
      </p:pic>
      <p:sp>
        <p:nvSpPr>
          <p:cNvPr id="11" name="Action Button: Custom 10">
            <a:hlinkClick r:id="" action="ppaction://hlinkshowjump?jump=endshow" highlightClick="1"/>
          </p:cNvPr>
          <p:cNvSpPr/>
          <p:nvPr/>
        </p:nvSpPr>
        <p:spPr>
          <a:xfrm>
            <a:off x="3962400" y="6248400"/>
            <a:ext cx="2438400" cy="609600"/>
          </a:xfrm>
          <a:prstGeom prst="actionButtonBlank">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সমাপ্ত</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11"/>
                                        </p:tgtEl>
                                        <p:attrNameLst>
                                          <p:attrName>fillcolor</p:attrName>
                                        </p:attrNameLst>
                                      </p:cBhvr>
                                      <p:to>
                                        <a:schemeClr val="accent2"/>
                                      </p:to>
                                    </p:animClr>
                                    <p:set>
                                      <p:cBhvr>
                                        <p:cTn id="7" dur="500" fill="hold"/>
                                        <p:tgtEl>
                                          <p:spTgt spid="11"/>
                                        </p:tgtEl>
                                        <p:attrNameLst>
                                          <p:attrName>fill.type</p:attrName>
                                        </p:attrNameLst>
                                      </p:cBhvr>
                                      <p:to>
                                        <p:strVal val="solid"/>
                                      </p:to>
                                    </p:set>
                                    <p:set>
                                      <p:cBhvr>
                                        <p:cTn id="8" dur="500" fill="hold"/>
                                        <p:tgtEl>
                                          <p:spTgt spid="11"/>
                                        </p:tgtEl>
                                        <p:attrNameLst>
                                          <p:attrName>fill.on</p:attrName>
                                        </p:attrNameLst>
                                      </p:cBhvr>
                                      <p:to>
                                        <p:strVal val="true"/>
                                      </p:to>
                                    </p:set>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991600" cy="4953000"/>
          </a:xfrm>
          <a:prstGeom prst="roundRect">
            <a:avLst/>
          </a:prstGeom>
          <a:effectLst>
            <a:glow rad="139700">
              <a:schemeClr val="accent3">
                <a:satMod val="175000"/>
                <a:alpha val="40000"/>
              </a:schemeClr>
            </a:glow>
            <a:outerShdw blurRad="50800" dist="250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bn-IN"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বিষয়ঃ</a:t>
            </a:r>
            <a:r>
              <a:rPr lang="bn-BD"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পদার্থ বিজ্ঞান</a:t>
            </a:r>
            <a:endParaRPr lang="bn-IN"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marL="0" indent="0">
              <a:buNone/>
            </a:pPr>
            <a:r>
              <a:rPr lang="bn-IN"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শ্রে</a:t>
            </a:r>
            <a:r>
              <a:rPr lang="bn-BD"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ণি</a:t>
            </a:r>
            <a:r>
              <a:rPr lang="en-US"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4000" b="1" spc="50" dirty="0" err="1"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একাদশ</a:t>
            </a:r>
            <a:r>
              <a:rPr lang="en-US"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4000" b="1" spc="50" dirty="0" err="1"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শ্রেণী</a:t>
            </a:r>
            <a:endParaRPr lang="bn-IN"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marL="0" indent="0">
              <a:buNone/>
            </a:pPr>
            <a:r>
              <a:rPr lang="bn-IN"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অধ্যায়ঃ</a:t>
            </a:r>
            <a:r>
              <a:rPr lang="bn-BD"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৫ম </a:t>
            </a:r>
            <a:r>
              <a:rPr lang="bn-BD"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অধ্যায়</a:t>
            </a:r>
            <a:r>
              <a:rPr lang="en-US"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36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t>
            </a:r>
            <a:r>
              <a:rPr lang="en-US" sz="3600" b="1" spc="50" dirty="0" err="1"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কাজ</a:t>
            </a:r>
            <a:r>
              <a:rPr lang="en-US" sz="36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 </a:t>
            </a:r>
            <a:r>
              <a:rPr lang="en-US" sz="3600" b="1" spc="50" dirty="0" err="1"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ক্ষমতা</a:t>
            </a:r>
            <a:r>
              <a:rPr lang="en-US" sz="36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ও </a:t>
            </a:r>
            <a:r>
              <a:rPr lang="en-US" sz="3600" b="1" spc="50" dirty="0" err="1"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শক্তি</a:t>
            </a:r>
            <a:r>
              <a:rPr lang="en-US" sz="36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t>
            </a:r>
            <a:endParaRPr lang="en-US"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marL="0" indent="0">
              <a:buNone/>
            </a:pPr>
            <a:r>
              <a:rPr lang="bn-IN"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সময়ঃ   ৪০ মিনিট </a:t>
            </a:r>
          </a:p>
          <a:p>
            <a:pPr marL="0" indent="0">
              <a:buNone/>
            </a:pPr>
            <a:r>
              <a:rPr lang="bn-IN"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তারিখঃ </a:t>
            </a:r>
            <a:r>
              <a:rPr lang="en-US"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০৫/০১/২০২০</a:t>
            </a:r>
          </a:p>
          <a:p>
            <a:pPr marL="0" indent="0">
              <a:buNone/>
            </a:pPr>
            <a:endParaRPr lang="en-US" sz="4000"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a:p>
            <a:pPr marL="0" indent="0">
              <a:buNone/>
            </a:pPr>
            <a:r>
              <a:rPr lang="en-US" sz="4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endParaRPr lang="en-US" sz="4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4" name="Pentagon 3"/>
          <p:cNvSpPr/>
          <p:nvPr/>
        </p:nvSpPr>
        <p:spPr>
          <a:xfrm>
            <a:off x="762000" y="228600"/>
            <a:ext cx="7010400" cy="1219200"/>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IN"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পাঠ পরিচিতিঃ</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Action Button: Forward or Next 15">
            <a:hlinkClick r:id="" action="ppaction://hlinkshowjump?jump=nextslide" highlightClick="1"/>
          </p:cNvPr>
          <p:cNvSpPr/>
          <p:nvPr/>
        </p:nvSpPr>
        <p:spPr>
          <a:xfrm>
            <a:off x="8229600" y="635508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a:off x="609600" y="635508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Action Button: Home 17">
            <a:hlinkClick r:id="rId2" action="ppaction://hlinksldjump" highlightClick="1"/>
          </p:cNvPr>
          <p:cNvSpPr/>
          <p:nvPr/>
        </p:nvSpPr>
        <p:spPr>
          <a:xfrm>
            <a:off x="4343400" y="635508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17"/>
                                        </p:tgtEl>
                                        <p:attrNameLst>
                                          <p:attrName>fillcolor</p:attrName>
                                        </p:attrNameLst>
                                      </p:cBhvr>
                                      <p:to>
                                        <a:schemeClr val="accent2"/>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18"/>
                                        </p:tgtEl>
                                        <p:attrNameLst>
                                          <p:attrName>fillcolor</p:attrName>
                                        </p:attrNameLst>
                                      </p:cBhvr>
                                      <p:to>
                                        <a:schemeClr val="accent2"/>
                                      </p:to>
                                    </p:animClr>
                                    <p:set>
                                      <p:cBhvr>
                                        <p:cTn id="12" dur="500" fill="hold"/>
                                        <p:tgtEl>
                                          <p:spTgt spid="18"/>
                                        </p:tgtEl>
                                        <p:attrNameLst>
                                          <p:attrName>fill.type</p:attrName>
                                        </p:attrNameLst>
                                      </p:cBhvr>
                                      <p:to>
                                        <p:strVal val="solid"/>
                                      </p:to>
                                    </p:set>
                                    <p:set>
                                      <p:cBhvr>
                                        <p:cTn id="13" dur="500" fill="hold"/>
                                        <p:tgtEl>
                                          <p:spTgt spid="18"/>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16"/>
                                        </p:tgtEl>
                                        <p:attrNameLst>
                                          <p:attrName>fillcolor</p:attrName>
                                        </p:attrNameLst>
                                      </p:cBhvr>
                                      <p:to>
                                        <a:schemeClr val="accent2"/>
                                      </p:to>
                                    </p:animClr>
                                    <p:set>
                                      <p:cBhvr>
                                        <p:cTn id="17" dur="500" fill="hold"/>
                                        <p:tgtEl>
                                          <p:spTgt spid="16"/>
                                        </p:tgtEl>
                                        <p:attrNameLst>
                                          <p:attrName>fill.type</p:attrName>
                                        </p:attrNameLst>
                                      </p:cBhvr>
                                      <p:to>
                                        <p:strVal val="solid"/>
                                      </p:to>
                                    </p:set>
                                    <p:set>
                                      <p:cBhvr>
                                        <p:cTn id="18" dur="500" fill="hold"/>
                                        <p:tgtEl>
                                          <p:spTgt spid="16"/>
                                        </p:tgtEl>
                                        <p:attrNameLst>
                                          <p:attrName>fill.on</p:attrName>
                                        </p:attrNameLst>
                                      </p:cBhvr>
                                      <p:to>
                                        <p:strVal val="true"/>
                                      </p:to>
                                    </p:set>
                                  </p:childTnLst>
                                </p:cTn>
                              </p:par>
                              <p:par>
                                <p:cTn id="19" presetID="45" presetClass="entr" presetSubtype="0" fill="hold" grpId="0" nodeType="with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ppt_w</p:attrName>
                                        </p:attrNameLst>
                                      </p:cBhvr>
                                      <p:tavLst>
                                        <p:tav tm="0" fmla="#ppt_w*sin(2.5*pi*$)">
                                          <p:val>
                                            <p:fltVal val="0"/>
                                          </p:val>
                                        </p:tav>
                                        <p:tav tm="100000">
                                          <p:val>
                                            <p:fltVal val="1"/>
                                          </p:val>
                                        </p:tav>
                                      </p:tavLst>
                                    </p:anim>
                                    <p:anim calcmode="lin" valueType="num">
                                      <p:cBhvr>
                                        <p:cTn id="23" dur="500" fill="hold"/>
                                        <p:tgtEl>
                                          <p:spTgt spid="4"/>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0" presetClass="entr" presetSubtype="0" fill="hold" grpId="0" nodeType="after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wedge">
                                      <p:cBhvr>
                                        <p:cTn id="27" dur="1000"/>
                                        <p:tgtEl>
                                          <p:spTgt spid="3">
                                            <p:bg/>
                                          </p:spTgt>
                                        </p:tgtEl>
                                      </p:cBhvr>
                                    </p:animEffect>
                                  </p:childTnLst>
                                </p:cTn>
                              </p:par>
                            </p:childTnLst>
                          </p:cTn>
                        </p:par>
                        <p:par>
                          <p:cTn id="28" fill="hold">
                            <p:stCondLst>
                              <p:cond delay="3000"/>
                            </p:stCondLst>
                            <p:childTnLst>
                              <p:par>
                                <p:cTn id="29" presetID="20" presetClass="entr" presetSubtype="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edge">
                                      <p:cBhvr>
                                        <p:cTn id="31" dur="1000"/>
                                        <p:tgtEl>
                                          <p:spTgt spid="3">
                                            <p:txEl>
                                              <p:pRg st="0" end="0"/>
                                            </p:txEl>
                                          </p:spTgt>
                                        </p:tgtEl>
                                      </p:cBhvr>
                                    </p:animEffect>
                                  </p:childTnLst>
                                </p:cTn>
                              </p:par>
                            </p:childTnLst>
                          </p:cTn>
                        </p:par>
                        <p:par>
                          <p:cTn id="32" fill="hold">
                            <p:stCondLst>
                              <p:cond delay="4000"/>
                            </p:stCondLst>
                            <p:childTnLst>
                              <p:par>
                                <p:cTn id="33" presetID="20" presetClass="entr" presetSubtype="0"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edge">
                                      <p:cBhvr>
                                        <p:cTn id="35" dur="1000"/>
                                        <p:tgtEl>
                                          <p:spTgt spid="3">
                                            <p:txEl>
                                              <p:pRg st="1" end="1"/>
                                            </p:txEl>
                                          </p:spTgt>
                                        </p:tgtEl>
                                      </p:cBhvr>
                                    </p:animEffect>
                                  </p:childTnLst>
                                </p:cTn>
                              </p:par>
                            </p:childTnLst>
                          </p:cTn>
                        </p:par>
                        <p:par>
                          <p:cTn id="36" fill="hold">
                            <p:stCondLst>
                              <p:cond delay="5000"/>
                            </p:stCondLst>
                            <p:childTnLst>
                              <p:par>
                                <p:cTn id="37" presetID="20" presetClass="entr" presetSubtype="0" fill="hold" grpId="0"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edge">
                                      <p:cBhvr>
                                        <p:cTn id="39" dur="1000"/>
                                        <p:tgtEl>
                                          <p:spTgt spid="3">
                                            <p:txEl>
                                              <p:pRg st="2" end="2"/>
                                            </p:txEl>
                                          </p:spTgt>
                                        </p:tgtEl>
                                      </p:cBhvr>
                                    </p:animEffect>
                                  </p:childTnLst>
                                </p:cTn>
                              </p:par>
                            </p:childTnLst>
                          </p:cTn>
                        </p:par>
                        <p:par>
                          <p:cTn id="40" fill="hold">
                            <p:stCondLst>
                              <p:cond delay="6000"/>
                            </p:stCondLst>
                            <p:childTnLst>
                              <p:par>
                                <p:cTn id="41" presetID="20" presetClass="entr" presetSubtype="0"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edge">
                                      <p:cBhvr>
                                        <p:cTn id="43" dur="1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edge">
                                      <p:cBhvr>
                                        <p:cTn id="48" dur="1000"/>
                                        <p:tgtEl>
                                          <p:spTgt spid="3">
                                            <p:txEl>
                                              <p:pRg st="4" end="4"/>
                                            </p:txEl>
                                          </p:spTgt>
                                        </p:tgtEl>
                                      </p:cBhvr>
                                    </p:animEffect>
                                  </p:childTnLst>
                                </p:cTn>
                              </p:par>
                            </p:childTnLst>
                          </p:cTn>
                        </p:par>
                        <p:par>
                          <p:cTn id="49" fill="hold">
                            <p:stCondLst>
                              <p:cond delay="1000"/>
                            </p:stCondLst>
                            <p:childTnLst>
                              <p:par>
                                <p:cTn id="50" presetID="20" presetClass="entr" presetSubtype="0"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edge">
                                      <p:cBhvr>
                                        <p:cTn id="5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Shamsunnahar\Downloads\maxresdefaultgh.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 name="Action Button: Forward or Next 11">
            <a:hlinkClick r:id="" action="ppaction://hlinkshowjump?jump=nextslide" highlightClick="1"/>
          </p:cNvPr>
          <p:cNvSpPr/>
          <p:nvPr/>
        </p:nvSpPr>
        <p:spPr>
          <a:xfrm>
            <a:off x="8229600" y="635508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609600" y="635508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4343400" y="635508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13"/>
                                        </p:tgtEl>
                                        <p:attrNameLst>
                                          <p:attrName>fillcolor</p:attrName>
                                        </p:attrNameLst>
                                      </p:cBhvr>
                                      <p:to>
                                        <a:schemeClr val="accent2"/>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14"/>
                                        </p:tgtEl>
                                        <p:attrNameLst>
                                          <p:attrName>fillcolor</p:attrName>
                                        </p:attrNameLst>
                                      </p:cBhvr>
                                      <p:to>
                                        <a:schemeClr val="accent2"/>
                                      </p:to>
                                    </p:animClr>
                                    <p:set>
                                      <p:cBhvr>
                                        <p:cTn id="12" dur="500" fill="hold"/>
                                        <p:tgtEl>
                                          <p:spTgt spid="14"/>
                                        </p:tgtEl>
                                        <p:attrNameLst>
                                          <p:attrName>fill.type</p:attrName>
                                        </p:attrNameLst>
                                      </p:cBhvr>
                                      <p:to>
                                        <p:strVal val="solid"/>
                                      </p:to>
                                    </p:set>
                                    <p:set>
                                      <p:cBhvr>
                                        <p:cTn id="13" dur="500" fill="hold"/>
                                        <p:tgtEl>
                                          <p:spTgt spid="14"/>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12"/>
                                        </p:tgtEl>
                                        <p:attrNameLst>
                                          <p:attrName>fillcolor</p:attrName>
                                        </p:attrNameLst>
                                      </p:cBhvr>
                                      <p:to>
                                        <a:schemeClr val="accent2"/>
                                      </p:to>
                                    </p:animClr>
                                    <p:set>
                                      <p:cBhvr>
                                        <p:cTn id="17" dur="500" fill="hold"/>
                                        <p:tgtEl>
                                          <p:spTgt spid="12"/>
                                        </p:tgtEl>
                                        <p:attrNameLst>
                                          <p:attrName>fill.type</p:attrName>
                                        </p:attrNameLst>
                                      </p:cBhvr>
                                      <p:to>
                                        <p:strVal val="solid"/>
                                      </p:to>
                                    </p:set>
                                    <p:set>
                                      <p:cBhvr>
                                        <p:cTn id="18" dur="500" fill="hold"/>
                                        <p:tgtEl>
                                          <p:spTgt spid="12"/>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698"/>
                                        </p:tgtEl>
                                        <p:attrNameLst>
                                          <p:attrName>style.visibility</p:attrName>
                                        </p:attrNameLst>
                                      </p:cBhvr>
                                      <p:to>
                                        <p:strVal val="visible"/>
                                      </p:to>
                                    </p:set>
                                    <p:anim calcmode="lin" valueType="num">
                                      <p:cBhvr additive="base">
                                        <p:cTn id="23" dur="500" fill="hold"/>
                                        <p:tgtEl>
                                          <p:spTgt spid="29698"/>
                                        </p:tgtEl>
                                        <p:attrNameLst>
                                          <p:attrName>ppt_x</p:attrName>
                                        </p:attrNameLst>
                                      </p:cBhvr>
                                      <p:tavLst>
                                        <p:tav tm="0">
                                          <p:val>
                                            <p:strVal val="#ppt_x"/>
                                          </p:val>
                                        </p:tav>
                                        <p:tav tm="100000">
                                          <p:val>
                                            <p:strVal val="#ppt_x"/>
                                          </p:val>
                                        </p:tav>
                                      </p:tavLst>
                                    </p:anim>
                                    <p:anim calcmode="lin" valueType="num">
                                      <p:cBhvr additive="base">
                                        <p:cTn id="24"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839200" cy="4267200"/>
          </a:xfrm>
          <a:prstGeom prst="plaque">
            <a:avLst>
              <a:gd name="adj" fmla="val 11578"/>
            </a:avLst>
          </a:prstGeom>
          <a:solidFill>
            <a:schemeClr val="tx1">
              <a:alpha val="82000"/>
            </a:schemeClr>
          </a:solidFill>
        </p:spPr>
        <p:style>
          <a:lnRef idx="2">
            <a:schemeClr val="accent5">
              <a:shade val="50000"/>
            </a:schemeClr>
          </a:lnRef>
          <a:fillRef idx="1">
            <a:schemeClr val="accent5"/>
          </a:fillRef>
          <a:effectRef idx="0">
            <a:schemeClr val="accent5"/>
          </a:effectRef>
          <a:fontRef idx="minor">
            <a:schemeClr val="lt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25425" indent="284163" algn="just">
              <a:buClr>
                <a:srgbClr val="00B0F0"/>
              </a:buClr>
              <a:buFont typeface="Wingdings" pitchFamily="2" charset="2"/>
              <a:buChar char="v"/>
            </a:pPr>
            <a:r>
              <a:rPr lang="en-US" sz="4400" b="1" dirty="0" smtClean="0">
                <a:ln/>
                <a:solidFill>
                  <a:schemeClr val="bg1"/>
                </a:solidFill>
                <a:latin typeface="NikoshBAN" pitchFamily="2" charset="0"/>
                <a:cs typeface="NikoshBAN" pitchFamily="2" charset="0"/>
              </a:rPr>
              <a:t> </a:t>
            </a:r>
            <a:r>
              <a:rPr lang="en-US" sz="4000" b="1" dirty="0" err="1" smtClean="0">
                <a:ln/>
                <a:solidFill>
                  <a:schemeClr val="bg1"/>
                </a:solidFill>
                <a:latin typeface="NikoshBAN" pitchFamily="2" charset="0"/>
                <a:cs typeface="NikoshBAN" pitchFamily="2" charset="0"/>
              </a:rPr>
              <a:t>শক্তি</a:t>
            </a:r>
            <a:r>
              <a:rPr lang="en-US" sz="4000" b="1" dirty="0" smtClean="0">
                <a:ln/>
                <a:solidFill>
                  <a:schemeClr val="bg1"/>
                </a:solidFill>
                <a:latin typeface="NikoshBAN" pitchFamily="2" charset="0"/>
                <a:cs typeface="NikoshBAN" pitchFamily="2" charset="0"/>
              </a:rPr>
              <a:t> </a:t>
            </a:r>
            <a:r>
              <a:rPr lang="en-US" sz="4000" b="1" dirty="0" err="1" smtClean="0">
                <a:ln/>
                <a:solidFill>
                  <a:schemeClr val="bg1"/>
                </a:solidFill>
                <a:latin typeface="NikoshBAN" pitchFamily="2" charset="0"/>
                <a:cs typeface="NikoshBAN" pitchFamily="2" charset="0"/>
              </a:rPr>
              <a:t>সম্পর্কে</a:t>
            </a:r>
            <a:r>
              <a:rPr lang="en-US" sz="4000" b="1" dirty="0" smtClean="0">
                <a:ln/>
                <a:solidFill>
                  <a:schemeClr val="bg1"/>
                </a:solidFill>
                <a:latin typeface="NikoshBAN" pitchFamily="2" charset="0"/>
                <a:cs typeface="NikoshBAN" pitchFamily="2" charset="0"/>
              </a:rPr>
              <a:t> </a:t>
            </a:r>
            <a:r>
              <a:rPr lang="bn-BD" sz="4000" b="1" dirty="0" smtClean="0">
                <a:ln/>
                <a:solidFill>
                  <a:schemeClr val="bg1"/>
                </a:solidFill>
                <a:latin typeface="NikoshBAN" pitchFamily="2" charset="0"/>
                <a:cs typeface="NikoshBAN" pitchFamily="2" charset="0"/>
              </a:rPr>
              <a:t>ব্যাখ্যা করতে পারব।</a:t>
            </a:r>
            <a:r>
              <a:rPr lang="en-US" sz="4000" b="1" dirty="0" smtClean="0">
                <a:ln/>
                <a:solidFill>
                  <a:schemeClr val="bg1"/>
                </a:solidFill>
                <a:latin typeface="NikoshBAN" pitchFamily="2" charset="0"/>
                <a:cs typeface="NikoshBAN" pitchFamily="2" charset="0"/>
              </a:rPr>
              <a:t>   </a:t>
            </a:r>
          </a:p>
          <a:p>
            <a:pPr marL="749300" indent="-523875" algn="just">
              <a:buClr>
                <a:srgbClr val="00B0F0"/>
              </a:buClr>
              <a:buFont typeface="Wingdings" pitchFamily="2" charset="2"/>
              <a:buChar char="v"/>
            </a:pPr>
            <a:r>
              <a:rPr lang="en-US" sz="4000" b="1" dirty="0" err="1" smtClean="0">
                <a:ln/>
                <a:solidFill>
                  <a:schemeClr val="bg1"/>
                </a:solidFill>
                <a:latin typeface="NikoshBAN" pitchFamily="2" charset="0"/>
                <a:cs typeface="NikoshBAN" pitchFamily="2" charset="0"/>
              </a:rPr>
              <a:t>শক্তির</a:t>
            </a:r>
            <a:r>
              <a:rPr lang="en-US" sz="4000" b="1" dirty="0" smtClean="0">
                <a:ln/>
                <a:solidFill>
                  <a:schemeClr val="bg1"/>
                </a:solidFill>
                <a:latin typeface="NikoshBAN" pitchFamily="2" charset="0"/>
                <a:cs typeface="NikoshBAN" pitchFamily="2" charset="0"/>
              </a:rPr>
              <a:t> </a:t>
            </a:r>
            <a:r>
              <a:rPr lang="en-US" sz="4000" b="1" dirty="0" err="1" smtClean="0">
                <a:ln/>
                <a:solidFill>
                  <a:schemeClr val="bg1"/>
                </a:solidFill>
                <a:latin typeface="NikoshBAN" pitchFamily="2" charset="0"/>
                <a:cs typeface="NikoshBAN" pitchFamily="2" charset="0"/>
              </a:rPr>
              <a:t>রূপ</a:t>
            </a:r>
            <a:r>
              <a:rPr lang="en-US" sz="4000" b="1" dirty="0" smtClean="0">
                <a:ln/>
                <a:solidFill>
                  <a:schemeClr val="bg1"/>
                </a:solidFill>
                <a:latin typeface="NikoshBAN" pitchFamily="2" charset="0"/>
                <a:cs typeface="NikoshBAN" pitchFamily="2" charset="0"/>
              </a:rPr>
              <a:t> ও </a:t>
            </a:r>
            <a:r>
              <a:rPr lang="en-US" sz="4000" b="1" dirty="0" err="1" smtClean="0">
                <a:ln/>
                <a:solidFill>
                  <a:schemeClr val="bg1"/>
                </a:solidFill>
                <a:latin typeface="NikoshBAN" pitchFamily="2" charset="0"/>
                <a:cs typeface="NikoshBAN" pitchFamily="2" charset="0"/>
              </a:rPr>
              <a:t>শক্তির</a:t>
            </a:r>
            <a:r>
              <a:rPr lang="en-US" sz="4000" b="1" dirty="0" smtClean="0">
                <a:ln/>
                <a:solidFill>
                  <a:schemeClr val="bg1"/>
                </a:solidFill>
                <a:latin typeface="NikoshBAN" pitchFamily="2" charset="0"/>
                <a:cs typeface="NikoshBAN" pitchFamily="2" charset="0"/>
              </a:rPr>
              <a:t> </a:t>
            </a:r>
            <a:r>
              <a:rPr lang="en-US" sz="4000" b="1" dirty="0" err="1" smtClean="0">
                <a:ln/>
                <a:solidFill>
                  <a:schemeClr val="bg1"/>
                </a:solidFill>
                <a:latin typeface="NikoshBAN" pitchFamily="2" charset="0"/>
                <a:cs typeface="NikoshBAN" pitchFamily="2" charset="0"/>
              </a:rPr>
              <a:t>প্রয়োজনীয়তা</a:t>
            </a:r>
            <a:r>
              <a:rPr lang="en-US" sz="4000" b="1" dirty="0" smtClean="0">
                <a:ln/>
                <a:solidFill>
                  <a:schemeClr val="bg1"/>
                </a:solidFill>
                <a:latin typeface="NikoshBAN" pitchFamily="2" charset="0"/>
                <a:cs typeface="NikoshBAN" pitchFamily="2" charset="0"/>
              </a:rPr>
              <a:t> </a:t>
            </a:r>
            <a:r>
              <a:rPr lang="en-US" sz="4000" b="1" dirty="0" err="1" smtClean="0">
                <a:ln/>
                <a:solidFill>
                  <a:schemeClr val="bg1"/>
                </a:solidFill>
                <a:latin typeface="NikoshBAN" pitchFamily="2" charset="0"/>
                <a:cs typeface="NikoshBAN" pitchFamily="2" charset="0"/>
              </a:rPr>
              <a:t>সম্পর্কে</a:t>
            </a:r>
            <a:r>
              <a:rPr lang="en-US" sz="4000" b="1" dirty="0" smtClean="0">
                <a:ln/>
                <a:solidFill>
                  <a:schemeClr val="bg1"/>
                </a:solidFill>
                <a:latin typeface="NikoshBAN" pitchFamily="2" charset="0"/>
                <a:cs typeface="NikoshBAN" pitchFamily="2" charset="0"/>
              </a:rPr>
              <a:t> </a:t>
            </a:r>
            <a:r>
              <a:rPr lang="en-US" sz="4000" b="1" dirty="0" err="1" smtClean="0">
                <a:ln/>
                <a:solidFill>
                  <a:schemeClr val="bg1"/>
                </a:solidFill>
                <a:latin typeface="NikoshBAN" pitchFamily="2" charset="0"/>
                <a:cs typeface="NikoshBAN" pitchFamily="2" charset="0"/>
              </a:rPr>
              <a:t>জানতে</a:t>
            </a:r>
            <a:r>
              <a:rPr lang="en-US" sz="4000" b="1" dirty="0" smtClean="0">
                <a:ln/>
                <a:solidFill>
                  <a:schemeClr val="bg1"/>
                </a:solidFill>
                <a:latin typeface="NikoshBAN" pitchFamily="2" charset="0"/>
                <a:cs typeface="NikoshBAN" pitchFamily="2" charset="0"/>
              </a:rPr>
              <a:t> </a:t>
            </a:r>
            <a:r>
              <a:rPr lang="en-US" sz="4000" b="1" dirty="0" err="1" smtClean="0">
                <a:ln/>
                <a:solidFill>
                  <a:schemeClr val="bg1"/>
                </a:solidFill>
                <a:latin typeface="NikoshBAN" pitchFamily="2" charset="0"/>
                <a:cs typeface="NikoshBAN" pitchFamily="2" charset="0"/>
              </a:rPr>
              <a:t>পারব</a:t>
            </a:r>
            <a:r>
              <a:rPr lang="en-US" sz="4000" b="1" dirty="0" smtClean="0">
                <a:ln/>
                <a:solidFill>
                  <a:schemeClr val="bg1"/>
                </a:solidFill>
                <a:latin typeface="NikoshBAN" pitchFamily="2" charset="0"/>
                <a:cs typeface="NikoshBAN" pitchFamily="2" charset="0"/>
              </a:rPr>
              <a:t>।</a:t>
            </a:r>
            <a:endParaRPr lang="bn-BD" sz="4000" b="1" dirty="0" smtClean="0">
              <a:ln/>
              <a:solidFill>
                <a:schemeClr val="bg1"/>
              </a:solidFill>
              <a:latin typeface="NikoshBAN" pitchFamily="2" charset="0"/>
              <a:cs typeface="NikoshBAN" pitchFamily="2" charset="0"/>
            </a:endParaRPr>
          </a:p>
          <a:p>
            <a:pPr marL="685800" indent="-457200" algn="just">
              <a:buClr>
                <a:srgbClr val="00B0F0"/>
              </a:buClr>
              <a:buFont typeface="Wingdings" pitchFamily="2" charset="2"/>
              <a:buChar char="v"/>
            </a:pPr>
            <a:r>
              <a:rPr lang="en-US" sz="3600" b="1" dirty="0" err="1" smtClean="0">
                <a:ln/>
                <a:solidFill>
                  <a:schemeClr val="bg1"/>
                </a:solidFill>
                <a:latin typeface="NikoshBAN" pitchFamily="2" charset="0"/>
                <a:cs typeface="NikoshBAN" pitchFamily="2" charset="0"/>
              </a:rPr>
              <a:t>গতিশক্তি</a:t>
            </a:r>
            <a:r>
              <a:rPr lang="en-US" sz="3600" b="1" dirty="0" smtClean="0">
                <a:ln/>
                <a:solidFill>
                  <a:schemeClr val="bg1"/>
                </a:solidFill>
                <a:latin typeface="NikoshBAN" pitchFamily="2" charset="0"/>
                <a:cs typeface="NikoshBAN" pitchFamily="2" charset="0"/>
              </a:rPr>
              <a:t> ও </a:t>
            </a:r>
            <a:r>
              <a:rPr lang="en-US" sz="3600" b="1" dirty="0" err="1" smtClean="0">
                <a:ln/>
                <a:solidFill>
                  <a:schemeClr val="bg1"/>
                </a:solidFill>
                <a:latin typeface="NikoshBAN" pitchFamily="2" charset="0"/>
                <a:cs typeface="NikoshBAN" pitchFamily="2" charset="0"/>
              </a:rPr>
              <a:t>বিভব</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শক্তি</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সম্পর্কে</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বিস্তারিত</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জানতে</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পারব</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এবং</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সমীকরণ</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প্রতিপাদন</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করতে</a:t>
            </a:r>
            <a:r>
              <a:rPr lang="en-US" sz="3600" b="1" dirty="0" smtClean="0">
                <a:ln/>
                <a:solidFill>
                  <a:schemeClr val="bg1"/>
                </a:solidFill>
                <a:latin typeface="NikoshBAN" pitchFamily="2" charset="0"/>
                <a:cs typeface="NikoshBAN" pitchFamily="2" charset="0"/>
              </a:rPr>
              <a:t> </a:t>
            </a:r>
            <a:r>
              <a:rPr lang="en-US" sz="3600" b="1" dirty="0" err="1" smtClean="0">
                <a:ln/>
                <a:solidFill>
                  <a:schemeClr val="bg1"/>
                </a:solidFill>
                <a:latin typeface="NikoshBAN" pitchFamily="2" charset="0"/>
                <a:cs typeface="NikoshBAN" pitchFamily="2" charset="0"/>
              </a:rPr>
              <a:t>পারব</a:t>
            </a:r>
            <a:endParaRPr lang="bn-BD" sz="4000" b="1" dirty="0" smtClean="0">
              <a:ln/>
              <a:solidFill>
                <a:schemeClr val="bg1"/>
              </a:solidFill>
              <a:latin typeface="NikoshBAN" pitchFamily="2" charset="0"/>
              <a:cs typeface="NikoshBAN" pitchFamily="2" charset="0"/>
            </a:endParaRPr>
          </a:p>
          <a:p>
            <a:pPr>
              <a:buClr>
                <a:srgbClr val="00B0F0"/>
              </a:buClr>
              <a:buNone/>
            </a:pPr>
            <a:endParaRPr lang="bn-BD" sz="3600" b="1" dirty="0" smtClean="0">
              <a:ln/>
              <a:solidFill>
                <a:schemeClr val="accent3"/>
              </a:solidFill>
              <a:latin typeface="NikoshBAN" pitchFamily="2" charset="0"/>
              <a:cs typeface="NikoshBAN" pitchFamily="2" charset="0"/>
            </a:endParaRPr>
          </a:p>
          <a:p>
            <a:pPr marL="579438" indent="-457200">
              <a:buNone/>
            </a:pPr>
            <a:endParaRPr lang="bn-BD" sz="3600" b="1" dirty="0" smtClean="0">
              <a:ln/>
              <a:solidFill>
                <a:schemeClr val="accent3"/>
              </a:solidFill>
              <a:latin typeface="NikoshBAN" pitchFamily="2" charset="0"/>
              <a:cs typeface="NikoshBAN" pitchFamily="2" charset="0"/>
            </a:endParaRPr>
          </a:p>
          <a:p>
            <a:endParaRPr lang="bn-BD" sz="3600" b="1" dirty="0" smtClean="0">
              <a:ln/>
              <a:solidFill>
                <a:schemeClr val="accent3"/>
              </a:solidFill>
              <a:latin typeface="NikoshBAN" pitchFamily="2" charset="0"/>
              <a:cs typeface="NikoshBAN" pitchFamily="2" charset="0"/>
            </a:endParaRPr>
          </a:p>
          <a:p>
            <a:endParaRPr lang="bn-BD" sz="3600" b="1" dirty="0" smtClean="0">
              <a:ln/>
              <a:solidFill>
                <a:schemeClr val="accent3"/>
              </a:solidFill>
              <a:latin typeface="NikoshBAN" pitchFamily="2" charset="0"/>
              <a:cs typeface="NikoshBAN" pitchFamily="2" charset="0"/>
            </a:endParaRPr>
          </a:p>
          <a:p>
            <a:endParaRPr lang="bn-BD" sz="3600" b="1" dirty="0" smtClean="0">
              <a:ln/>
              <a:solidFill>
                <a:schemeClr val="accent3"/>
              </a:solidFill>
              <a:latin typeface="NikoshBAN" pitchFamily="2" charset="0"/>
              <a:cs typeface="NikoshBAN" pitchFamily="2" charset="0"/>
            </a:endParaRPr>
          </a:p>
          <a:p>
            <a:endParaRPr lang="bn-BD" sz="3600" b="1" dirty="0" smtClean="0">
              <a:ln/>
              <a:solidFill>
                <a:schemeClr val="accent3"/>
              </a:solidFill>
              <a:latin typeface="NikoshBAN" pitchFamily="2" charset="0"/>
              <a:cs typeface="NikoshBAN" pitchFamily="2" charset="0"/>
            </a:endParaRPr>
          </a:p>
          <a:p>
            <a:endParaRPr lang="bn-BD" sz="3600" b="1" dirty="0" smtClean="0">
              <a:ln/>
              <a:solidFill>
                <a:schemeClr val="accent3"/>
              </a:solidFill>
              <a:latin typeface="NikoshBAN" pitchFamily="2" charset="0"/>
              <a:cs typeface="NikoshBAN" pitchFamily="2" charset="0"/>
            </a:endParaRPr>
          </a:p>
          <a:p>
            <a:endParaRPr lang="bn-BD" sz="3600" b="1" dirty="0" smtClean="0">
              <a:ln/>
              <a:solidFill>
                <a:schemeClr val="accent3"/>
              </a:solidFill>
              <a:latin typeface="NikoshBAN" pitchFamily="2" charset="0"/>
              <a:cs typeface="NikoshBAN" pitchFamily="2" charset="0"/>
            </a:endParaRPr>
          </a:p>
          <a:p>
            <a:endParaRPr lang="bn-BD" sz="3600" b="1" dirty="0" smtClean="0">
              <a:ln/>
              <a:solidFill>
                <a:schemeClr val="accent3"/>
              </a:solidFill>
              <a:latin typeface="NikoshBAN" pitchFamily="2" charset="0"/>
              <a:cs typeface="NikoshBAN" pitchFamily="2" charset="0"/>
            </a:endParaRPr>
          </a:p>
          <a:p>
            <a:endParaRPr lang="bn-BD" sz="3600" b="1" dirty="0" smtClean="0">
              <a:ln/>
              <a:solidFill>
                <a:schemeClr val="accent3"/>
              </a:solidFill>
              <a:latin typeface="NikoshBAN" pitchFamily="2" charset="0"/>
              <a:cs typeface="NikoshBAN" pitchFamily="2" charset="0"/>
            </a:endParaRPr>
          </a:p>
          <a:p>
            <a:endParaRPr lang="bn-BD" sz="3600" b="1" dirty="0" smtClean="0">
              <a:ln/>
              <a:solidFill>
                <a:schemeClr val="accent3"/>
              </a:solidFill>
              <a:latin typeface="NikoshBAN" pitchFamily="2" charset="0"/>
              <a:cs typeface="NikoshBAN" pitchFamily="2" charset="0"/>
            </a:endParaRPr>
          </a:p>
          <a:p>
            <a:pPr>
              <a:buNone/>
            </a:pPr>
            <a:endParaRPr lang="bn-BD" sz="3600" b="1" dirty="0" smtClean="0">
              <a:ln/>
              <a:solidFill>
                <a:schemeClr val="accent3"/>
              </a:solidFill>
              <a:latin typeface="NikoshBAN" pitchFamily="2" charset="0"/>
              <a:cs typeface="NikoshBAN" pitchFamily="2" charset="0"/>
            </a:endParaRPr>
          </a:p>
        </p:txBody>
      </p:sp>
      <p:sp>
        <p:nvSpPr>
          <p:cNvPr id="4" name="Down Ribbon 3"/>
          <p:cNvSpPr/>
          <p:nvPr/>
        </p:nvSpPr>
        <p:spPr>
          <a:xfrm>
            <a:off x="895350" y="-190500"/>
            <a:ext cx="7086600" cy="990600"/>
          </a:xfrm>
          <a:prstGeom prst="ribbon">
            <a:avLst>
              <a:gd name="adj1" fmla="val 16667"/>
              <a:gd name="adj2" fmla="val 65591"/>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bn-BD" sz="6000" b="1" dirty="0" smtClean="0">
                <a:ln w="18000">
                  <a:solidFill>
                    <a:schemeClr val="tx1"/>
                  </a:solidFill>
                  <a:prstDash val="solid"/>
                  <a:miter lim="800000"/>
                </a:ln>
                <a:solidFill>
                  <a:sysClr val="windowText" lastClr="000000"/>
                </a:solidFill>
                <a:effectLst>
                  <a:outerShdw blurRad="25500" dist="23000" dir="7020000" algn="tl">
                    <a:srgbClr val="000000">
                      <a:alpha val="50000"/>
                    </a:srgbClr>
                  </a:outerShdw>
                </a:effectLst>
                <a:latin typeface="NikoshBAN" pitchFamily="2" charset="0"/>
                <a:cs typeface="NikoshBAN" pitchFamily="2" charset="0"/>
              </a:rPr>
              <a:t>শিখনফল</a:t>
            </a:r>
            <a:endParaRPr lang="en-US" sz="6000" b="1" dirty="0">
              <a:ln w="18000">
                <a:solidFill>
                  <a:schemeClr val="tx1"/>
                </a:solidFill>
                <a:prstDash val="solid"/>
                <a:miter lim="800000"/>
              </a:ln>
              <a:solidFill>
                <a:sysClr val="windowText" lastClr="000000"/>
              </a:solidFill>
              <a:effectLst>
                <a:outerShdw blurRad="25500" dist="23000" dir="7020000" algn="tl">
                  <a:srgbClr val="000000">
                    <a:alpha val="50000"/>
                  </a:srgbClr>
                </a:outerShdw>
              </a:effectLst>
            </a:endParaRPr>
          </a:p>
        </p:txBody>
      </p:sp>
      <p:sp>
        <p:nvSpPr>
          <p:cNvPr id="8" name="Action Button: Forward or Next 7">
            <a:hlinkClick r:id="" action="ppaction://hlinkshowjump?jump=nextslide" highlightClick="1"/>
          </p:cNvPr>
          <p:cNvSpPr/>
          <p:nvPr/>
        </p:nvSpPr>
        <p:spPr>
          <a:xfrm>
            <a:off x="8229600" y="635508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609600" y="635508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Action Button: Home 9">
            <a:hlinkClick r:id="rId2" action="ppaction://hlinksldjump" highlightClick="1"/>
          </p:cNvPr>
          <p:cNvSpPr/>
          <p:nvPr/>
        </p:nvSpPr>
        <p:spPr>
          <a:xfrm>
            <a:off x="4495800" y="666750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Rounded Rectangle 10"/>
          <p:cNvSpPr/>
          <p:nvPr/>
        </p:nvSpPr>
        <p:spPr>
          <a:xfrm>
            <a:off x="304800" y="1371600"/>
            <a:ext cx="8610600" cy="6858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শিক্ষার্থীরা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শিখবে</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9"/>
                                        </p:tgtEl>
                                        <p:attrNameLst>
                                          <p:attrName>fillcolor</p:attrName>
                                        </p:attrNameLst>
                                      </p:cBhvr>
                                      <p:to>
                                        <a:schemeClr val="accent2"/>
                                      </p:to>
                                    </p:animClr>
                                    <p:set>
                                      <p:cBhvr>
                                        <p:cTn id="7" dur="500" fill="hold"/>
                                        <p:tgtEl>
                                          <p:spTgt spid="9"/>
                                        </p:tgtEl>
                                        <p:attrNameLst>
                                          <p:attrName>fill.type</p:attrName>
                                        </p:attrNameLst>
                                      </p:cBhvr>
                                      <p:to>
                                        <p:strVal val="solid"/>
                                      </p:to>
                                    </p:set>
                                    <p:set>
                                      <p:cBhvr>
                                        <p:cTn id="8" dur="500" fill="hold"/>
                                        <p:tgtEl>
                                          <p:spTgt spid="9"/>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10"/>
                                        </p:tgtEl>
                                        <p:attrNameLst>
                                          <p:attrName>fillcolor</p:attrName>
                                        </p:attrNameLst>
                                      </p:cBhvr>
                                      <p:to>
                                        <a:schemeClr val="accent2"/>
                                      </p:to>
                                    </p:animClr>
                                    <p:set>
                                      <p:cBhvr>
                                        <p:cTn id="12" dur="500" fill="hold"/>
                                        <p:tgtEl>
                                          <p:spTgt spid="10"/>
                                        </p:tgtEl>
                                        <p:attrNameLst>
                                          <p:attrName>fill.type</p:attrName>
                                        </p:attrNameLst>
                                      </p:cBhvr>
                                      <p:to>
                                        <p:strVal val="solid"/>
                                      </p:to>
                                    </p:set>
                                    <p:set>
                                      <p:cBhvr>
                                        <p:cTn id="13" dur="500" fill="hold"/>
                                        <p:tgtEl>
                                          <p:spTgt spid="10"/>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8"/>
                                        </p:tgtEl>
                                        <p:attrNameLst>
                                          <p:attrName>fillcolor</p:attrName>
                                        </p:attrNameLst>
                                      </p:cBhvr>
                                      <p:to>
                                        <a:schemeClr val="accent2"/>
                                      </p:to>
                                    </p:animClr>
                                    <p:set>
                                      <p:cBhvr>
                                        <p:cTn id="17" dur="500" fill="hold"/>
                                        <p:tgtEl>
                                          <p:spTgt spid="8"/>
                                        </p:tgtEl>
                                        <p:attrNameLst>
                                          <p:attrName>fill.type</p:attrName>
                                        </p:attrNameLst>
                                      </p:cBhvr>
                                      <p:to>
                                        <p:strVal val="solid"/>
                                      </p:to>
                                    </p:set>
                                    <p:set>
                                      <p:cBhvr>
                                        <p:cTn id="18" dur="500" fill="hold"/>
                                        <p:tgtEl>
                                          <p:spTgt spid="8"/>
                                        </p:tgtEl>
                                        <p:attrNameLst>
                                          <p:attrName>fill.on</p:attrName>
                                        </p:attrNameLst>
                                      </p:cBhvr>
                                      <p:to>
                                        <p:strVal val="true"/>
                                      </p:to>
                                    </p:set>
                                  </p:childTnLst>
                                </p:cTn>
                              </p:par>
                            </p:childTnLst>
                          </p:cTn>
                        </p:par>
                        <p:par>
                          <p:cTn id="19" fill="hold">
                            <p:stCondLst>
                              <p:cond delay="1500"/>
                            </p:stCondLst>
                            <p:childTnLst>
                              <p:par>
                                <p:cTn id="20" presetID="8"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500"/>
                                        <p:tgtEl>
                                          <p:spTgt spid="4"/>
                                        </p:tgtEl>
                                      </p:cBhvr>
                                    </p:animEffect>
                                  </p:childTnLst>
                                </p:cTn>
                              </p:par>
                            </p:childTnLst>
                          </p:cTn>
                        </p:par>
                        <p:par>
                          <p:cTn id="23" fill="hold">
                            <p:stCondLst>
                              <p:cond delay="2000"/>
                            </p:stCondLst>
                            <p:childTnLst>
                              <p:par>
                                <p:cTn id="24" presetID="40" presetClass="entr" presetSubtype="0" fill="hold" grpId="1"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1"/>
                                          </p:val>
                                        </p:tav>
                                        <p:tav tm="100000">
                                          <p:val>
                                            <p:strVal val="#ppt_x"/>
                                          </p:val>
                                        </p:tav>
                                      </p:tavLst>
                                    </p:anim>
                                    <p:anim calcmode="lin" valueType="num">
                                      <p:cBhvr>
                                        <p:cTn id="28" dur="10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6000"/>
                            </p:stCondLst>
                            <p:childTnLst>
                              <p:par>
                                <p:cTn id="30" presetID="21" presetClass="entr" presetSubtype="4" fill="hold" grpId="0" nodeType="afterEffect">
                                  <p:stCondLst>
                                    <p:cond delay="0"/>
                                  </p:stCondLst>
                                  <p:childTnLst>
                                    <p:set>
                                      <p:cBhvr>
                                        <p:cTn id="31" dur="1" fill="hold">
                                          <p:stCondLst>
                                            <p:cond delay="0"/>
                                          </p:stCondLst>
                                        </p:cTn>
                                        <p:tgtEl>
                                          <p:spTgt spid="3">
                                            <p:bg/>
                                          </p:spTgt>
                                        </p:tgtEl>
                                        <p:attrNameLst>
                                          <p:attrName>style.visibility</p:attrName>
                                        </p:attrNameLst>
                                      </p:cBhvr>
                                      <p:to>
                                        <p:strVal val="visible"/>
                                      </p:to>
                                    </p:set>
                                    <p:animEffect transition="in" filter="wheel(4)">
                                      <p:cBhvr>
                                        <p:cTn id="32" dur="2000"/>
                                        <p:tgtEl>
                                          <p:spTgt spid="3">
                                            <p:bg/>
                                          </p:spTgt>
                                        </p:tgtEl>
                                      </p:cBhvr>
                                    </p:animEffect>
                                  </p:childTnLst>
                                </p:cTn>
                              </p:par>
                            </p:childTnLst>
                          </p:cTn>
                        </p:par>
                        <p:par>
                          <p:cTn id="33" fill="hold">
                            <p:stCondLst>
                              <p:cond delay="8000"/>
                            </p:stCondLst>
                            <p:childTnLst>
                              <p:par>
                                <p:cTn id="34" presetID="21" presetClass="entr" presetSubtype="4" fill="hold" grpId="0" nodeType="after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wheel(4)">
                                      <p:cBhvr>
                                        <p:cTn id="36" dur="2000"/>
                                        <p:tgtEl>
                                          <p:spTgt spid="3">
                                            <p:txEl>
                                              <p:pRg st="0" end="0"/>
                                            </p:txEl>
                                          </p:spTgt>
                                        </p:tgtEl>
                                      </p:cBhvr>
                                    </p:animEffect>
                                  </p:childTnLst>
                                </p:cTn>
                              </p:par>
                            </p:childTnLst>
                          </p:cTn>
                        </p:par>
                        <p:par>
                          <p:cTn id="37" fill="hold">
                            <p:stCondLst>
                              <p:cond delay="10000"/>
                            </p:stCondLst>
                            <p:childTnLst>
                              <p:par>
                                <p:cTn id="38" presetID="21" presetClass="entr" presetSubtype="4" fill="hold" grpId="0" nodeType="after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heel(4)">
                                      <p:cBhvr>
                                        <p:cTn id="40" dur="20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heel(4)">
                                      <p:cBhvr>
                                        <p:cTn id="4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Shamsunnahar\Downloads\formsofenergy.jpg"/>
          <p:cNvPicPr>
            <a:picLocks noChangeAspect="1" noChangeArrowheads="1"/>
          </p:cNvPicPr>
          <p:nvPr/>
        </p:nvPicPr>
        <p:blipFill>
          <a:blip r:embed="rId2"/>
          <a:srcRect t="7595"/>
          <a:stretch>
            <a:fillRect/>
          </a:stretch>
        </p:blipFill>
        <p:spPr bwMode="auto">
          <a:xfrm>
            <a:off x="0" y="838200"/>
            <a:ext cx="9144000" cy="6019800"/>
          </a:xfrm>
          <a:prstGeom prst="rect">
            <a:avLst/>
          </a:prstGeom>
          <a:noFill/>
        </p:spPr>
      </p:pic>
      <p:sp>
        <p:nvSpPr>
          <p:cNvPr id="3" name="Parallelogram 2"/>
          <p:cNvSpPr/>
          <p:nvPr/>
        </p:nvSpPr>
        <p:spPr>
          <a:xfrm>
            <a:off x="152400" y="-76200"/>
            <a:ext cx="8610600" cy="838200"/>
          </a:xfrm>
          <a:prstGeom prst="parallelogram">
            <a:avLst/>
          </a:prstGeom>
          <a:solidFill>
            <a:srgbClr val="47F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বিভিন্ন</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রকম</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শক্তিঃ</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7" name="Action Button: Forward or Next 6">
            <a:hlinkClick r:id="" action="ppaction://hlinkshowjump?jump=nextslide" highlightClick="1"/>
          </p:cNvPr>
          <p:cNvSpPr/>
          <p:nvPr/>
        </p:nvSpPr>
        <p:spPr>
          <a:xfrm>
            <a:off x="8229600" y="635508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609600" y="635508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Action Button: Home 8">
            <a:hlinkClick r:id="rId3" action="ppaction://hlinksldjump" highlightClick="1"/>
          </p:cNvPr>
          <p:cNvSpPr/>
          <p:nvPr/>
        </p:nvSpPr>
        <p:spPr>
          <a:xfrm>
            <a:off x="4343400" y="635508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24" presetClass="entr" presetSubtype="0" fill="hold" nodeType="afterEffect">
                                  <p:stCondLst>
                                    <p:cond delay="0"/>
                                  </p:stCondLst>
                                  <p:childTnLst>
                                    <p:set>
                                      <p:cBhvr>
                                        <p:cTn id="12" dur="1" fill="hold">
                                          <p:stCondLst>
                                            <p:cond delay="0"/>
                                          </p:stCondLst>
                                        </p:cTn>
                                        <p:tgtEl>
                                          <p:spTgt spid="26626"/>
                                        </p:tgtEl>
                                        <p:attrNameLst>
                                          <p:attrName>style.visibility</p:attrName>
                                        </p:attrNameLst>
                                      </p:cBhvr>
                                      <p:to>
                                        <p:strVal val="visible"/>
                                      </p:to>
                                    </p:set>
                                    <p:anim to="" calcmode="lin" valueType="num">
                                      <p:cBhvr>
                                        <p:cTn id="13" dur="1" fill="hold"/>
                                        <p:tgtEl>
                                          <p:spTgt spid="26626"/>
                                        </p:tgtEl>
                                        <p:attrNameLst>
                                          <p:attrName/>
                                        </p:attrNameLst>
                                      </p:cBhvr>
                                    </p:anim>
                                  </p:childTnLst>
                                </p:cTn>
                              </p:par>
                            </p:childTnLst>
                          </p:cTn>
                        </p:par>
                        <p:par>
                          <p:cTn id="14" fill="hold">
                            <p:stCondLst>
                              <p:cond delay="1250"/>
                            </p:stCondLst>
                            <p:childTnLst>
                              <p:par>
                                <p:cTn id="15" presetID="1" presetClass="emph" presetSubtype="10" repeatCount="indefinite" fill="hold" nodeType="afterEffect">
                                  <p:stCondLst>
                                    <p:cond delay="0"/>
                                  </p:stCondLst>
                                  <p:childTnLst>
                                    <p:animClr clrSpc="hsl" dir="ccw">
                                      <p:cBhvr>
                                        <p:cTn id="16" dur="500" fill="hold"/>
                                        <p:tgtEl>
                                          <p:spTgt spid="7"/>
                                        </p:tgtEl>
                                        <p:attrNameLst>
                                          <p:attrName>fillcolor</p:attrName>
                                        </p:attrNameLst>
                                      </p:cBhvr>
                                      <p:to>
                                        <a:schemeClr val="accent2"/>
                                      </p:to>
                                    </p:animClr>
                                    <p:set>
                                      <p:cBhvr>
                                        <p:cTn id="17" dur="500" fill="hold"/>
                                        <p:tgtEl>
                                          <p:spTgt spid="7"/>
                                        </p:tgtEl>
                                        <p:attrNameLst>
                                          <p:attrName>fill.type</p:attrName>
                                        </p:attrNameLst>
                                      </p:cBhvr>
                                      <p:to>
                                        <p:strVal val="solid"/>
                                      </p:to>
                                    </p:set>
                                    <p:set>
                                      <p:cBhvr>
                                        <p:cTn id="18" dur="500" fill="hold"/>
                                        <p:tgtEl>
                                          <p:spTgt spid="7"/>
                                        </p:tgtEl>
                                        <p:attrNameLst>
                                          <p:attrName>fill.on</p:attrName>
                                        </p:attrNameLst>
                                      </p:cBhvr>
                                      <p:to>
                                        <p:strVal val="true"/>
                                      </p:to>
                                    </p:set>
                                  </p:childTnLst>
                                </p:cTn>
                              </p:par>
                            </p:childTnLst>
                          </p:cTn>
                        </p:par>
                        <p:par>
                          <p:cTn id="19" fill="hold">
                            <p:stCondLst>
                              <p:cond delay="1750"/>
                            </p:stCondLst>
                            <p:childTnLst>
                              <p:par>
                                <p:cTn id="20" presetID="1" presetClass="emph" presetSubtype="10" repeatCount="indefinite" fill="hold" nodeType="afterEffect">
                                  <p:stCondLst>
                                    <p:cond delay="0"/>
                                  </p:stCondLst>
                                  <p:childTnLst>
                                    <p:animClr clrSpc="hsl" dir="ccw">
                                      <p:cBhvr>
                                        <p:cTn id="21" dur="500" fill="hold"/>
                                        <p:tgtEl>
                                          <p:spTgt spid="8"/>
                                        </p:tgtEl>
                                        <p:attrNameLst>
                                          <p:attrName>fillcolor</p:attrName>
                                        </p:attrNameLst>
                                      </p:cBhvr>
                                      <p:to>
                                        <a:schemeClr val="accent2"/>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childTnLst>
                          </p:cTn>
                        </p:par>
                        <p:par>
                          <p:cTn id="24" fill="hold">
                            <p:stCondLst>
                              <p:cond delay="2250"/>
                            </p:stCondLst>
                            <p:childTnLst>
                              <p:par>
                                <p:cTn id="25" presetID="1" presetClass="emph" presetSubtype="10" repeatCount="indefinite" fill="hold" nodeType="afterEffect">
                                  <p:stCondLst>
                                    <p:cond delay="0"/>
                                  </p:stCondLst>
                                  <p:childTnLst>
                                    <p:animClr clrSpc="hsl" dir="ccw">
                                      <p:cBhvr>
                                        <p:cTn id="26" dur="500" fill="hold"/>
                                        <p:tgtEl>
                                          <p:spTgt spid="9"/>
                                        </p:tgtEl>
                                        <p:attrNameLst>
                                          <p:attrName>fillcolor</p:attrName>
                                        </p:attrNameLst>
                                      </p:cBhvr>
                                      <p:to>
                                        <a:schemeClr val="accent2"/>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5178552"/>
          </a:xfrm>
          <a:prstGeom prst="roundRect">
            <a:avLst/>
          </a:prstGeom>
          <a:ln/>
        </p:spPr>
        <p:style>
          <a:lnRef idx="1">
            <a:schemeClr val="accent1"/>
          </a:lnRef>
          <a:fillRef idx="2">
            <a:schemeClr val="accent1"/>
          </a:fillRef>
          <a:effectRef idx="1">
            <a:schemeClr val="accent1"/>
          </a:effectRef>
          <a:fontRef idx="minor">
            <a:schemeClr val="dk1"/>
          </a:fontRef>
        </p:style>
        <p:txBody>
          <a:bodyPr>
            <a:noAutofit/>
          </a:bodyPr>
          <a:lstStyle/>
          <a:p>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বস্তুর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সামর্থ্যই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হচ্ছে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রূপান্তর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বস্তু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সর্বমোট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পরিমাণ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হচ্ছে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কৃতকাজের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পরিমাণ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দিয়েই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পরিমাপ</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হয</a:t>
            </a:r>
            <a:r>
              <a:rPr lang="en-US" sz="3600" dirty="0" smtClean="0">
                <a:latin typeface="NikoshBAN" pitchFamily="2" charset="0"/>
                <a:cs typeface="NikoshBAN" pitchFamily="2" charset="0"/>
              </a:rPr>
              <a:t>়।</a:t>
            </a:r>
          </a:p>
          <a:p>
            <a:r>
              <a:rPr lang="en-US" sz="3600" dirty="0" err="1" smtClean="0">
                <a:latin typeface="NikoshBAN" pitchFamily="2" charset="0"/>
                <a:cs typeface="NikoshBAN" pitchFamily="2" charset="0"/>
              </a:rPr>
              <a:t>কৃতকাজ</a:t>
            </a:r>
            <a:r>
              <a:rPr lang="en-US" sz="3600" dirty="0" smtClean="0">
                <a:latin typeface="NikoshBAN" pitchFamily="2" charset="0"/>
                <a:cs typeface="NikoshBAN" pitchFamily="2" charset="0"/>
              </a:rPr>
              <a:t> = </a:t>
            </a:r>
            <a:r>
              <a:rPr lang="en-US" sz="3600" dirty="0" err="1" smtClean="0">
                <a:latin typeface="NikoshBAN" pitchFamily="2" charset="0"/>
                <a:cs typeface="NikoshBAN" pitchFamily="2" charset="0"/>
              </a:rPr>
              <a:t>ব্যায়িত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a:t>
            </a:r>
            <a:endParaRPr lang="en-US" sz="3600" dirty="0" smtClean="0">
              <a:latin typeface="NikoshBAN" pitchFamily="2" charset="0"/>
              <a:cs typeface="NikoshBAN" pitchFamily="2" charset="0"/>
            </a:endParaRPr>
          </a:p>
          <a:p>
            <a:r>
              <a:rPr lang="en-US" sz="3600" dirty="0" err="1" smtClean="0">
                <a:latin typeface="NikoshBAN" pitchFamily="2" charset="0"/>
                <a:cs typeface="NikoshBAN" pitchFamily="2" charset="0"/>
              </a:rPr>
              <a:t>কাজের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একক</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শক্তির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অভিন্ন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অদিক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রাশি</a:t>
            </a:r>
            <a:r>
              <a:rPr lang="en-US" sz="3600" dirty="0" smtClean="0">
                <a:latin typeface="NikoshBAN" pitchFamily="2" charset="0"/>
                <a:cs typeface="NikoshBAN" pitchFamily="2" charset="0"/>
              </a:rPr>
              <a:t>।</a:t>
            </a:r>
          </a:p>
          <a:p>
            <a:endParaRPr lang="en-US" sz="3600" dirty="0">
              <a:latin typeface="NikoshBAN" pitchFamily="2" charset="0"/>
              <a:cs typeface="NikoshBAN" pitchFamily="2" charset="0"/>
            </a:endParaRPr>
          </a:p>
        </p:txBody>
      </p:sp>
      <p:sp>
        <p:nvSpPr>
          <p:cNvPr id="2" name="Title 1"/>
          <p:cNvSpPr>
            <a:spLocks noGrp="1"/>
          </p:cNvSpPr>
          <p:nvPr>
            <p:ph type="title"/>
          </p:nvPr>
        </p:nvSpPr>
        <p:spPr>
          <a:xfrm>
            <a:off x="381000" y="106362"/>
            <a:ext cx="3429000" cy="1265238"/>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sz="5400" b="1" dirty="0" err="1" smtClean="0">
                <a:latin typeface="NikoshBAN" pitchFamily="2" charset="0"/>
                <a:cs typeface="NikoshBAN" pitchFamily="2" charset="0"/>
              </a:rPr>
              <a:t>শক্তি</a:t>
            </a:r>
            <a:r>
              <a:rPr lang="en-US" sz="6000" dirty="0" smtClean="0">
                <a:ln w="18415" cmpd="sng">
                  <a:solidFill>
                    <a:srgbClr val="FFFFFF"/>
                  </a:solidFill>
                  <a:prstDash val="solid"/>
                </a:ln>
                <a:solidFill>
                  <a:srgbClr val="FFFFFF"/>
                </a:solidFill>
                <a:latin typeface="NikoshBAN" pitchFamily="2" charset="0"/>
                <a:cs typeface="NikoshBAN" pitchFamily="2" charset="0"/>
              </a:rPr>
              <a:t> </a:t>
            </a:r>
            <a:r>
              <a:rPr lang="en-US" sz="6000" dirty="0" err="1" smtClean="0">
                <a:ln w="18415" cmpd="sng">
                  <a:solidFill>
                    <a:srgbClr val="FFFFFF"/>
                  </a:solidFill>
                  <a:prstDash val="solid"/>
                </a:ln>
                <a:solidFill>
                  <a:srgbClr val="FFFFFF"/>
                </a:solidFill>
                <a:latin typeface="NikoshBAN" pitchFamily="2" charset="0"/>
                <a:cs typeface="NikoshBAN" pitchFamily="2" charset="0"/>
              </a:rPr>
              <a:t>কী</a:t>
            </a:r>
            <a:r>
              <a:rPr lang="en-US" sz="6000" dirty="0" smtClean="0">
                <a:ln w="18415" cmpd="sng">
                  <a:solidFill>
                    <a:srgbClr val="FFFFFF"/>
                  </a:solidFill>
                  <a:prstDash val="solid"/>
                </a:ln>
                <a:solidFill>
                  <a:srgbClr val="FFFFFF"/>
                </a:solidFill>
                <a:latin typeface="NikoshBAN" pitchFamily="2" charset="0"/>
                <a:cs typeface="NikoshBAN" pitchFamily="2" charset="0"/>
              </a:rPr>
              <a:t>?</a:t>
            </a:r>
            <a:endParaRPr lang="en-US" dirty="0">
              <a:ln w="18415" cmpd="sng">
                <a:solidFill>
                  <a:srgbClr val="FFFFFF"/>
                </a:solidFill>
                <a:prstDash val="solid"/>
              </a:ln>
              <a:solidFill>
                <a:srgbClr val="FFFFFF"/>
              </a:solidFill>
              <a:latin typeface="NikoshBAN" pitchFamily="2" charset="0"/>
              <a:cs typeface="NikoshBAN" pitchFamily="2" charset="0"/>
            </a:endParaRPr>
          </a:p>
        </p:txBody>
      </p:sp>
      <p:sp>
        <p:nvSpPr>
          <p:cNvPr id="2049" name="Rectangle 1"/>
          <p:cNvSpPr>
            <a:spLocks noChangeArrowheads="1"/>
          </p:cNvSpPr>
          <p:nvPr/>
        </p:nvSpPr>
        <p:spPr bwMode="auto">
          <a:xfrm>
            <a:off x="0" y="0"/>
            <a:ext cx="24878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angal" pitchFamily="18" charset="0"/>
                <a:ea typeface="Times New Roman" pitchFamily="18" charset="0"/>
                <a:cs typeface="Mangal"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ction Button: Forward or Next 7">
            <a:hlinkClick r:id="" action="ppaction://hlinkshowjump?jump=nextslide" highlightClick="1"/>
          </p:cNvPr>
          <p:cNvSpPr/>
          <p:nvPr/>
        </p:nvSpPr>
        <p:spPr>
          <a:xfrm>
            <a:off x="8229600" y="635508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609600" y="635508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Action Button: Home 9">
            <a:hlinkClick r:id="rId2" action="ppaction://hlinksldjump" highlightClick="1"/>
          </p:cNvPr>
          <p:cNvSpPr/>
          <p:nvPr/>
        </p:nvSpPr>
        <p:spPr>
          <a:xfrm>
            <a:off x="4343400" y="635508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9"/>
                                        </p:tgtEl>
                                        <p:attrNameLst>
                                          <p:attrName>fillcolor</p:attrName>
                                        </p:attrNameLst>
                                      </p:cBhvr>
                                      <p:to>
                                        <a:schemeClr val="accent2"/>
                                      </p:to>
                                    </p:animClr>
                                    <p:set>
                                      <p:cBhvr>
                                        <p:cTn id="7" dur="500" fill="hold"/>
                                        <p:tgtEl>
                                          <p:spTgt spid="9"/>
                                        </p:tgtEl>
                                        <p:attrNameLst>
                                          <p:attrName>fill.type</p:attrName>
                                        </p:attrNameLst>
                                      </p:cBhvr>
                                      <p:to>
                                        <p:strVal val="solid"/>
                                      </p:to>
                                    </p:set>
                                    <p:set>
                                      <p:cBhvr>
                                        <p:cTn id="8" dur="500" fill="hold"/>
                                        <p:tgtEl>
                                          <p:spTgt spid="9"/>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10"/>
                                        </p:tgtEl>
                                        <p:attrNameLst>
                                          <p:attrName>fillcolor</p:attrName>
                                        </p:attrNameLst>
                                      </p:cBhvr>
                                      <p:to>
                                        <a:schemeClr val="accent2"/>
                                      </p:to>
                                    </p:animClr>
                                    <p:set>
                                      <p:cBhvr>
                                        <p:cTn id="12" dur="500" fill="hold"/>
                                        <p:tgtEl>
                                          <p:spTgt spid="10"/>
                                        </p:tgtEl>
                                        <p:attrNameLst>
                                          <p:attrName>fill.type</p:attrName>
                                        </p:attrNameLst>
                                      </p:cBhvr>
                                      <p:to>
                                        <p:strVal val="solid"/>
                                      </p:to>
                                    </p:set>
                                    <p:set>
                                      <p:cBhvr>
                                        <p:cTn id="13" dur="500" fill="hold"/>
                                        <p:tgtEl>
                                          <p:spTgt spid="10"/>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8"/>
                                        </p:tgtEl>
                                        <p:attrNameLst>
                                          <p:attrName>fillcolor</p:attrName>
                                        </p:attrNameLst>
                                      </p:cBhvr>
                                      <p:to>
                                        <a:schemeClr val="accent2"/>
                                      </p:to>
                                    </p:animClr>
                                    <p:set>
                                      <p:cBhvr>
                                        <p:cTn id="17" dur="500" fill="hold"/>
                                        <p:tgtEl>
                                          <p:spTgt spid="8"/>
                                        </p:tgtEl>
                                        <p:attrNameLst>
                                          <p:attrName>fill.type</p:attrName>
                                        </p:attrNameLst>
                                      </p:cBhvr>
                                      <p:to>
                                        <p:strVal val="solid"/>
                                      </p:to>
                                    </p:set>
                                    <p:set>
                                      <p:cBhvr>
                                        <p:cTn id="18" dur="500" fill="hold"/>
                                        <p:tgtEl>
                                          <p:spTgt spid="8"/>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ppt_w</p:attrName>
                                        </p:attrNameLst>
                                      </p:cBhvr>
                                      <p:tavLst>
                                        <p:tav tm="0" fmla="#ppt_w*sin(2.5*pi*$)">
                                          <p:val>
                                            <p:fltVal val="0"/>
                                          </p:val>
                                        </p:tav>
                                        <p:tav tm="100000">
                                          <p:val>
                                            <p:fltVal val="1"/>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childTnLst>
                                </p:cTn>
                              </p:par>
                            </p:childTnLst>
                          </p:cTn>
                        </p:par>
                        <p:par>
                          <p:cTn id="26" fill="hold">
                            <p:stCondLst>
                              <p:cond delay="1700"/>
                            </p:stCondLst>
                            <p:childTnLst>
                              <p:par>
                                <p:cTn id="27" presetID="8" presetClass="entr" presetSubtype="16" fill="hold" grpId="0" nodeType="afterEffect">
                                  <p:stCondLst>
                                    <p:cond delay="0"/>
                                  </p:stCondLst>
                                  <p:childTnLst>
                                    <p:set>
                                      <p:cBhvr>
                                        <p:cTn id="28" dur="1" fill="hold">
                                          <p:stCondLst>
                                            <p:cond delay="0"/>
                                          </p:stCondLst>
                                        </p:cTn>
                                        <p:tgtEl>
                                          <p:spTgt spid="3">
                                            <p:bg/>
                                          </p:spTgt>
                                        </p:tgtEl>
                                        <p:attrNameLst>
                                          <p:attrName>style.visibility</p:attrName>
                                        </p:attrNameLst>
                                      </p:cBhvr>
                                      <p:to>
                                        <p:strVal val="visible"/>
                                      </p:to>
                                    </p:set>
                                    <p:animEffect transition="in" filter="diamond(in)">
                                      <p:cBhvr>
                                        <p:cTn id="29" dur="2000"/>
                                        <p:tgtEl>
                                          <p:spTgt spid="3">
                                            <p:bg/>
                                          </p:spTgt>
                                        </p:tgtEl>
                                      </p:cBhvr>
                                    </p:animEffect>
                                  </p:childTnLst>
                                </p:cTn>
                              </p:par>
                            </p:childTnLst>
                          </p:cTn>
                        </p:par>
                        <p:par>
                          <p:cTn id="30" fill="hold">
                            <p:stCondLst>
                              <p:cond delay="3700"/>
                            </p:stCondLst>
                            <p:childTnLst>
                              <p:par>
                                <p:cTn id="31" presetID="8" presetClass="entr" presetSubtype="16"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diamond(in)">
                                      <p:cBhvr>
                                        <p:cTn id="33" dur="20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diamond(in)">
                                      <p:cBhvr>
                                        <p:cTn id="38" dur="20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diamond(in)">
                                      <p:cBhvr>
                                        <p:cTn id="4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66978"/>
            <a:ext cx="9144000" cy="5788152"/>
          </a:xfrm>
          <a:prstGeom prst="bevel">
            <a:avLst>
              <a:gd name="adj" fmla="val 3136"/>
            </a:avLst>
          </a:prstGeom>
          <a:solidFill>
            <a:srgbClr val="00B050"/>
          </a:solidFill>
        </p:spPr>
        <p:style>
          <a:lnRef idx="1">
            <a:schemeClr val="accent3"/>
          </a:lnRef>
          <a:fillRef idx="2">
            <a:schemeClr val="accent3"/>
          </a:fillRef>
          <a:effectRef idx="1">
            <a:schemeClr val="accent3"/>
          </a:effectRef>
          <a:fontRef idx="minor">
            <a:schemeClr val="dk1"/>
          </a:fontRef>
        </p:style>
        <p:txBody>
          <a:bodyPr>
            <a:noAutofit/>
          </a:bodyPr>
          <a:lstStyle/>
          <a:p>
            <a:pPr>
              <a:buFont typeface="Wingdings" pitchFamily="2" charset="2"/>
              <a:buChar char="v"/>
            </a:pPr>
            <a:r>
              <a:rPr lang="en-US" sz="3200" dirty="0" err="1" smtClean="0">
                <a:latin typeface="NikoshBAN" pitchFamily="2" charset="0"/>
                <a:cs typeface="NikoshBAN" pitchFamily="2" charset="0"/>
              </a:rPr>
              <a:t>শক্তির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বিভিন্ন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মোটামুটিভাবে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নয়টি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প্রাকৃতিক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ঘটনার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রূপগুলি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হলঃ</a:t>
            </a:r>
            <a:endParaRPr lang="en-US" sz="3200" dirty="0" smtClean="0">
              <a:latin typeface="NikoshBAN" pitchFamily="2" charset="0"/>
              <a:cs typeface="NikoshBAN" pitchFamily="2" charset="0"/>
            </a:endParaRPr>
          </a:p>
          <a:p>
            <a:pPr marL="273050" indent="11113">
              <a:buFont typeface="+mj-lt"/>
              <a:buAutoNum type="arabicPeriod"/>
            </a:pP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যান্ত্রিক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marL="273050" lvl="0" indent="11113">
              <a:buFont typeface="+mj-lt"/>
              <a:buAutoNum type="arabicPeriod"/>
            </a:pP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marL="273050" lvl="0" indent="11113">
              <a:buFont typeface="+mj-lt"/>
              <a:buAutoNum type="arabicPeriod"/>
            </a:pP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marL="273050" lvl="0" indent="11113">
              <a:buFont typeface="+mj-lt"/>
              <a:buAutoNum type="arabicPeriod"/>
            </a:pP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তাপ</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marL="273050" lvl="0" indent="11113">
              <a:buFont typeface="+mj-lt"/>
              <a:buAutoNum type="arabicPeriod"/>
            </a:pP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চৌম্বক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marL="273050" lvl="0" indent="11113">
              <a:buFont typeface="+mj-lt"/>
              <a:buAutoNum type="arabicPeriod"/>
            </a:pP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বিদ্যু</a:t>
            </a:r>
            <a:r>
              <a:rPr lang="en-US" sz="2800" dirty="0" smtClean="0">
                <a:latin typeface="NikoshBAN" pitchFamily="2" charset="0"/>
                <a:cs typeface="NikoshBAN" pitchFamily="2" charset="0"/>
              </a:rPr>
              <a:t>ৎ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marL="273050" lvl="0" indent="11113">
              <a:buFont typeface="+mj-lt"/>
              <a:buAutoNum type="arabicPeriod"/>
            </a:pP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নিউক্লিয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marL="273050" lvl="0" indent="11113">
              <a:buFont typeface="+mj-lt"/>
              <a:buAutoNum type="arabicPeriod"/>
            </a:pP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রাসায়নিক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marL="273050" lvl="0" indent="11113">
              <a:buFont typeface="+mj-lt"/>
              <a:buAutoNum type="arabicPeriod"/>
            </a:pP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শক্তি</a:t>
            </a:r>
            <a:endParaRPr lang="en-US" sz="2800" dirty="0" smtClean="0">
              <a:latin typeface="NikoshBAN" pitchFamily="2" charset="0"/>
              <a:cs typeface="NikoshBAN" pitchFamily="2" charset="0"/>
            </a:endParaRPr>
          </a:p>
          <a:p>
            <a:pPr>
              <a:buNone/>
            </a:pPr>
            <a:endParaRPr lang="en-US" sz="2400" dirty="0">
              <a:latin typeface="NikoshBAN" pitchFamily="2" charset="0"/>
              <a:cs typeface="NikoshBAN" pitchFamily="2" charset="0"/>
            </a:endParaRPr>
          </a:p>
        </p:txBody>
      </p:sp>
      <p:sp>
        <p:nvSpPr>
          <p:cNvPr id="4" name="Content Placeholder 2"/>
          <p:cNvSpPr txBox="1">
            <a:spLocks/>
          </p:cNvSpPr>
          <p:nvPr/>
        </p:nvSpPr>
        <p:spPr>
          <a:xfrm>
            <a:off x="0" y="76200"/>
            <a:ext cx="9144000" cy="762000"/>
          </a:xfrm>
          <a:prstGeom prst="snip1Rect">
            <a:avLst/>
          </a:prstGeom>
          <a:scene3d>
            <a:camera prst="orthographicFront"/>
            <a:lightRig rig="balanced" dir="t">
              <a:rot lat="0" lon="0" rev="0"/>
            </a:lightRig>
          </a:scene3d>
          <a:sp3d>
            <a:bevelT w="47625" h="69850"/>
            <a:contourClr>
              <a:schemeClr val="lt1"/>
            </a:contourClr>
          </a:sp3d>
        </p:spPr>
        <p:style>
          <a:lnRef idx="0">
            <a:schemeClr val="accent1"/>
          </a:lnRef>
          <a:fillRef idx="3">
            <a:schemeClr val="accent1"/>
          </a:fillRef>
          <a:effectRef idx="3">
            <a:schemeClr val="accent1"/>
          </a:effectRef>
          <a:fontRef idx="minor">
            <a:schemeClr val="lt1"/>
          </a:fontRef>
        </p:style>
        <p:txBody>
          <a:bodyPr vert="horz">
            <a:normAutofit fontScale="77500" lnSpcReduction="20000"/>
          </a:bodyPr>
          <a:lstStyle/>
          <a:p>
            <a:pPr marL="365760" lvl="1" eaLnBrk="0" fontAlgn="base" hangingPunct="0">
              <a:spcBef>
                <a:spcPct val="0"/>
              </a:spcBef>
              <a:spcAft>
                <a:spcPct val="0"/>
              </a:spcAft>
              <a:defRPr/>
            </a:pPr>
            <a:r>
              <a:rPr lang="en-US" sz="6000" b="1" dirty="0" err="1" smtClean="0">
                <a:latin typeface="NikoshBAN" pitchFamily="2" charset="0"/>
                <a:cs typeface="NikoshBAN" pitchFamily="2" charset="0"/>
              </a:rPr>
              <a:t>শক্তির</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রুপঃ</a:t>
            </a:r>
            <a:r>
              <a:rPr lang="en-US" sz="6000" b="1" dirty="0" smtClean="0">
                <a:latin typeface="NikoshBAN" pitchFamily="2" charset="0"/>
                <a:cs typeface="NikoshBAN" pitchFamily="2" charset="0"/>
              </a:rPr>
              <a:t> </a:t>
            </a:r>
            <a:endParaRPr kumimoji="0" lang="en-US" sz="6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NikoshBAN" pitchFamily="2" charset="0"/>
              <a:cs typeface="NikoshBAN"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p:cTn id="19"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bg/>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9" presetClass="entr" presetSubtype="0" accel="10000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grpId="0" nodeType="click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 calcmode="lin" valueType="num">
                                      <p:cBhvr>
                                        <p:cTn id="81"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9" presetClass="entr" presetSubtype="0" accel="100000" fill="hold" grpId="0" nodeType="clickEffect">
                                  <p:stCondLst>
                                    <p:cond delay="0"/>
                                  </p:stCondLst>
                                  <p:childTnLst>
                                    <p:set>
                                      <p:cBhvr>
                                        <p:cTn id="88" dur="1" fill="hold">
                                          <p:stCondLst>
                                            <p:cond delay="0"/>
                                          </p:stCondLst>
                                        </p:cTn>
                                        <p:tgtEl>
                                          <p:spTgt spid="3">
                                            <p:txEl>
                                              <p:pRg st="8" end="8"/>
                                            </p:txEl>
                                          </p:spTgt>
                                        </p:tgtEl>
                                        <p:attrNameLst>
                                          <p:attrName>style.visibility</p:attrName>
                                        </p:attrNameLst>
                                      </p:cBhvr>
                                      <p:to>
                                        <p:strVal val="visible"/>
                                      </p:to>
                                    </p:set>
                                    <p:anim calcmode="lin" valueType="num">
                                      <p:cBhvr>
                                        <p:cTn id="89"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0"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1"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9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9" presetClass="entr" presetSubtype="0" accel="100000" fill="hold" grpId="0"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 calcmode="lin" valueType="num">
                                      <p:cBhvr>
                                        <p:cTn id="97"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Forward or Next 7">
            <a:hlinkClick r:id="" action="ppaction://hlinkshowjump?jump=nextslide" highlightClick="1"/>
          </p:cNvPr>
          <p:cNvSpPr/>
          <p:nvPr/>
        </p:nvSpPr>
        <p:spPr>
          <a:xfrm>
            <a:off x="8153400" y="6339840"/>
            <a:ext cx="5334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533400" y="6339840"/>
            <a:ext cx="533400" cy="381000"/>
          </a:xfrm>
          <a:prstGeom prst="actionButtonBackPrevio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Action Button: Home 9">
            <a:hlinkClick r:id="rId2" action="ppaction://hlinksldjump" highlightClick="1"/>
          </p:cNvPr>
          <p:cNvSpPr/>
          <p:nvPr/>
        </p:nvSpPr>
        <p:spPr>
          <a:xfrm>
            <a:off x="4267200" y="6339840"/>
            <a:ext cx="685800" cy="381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 descr="C:\Users\Shamsunnahar\Downloads\EnergyDiagram.png"/>
          <p:cNvPicPr>
            <a:picLocks noChangeAspect="1" noChangeArrowheads="1"/>
          </p:cNvPicPr>
          <p:nvPr/>
        </p:nvPicPr>
        <p:blipFill>
          <a:blip r:embed="rId3"/>
          <a:srcRect/>
          <a:stretch>
            <a:fillRect/>
          </a:stretch>
        </p:blipFill>
        <p:spPr bwMode="auto">
          <a:xfrm>
            <a:off x="304800" y="381000"/>
            <a:ext cx="8459788" cy="5867400"/>
          </a:xfrm>
          <a:prstGeom prst="rect">
            <a:avLst/>
          </a:prstGeom>
          <a:solidFill>
            <a:schemeClr val="accent1">
              <a:lumMod val="60000"/>
              <a:lumOff val="40000"/>
            </a:schemeClr>
          </a:solid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10" repeatCount="indefinite" fill="hold" nodeType="afterEffect">
                                  <p:stCondLst>
                                    <p:cond delay="0"/>
                                  </p:stCondLst>
                                  <p:childTnLst>
                                    <p:animClr clrSpc="hsl" dir="ccw">
                                      <p:cBhvr>
                                        <p:cTn id="6" dur="500" fill="hold"/>
                                        <p:tgtEl>
                                          <p:spTgt spid="9"/>
                                        </p:tgtEl>
                                        <p:attrNameLst>
                                          <p:attrName>fillcolor</p:attrName>
                                        </p:attrNameLst>
                                      </p:cBhvr>
                                      <p:to>
                                        <a:schemeClr val="accent2"/>
                                      </p:to>
                                    </p:animClr>
                                    <p:set>
                                      <p:cBhvr>
                                        <p:cTn id="7" dur="500" fill="hold"/>
                                        <p:tgtEl>
                                          <p:spTgt spid="9"/>
                                        </p:tgtEl>
                                        <p:attrNameLst>
                                          <p:attrName>fill.type</p:attrName>
                                        </p:attrNameLst>
                                      </p:cBhvr>
                                      <p:to>
                                        <p:strVal val="solid"/>
                                      </p:to>
                                    </p:set>
                                    <p:set>
                                      <p:cBhvr>
                                        <p:cTn id="8" dur="500" fill="hold"/>
                                        <p:tgtEl>
                                          <p:spTgt spid="9"/>
                                        </p:tgtEl>
                                        <p:attrNameLst>
                                          <p:attrName>fill.on</p:attrName>
                                        </p:attrNameLst>
                                      </p:cBhvr>
                                      <p:to>
                                        <p:strVal val="true"/>
                                      </p:to>
                                    </p:set>
                                  </p:childTnLst>
                                </p:cTn>
                              </p:par>
                            </p:childTnLst>
                          </p:cTn>
                        </p:par>
                        <p:par>
                          <p:cTn id="9" fill="hold">
                            <p:stCondLst>
                              <p:cond delay="500"/>
                            </p:stCondLst>
                            <p:childTnLst>
                              <p:par>
                                <p:cTn id="10" presetID="1" presetClass="emph" presetSubtype="10" repeatCount="indefinite" fill="hold" nodeType="afterEffect">
                                  <p:stCondLst>
                                    <p:cond delay="0"/>
                                  </p:stCondLst>
                                  <p:childTnLst>
                                    <p:animClr clrSpc="hsl" dir="ccw">
                                      <p:cBhvr>
                                        <p:cTn id="11" dur="500" fill="hold"/>
                                        <p:tgtEl>
                                          <p:spTgt spid="10"/>
                                        </p:tgtEl>
                                        <p:attrNameLst>
                                          <p:attrName>fillcolor</p:attrName>
                                        </p:attrNameLst>
                                      </p:cBhvr>
                                      <p:to>
                                        <a:schemeClr val="accent2"/>
                                      </p:to>
                                    </p:animClr>
                                    <p:set>
                                      <p:cBhvr>
                                        <p:cTn id="12" dur="500" fill="hold"/>
                                        <p:tgtEl>
                                          <p:spTgt spid="10"/>
                                        </p:tgtEl>
                                        <p:attrNameLst>
                                          <p:attrName>fill.type</p:attrName>
                                        </p:attrNameLst>
                                      </p:cBhvr>
                                      <p:to>
                                        <p:strVal val="solid"/>
                                      </p:to>
                                    </p:set>
                                    <p:set>
                                      <p:cBhvr>
                                        <p:cTn id="13" dur="500" fill="hold"/>
                                        <p:tgtEl>
                                          <p:spTgt spid="10"/>
                                        </p:tgtEl>
                                        <p:attrNameLst>
                                          <p:attrName>fill.on</p:attrName>
                                        </p:attrNameLst>
                                      </p:cBhvr>
                                      <p:to>
                                        <p:strVal val="true"/>
                                      </p:to>
                                    </p:set>
                                  </p:childTnLst>
                                </p:cTn>
                              </p:par>
                            </p:childTnLst>
                          </p:cTn>
                        </p:par>
                        <p:par>
                          <p:cTn id="14" fill="hold">
                            <p:stCondLst>
                              <p:cond delay="1000"/>
                            </p:stCondLst>
                            <p:childTnLst>
                              <p:par>
                                <p:cTn id="15" presetID="1" presetClass="emph" presetSubtype="10" repeatCount="indefinite" fill="hold" nodeType="afterEffect">
                                  <p:stCondLst>
                                    <p:cond delay="0"/>
                                  </p:stCondLst>
                                  <p:childTnLst>
                                    <p:animClr clrSpc="hsl" dir="ccw">
                                      <p:cBhvr>
                                        <p:cTn id="16" dur="500" fill="hold"/>
                                        <p:tgtEl>
                                          <p:spTgt spid="8"/>
                                        </p:tgtEl>
                                        <p:attrNameLst>
                                          <p:attrName>fillcolor</p:attrName>
                                        </p:attrNameLst>
                                      </p:cBhvr>
                                      <p:to>
                                        <a:schemeClr val="accent2"/>
                                      </p:to>
                                    </p:animClr>
                                    <p:set>
                                      <p:cBhvr>
                                        <p:cTn id="17" dur="500" fill="hold"/>
                                        <p:tgtEl>
                                          <p:spTgt spid="8"/>
                                        </p:tgtEl>
                                        <p:attrNameLst>
                                          <p:attrName>fill.type</p:attrName>
                                        </p:attrNameLst>
                                      </p:cBhvr>
                                      <p:to>
                                        <p:strVal val="solid"/>
                                      </p:to>
                                    </p:set>
                                    <p:set>
                                      <p:cBhvr>
                                        <p:cTn id="18" dur="500" fill="hold"/>
                                        <p:tgtEl>
                                          <p:spTgt spid="8"/>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1251</TotalTime>
  <Words>611</Words>
  <Application>Microsoft Office PowerPoint</Application>
  <PresentationFormat>On-screen Show (4:3)</PresentationFormat>
  <Paragraphs>113</Paragraphs>
  <Slides>22</Slides>
  <Notes>0</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22</vt:i4>
      </vt:variant>
      <vt:variant>
        <vt:lpstr>Custom Shows</vt:lpstr>
      </vt:variant>
      <vt:variant>
        <vt:i4>1</vt:i4>
      </vt:variant>
    </vt:vector>
  </HeadingPairs>
  <TitlesOfParts>
    <vt:vector size="25" baseType="lpstr">
      <vt:lpstr>Concourse</vt:lpstr>
      <vt:lpstr>Equation</vt:lpstr>
      <vt:lpstr>PowerPoint Presentation</vt:lpstr>
      <vt:lpstr>PowerPoint Presentation</vt:lpstr>
      <vt:lpstr>PowerPoint Presentation</vt:lpstr>
      <vt:lpstr>PowerPoint Presentation</vt:lpstr>
      <vt:lpstr>PowerPoint Presentation</vt:lpstr>
      <vt:lpstr>PowerPoint Presentation</vt:lpstr>
      <vt:lpstr>শক্তি কী?</vt:lpstr>
      <vt:lpstr>PowerPoint Presentation</vt:lpstr>
      <vt:lpstr>PowerPoint Presentation</vt:lpstr>
      <vt:lpstr>বিভিন্ন প্রকার কাজ করতে বিভিন্ন প্রকার শক্তির প্রয়োজন হয়।</vt:lpstr>
      <vt:lpstr>PowerPoint Presentation</vt:lpstr>
      <vt:lpstr>PowerPoint Presentation</vt:lpstr>
      <vt:lpstr>PowerPoint Presentation</vt:lpstr>
      <vt:lpstr>PowerPoint Presentation</vt:lpstr>
      <vt:lpstr>PowerPoint Presentation</vt:lpstr>
      <vt:lpstr>m ভরের বস্তুকে h উচ্চতায় উঠাতে কৃতকাজই হচ্ছে ঐ বস্তুতে সঞ্চিত বিভব শক্তির পরিমাণ। আর এ ক্ষেত্রে কৃতকাজ হচ্ছে বস্তুর ওজন এবং উচ্চতার গুণফলের সমান। কৃতকাজ = বস্তুর ওজন × উচ্চতা = mgh Ep = m × g × h বিভব শক্তি = বস্তুর ভর ×অভিকর্ষজ ত্বরণ× উচ্চতা  </vt:lpstr>
      <vt:lpstr>বিভব শক্তি ভূপৃষ্ঠ থেকে বস্তুর উচ্চতার উপর নির্ভর করে। উচ্চতা যত বেশি হবে, বিভব শক্তিও তত বেশি হবে। বিভব শক্তি বস্তুর ভরের উপরও নির্ভর করে। ভর যত বেশি হবে বিভব শক্তিও তত বেশি হবে। </vt:lpstr>
      <vt:lpstr>একক কাজ   সময়ঃ ৩ মিনিট</vt:lpstr>
      <vt:lpstr>দলীয় কাজ   সময়ঃ ৭ মিনিট</vt:lpstr>
      <vt:lpstr>‌‌‌‍‌‌মূল্যায়নঃ</vt:lpstr>
      <vt:lpstr>বাড়ির কাজ</vt:lpstr>
      <vt:lpstr>PowerPoint Presentation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shamsunnahar</dc:creator>
  <cp:lastModifiedBy>HP</cp:lastModifiedBy>
  <cp:revision>700</cp:revision>
  <dcterms:created xsi:type="dcterms:W3CDTF">2016-05-02T14:54:48Z</dcterms:created>
  <dcterms:modified xsi:type="dcterms:W3CDTF">2020-01-05T03:35:55Z</dcterms:modified>
</cp:coreProperties>
</file>