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6" r:id="rId3"/>
    <p:sldId id="275" r:id="rId4"/>
    <p:sldId id="273" r:id="rId5"/>
    <p:sldId id="272" r:id="rId6"/>
    <p:sldId id="271" r:id="rId7"/>
    <p:sldId id="270" r:id="rId8"/>
    <p:sldId id="277" r:id="rId9"/>
    <p:sldId id="278" r:id="rId10"/>
    <p:sldId id="269" r:id="rId11"/>
    <p:sldId id="279" r:id="rId12"/>
    <p:sldId id="292" r:id="rId13"/>
    <p:sldId id="280" r:id="rId14"/>
    <p:sldId id="283" r:id="rId15"/>
    <p:sldId id="287" r:id="rId16"/>
    <p:sldId id="284" r:id="rId17"/>
    <p:sldId id="285" r:id="rId18"/>
    <p:sldId id="286" r:id="rId19"/>
    <p:sldId id="268" r:id="rId20"/>
    <p:sldId id="290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714"/>
    <a:srgbClr val="4093E6"/>
    <a:srgbClr val="95159F"/>
    <a:srgbClr val="E3BA0B"/>
    <a:srgbClr val="E29B0C"/>
    <a:srgbClr val="26F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Email: dhalder785@gmail.com</a:t>
            </a:r>
          </a:p>
        </p:txBody>
      </p:sp>
      <p:pic>
        <p:nvPicPr>
          <p:cNvPr id="1026" name="Picture 2" descr="D:\Creation of Dulal\Creation of Dulal\Family pic\20200104_1433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6666" r="1666" b="12121"/>
          <a:stretch/>
        </p:blipFill>
        <p:spPr bwMode="auto">
          <a:xfrm>
            <a:off x="190500" y="152400"/>
            <a:ext cx="88011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106650"/>
            <a:ext cx="88011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Good morning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Welcome to my class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BC\Downloads\d343425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37293" r="18770" b="41361"/>
          <a:stretch/>
        </p:blipFill>
        <p:spPr bwMode="auto">
          <a:xfrm>
            <a:off x="76200" y="762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Email: dhalder785@gmail.com</a:t>
            </a:r>
          </a:p>
        </p:txBody>
      </p:sp>
      <p:sp>
        <p:nvSpPr>
          <p:cNvPr id="7" name="Up Arrow Callout 6"/>
          <p:cNvSpPr/>
          <p:nvPr/>
        </p:nvSpPr>
        <p:spPr>
          <a:xfrm>
            <a:off x="103909" y="2209800"/>
            <a:ext cx="8991600" cy="3048000"/>
          </a:xfrm>
          <a:prstGeom prst="upArrowCallou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can we see sometimes after rain in the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3340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b="1" dirty="0">
                <a:solidFill>
                  <a:srgbClr val="95159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solidFill>
                  <a:srgbClr val="4093E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>
                <a:solidFill>
                  <a:srgbClr val="0DA714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>
                <a:solidFill>
                  <a:srgbClr val="E29B0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5159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>
                <a:solidFill>
                  <a:srgbClr val="4093E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err="1">
                <a:solidFill>
                  <a:srgbClr val="0DA714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>
                <a:solidFill>
                  <a:srgbClr val="E29B0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b="1" dirty="0">
                <a:solidFill>
                  <a:srgbClr val="9515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5159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>
                <a:solidFill>
                  <a:srgbClr val="4093E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err="1">
                <a:solidFill>
                  <a:srgbClr val="0DA714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>
                <a:solidFill>
                  <a:srgbClr val="E29B0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37293" r="18770" b="41361"/>
          <a:stretch/>
        </p:blipFill>
        <p:spPr bwMode="auto">
          <a:xfrm>
            <a:off x="76200" y="762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Email: dhalder785@gmail.com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909" y="2438400"/>
            <a:ext cx="896389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Take your book and open at page 33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3733800" y="3084731"/>
            <a:ext cx="5306291" cy="3392269"/>
          </a:xfrm>
          <a:prstGeom prst="upArrowCallou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Today we will say the rhyme about </a:t>
            </a:r>
            <a:r>
              <a:rPr lang="en-US" sz="3200" b="1" kern="0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kern="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kern="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kern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="1" kern="0" dirty="0" err="1" smtClean="0">
                <a:solidFill>
                  <a:srgbClr val="F7964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Would you like to say it with me?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2987" r="10975" b="8961"/>
          <a:stretch/>
        </p:blipFill>
        <p:spPr bwMode="auto">
          <a:xfrm>
            <a:off x="103909" y="3084731"/>
            <a:ext cx="3325091" cy="3392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40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C\Downloads\d4545popiuygt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4901625"/>
            <a:ext cx="2590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kern="0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800" b="1" kern="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kern="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800" b="1" kern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800" b="1" kern="0" dirty="0" err="1" smtClean="0">
                <a:solidFill>
                  <a:srgbClr val="F7964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8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103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37293" r="18770" b="41361"/>
          <a:stretch/>
        </p:blipFill>
        <p:spPr bwMode="auto">
          <a:xfrm>
            <a:off x="76200" y="762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Email: dhalder785@gmail.com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5814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95159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4093E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0DA714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solidFill>
                  <a:srgbClr val="E29B0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w, </a:t>
            </a:r>
            <a:r>
              <a:rPr lang="en-US" sz="3200" b="1" dirty="0" smtClean="0">
                <a:solidFill>
                  <a:srgbClr val="95159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4093E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0DA714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solidFill>
                  <a:srgbClr val="E29B0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w,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see you!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orange,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Yellow, </a:t>
            </a:r>
            <a:r>
              <a:rPr lang="en-US" sz="3200" b="1" dirty="0" smtClean="0">
                <a:solidFill>
                  <a:srgbClr val="0DA714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blue,</a:t>
            </a:r>
          </a:p>
          <a:p>
            <a:pPr algn="ctr"/>
            <a:r>
              <a:rPr lang="en-US" sz="3200" b="1" dirty="0" smtClean="0">
                <a:solidFill>
                  <a:srgbClr val="4093E6"/>
                </a:solidFill>
                <a:latin typeface="Times New Roman" pitchFamily="18" charset="0"/>
                <a:cs typeface="Times New Roman" pitchFamily="18" charset="0"/>
              </a:rPr>
              <a:t>Indigo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dirty="0" smtClean="0">
                <a:solidFill>
                  <a:srgbClr val="95159F"/>
                </a:solidFill>
                <a:latin typeface="Times New Roman" pitchFamily="18" charset="0"/>
                <a:cs typeface="Times New Roman" pitchFamily="18" charset="0"/>
              </a:rPr>
              <a:t>violet,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too!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38107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 first I’ll recite the rhyme.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You’ll listen to me.  </a:t>
            </a:r>
          </a:p>
        </p:txBody>
      </p:sp>
    </p:spTree>
    <p:extLst>
      <p:ext uri="{BB962C8B-B14F-4D97-AF65-F5344CB8AC3E}">
        <p14:creationId xmlns:p14="http://schemas.microsoft.com/office/powerpoint/2010/main" val="231135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37293" r="18770" b="41361"/>
          <a:stretch/>
        </p:blipFill>
        <p:spPr bwMode="auto">
          <a:xfrm>
            <a:off x="76200" y="762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Email: dhalder785@gmail.com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5814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Rainbow, rainbow,</a:t>
            </a: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see you!</a:t>
            </a: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Red and orange,</a:t>
            </a: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Yellow, green and blue,</a:t>
            </a: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Indigo and violet, too!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38107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I’ll recite the rhyme.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You’ll repeat after me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9615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37293" r="18770" b="41361"/>
          <a:stretch/>
        </p:blipFill>
        <p:spPr bwMode="auto">
          <a:xfrm>
            <a:off x="76200" y="762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Email: dhalder785@gmail.com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5814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Rainbow, rainbow,</a:t>
            </a: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see you!</a:t>
            </a: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Red and orange,</a:t>
            </a: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Yellow, green and blue,</a:t>
            </a: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Indigo and violet, too!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38107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I’ll recite the rhyme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again.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You’ll repeat after me.  </a:t>
            </a:r>
          </a:p>
        </p:txBody>
      </p:sp>
    </p:spTree>
    <p:extLst>
      <p:ext uri="{BB962C8B-B14F-4D97-AF65-F5344CB8AC3E}">
        <p14:creationId xmlns:p14="http://schemas.microsoft.com/office/powerpoint/2010/main" val="34602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37293" r="18770" b="41361"/>
          <a:stretch/>
        </p:blipFill>
        <p:spPr bwMode="auto">
          <a:xfrm>
            <a:off x="76200" y="762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Email: dhalder785@gmail.com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381071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Everybody recite the rhyme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independently.  </a:t>
            </a:r>
          </a:p>
        </p:txBody>
      </p:sp>
      <p:pic>
        <p:nvPicPr>
          <p:cNvPr id="1026" name="Picture 2" descr="C:\Users\BC\Downloads\d67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3009900" cy="25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3581400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95159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4093E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0DA714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solidFill>
                  <a:srgbClr val="E29B0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w, </a:t>
            </a:r>
            <a:r>
              <a:rPr lang="en-US" sz="3200" b="1" dirty="0" smtClean="0">
                <a:solidFill>
                  <a:srgbClr val="95159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4093E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0DA714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solidFill>
                  <a:srgbClr val="E29B0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w,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see you!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orange,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Yellow, </a:t>
            </a:r>
            <a:r>
              <a:rPr lang="en-US" sz="3200" b="1" dirty="0" smtClean="0">
                <a:solidFill>
                  <a:srgbClr val="0DA714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blue,</a:t>
            </a:r>
          </a:p>
          <a:p>
            <a:pPr algn="ctr"/>
            <a:r>
              <a:rPr lang="en-US" sz="3200" b="1" dirty="0" smtClean="0">
                <a:solidFill>
                  <a:srgbClr val="4093E6"/>
                </a:solidFill>
                <a:latin typeface="Times New Roman" pitchFamily="18" charset="0"/>
                <a:cs typeface="Times New Roman" pitchFamily="18" charset="0"/>
              </a:rPr>
              <a:t>Indigo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dirty="0" smtClean="0">
                <a:solidFill>
                  <a:srgbClr val="95159F"/>
                </a:solidFill>
                <a:latin typeface="Times New Roman" pitchFamily="18" charset="0"/>
                <a:cs typeface="Times New Roman" pitchFamily="18" charset="0"/>
              </a:rPr>
              <a:t>violet,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too!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5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37293" r="18770" b="41361"/>
          <a:stretch/>
        </p:blipFill>
        <p:spPr bwMode="auto">
          <a:xfrm>
            <a:off x="76200" y="762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Email: dhalder785@gmail.com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2133600"/>
            <a:ext cx="8991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 work.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Recite the rhyme in group with clapping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9600" y="3505200"/>
            <a:ext cx="4648200" cy="107721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Rainbow, rainbow,</a:t>
            </a:r>
          </a:p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see you!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4648200"/>
            <a:ext cx="4648200" cy="107721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Red and orange,</a:t>
            </a:r>
          </a:p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Yellow, green and blue,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9600" y="5816025"/>
            <a:ext cx="4648200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Indigo and violet, too!</a:t>
            </a:r>
          </a:p>
        </p:txBody>
      </p:sp>
      <p:pic>
        <p:nvPicPr>
          <p:cNvPr id="11" name="Picture 10" descr="D:\Creation of Dulal\Creation of Dulal\EIA\EIA\EIA_PTF\1.TEACHER\1.CLASSROOM\4 POSTER\Describing Classroom Activities\Games in the Classro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t="27071" r="6374" b="3232"/>
          <a:stretch/>
        </p:blipFill>
        <p:spPr bwMode="auto">
          <a:xfrm>
            <a:off x="76199" y="3505200"/>
            <a:ext cx="4114801" cy="2895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7129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37293" r="18770" b="41361"/>
          <a:stretch/>
        </p:blipFill>
        <p:spPr bwMode="auto">
          <a:xfrm>
            <a:off x="76200" y="762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Email: dhalder785@gmail.com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2133600"/>
            <a:ext cx="8991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Pair work.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Recite the rhyme in pair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9600" y="3505200"/>
            <a:ext cx="4648200" cy="107721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Rainbow, rainbow,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see you!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4648200"/>
            <a:ext cx="4648200" cy="107721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Red and orange,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Yellow, green and blue,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9600" y="5816025"/>
            <a:ext cx="4648200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Indigo and violet, too!</a:t>
            </a:r>
          </a:p>
        </p:txBody>
      </p:sp>
      <p:pic>
        <p:nvPicPr>
          <p:cNvPr id="12" name="Picture 11" descr="D:\Creation of Dulal\Creation of Dulal\EIA\EIA\EIA_PTF\1.TEACHER\1.CLASSROOM\4 POSTER\Describing Classroom Activities\Introducing each oth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t="55657" r="44698" b="4445"/>
          <a:stretch/>
        </p:blipFill>
        <p:spPr bwMode="auto">
          <a:xfrm>
            <a:off x="228600" y="3505200"/>
            <a:ext cx="30480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49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37293" r="18770" b="41361"/>
          <a:stretch/>
        </p:blipFill>
        <p:spPr bwMode="auto">
          <a:xfrm>
            <a:off x="76200" y="762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Email: dhalder785@gmail.com</a:t>
            </a:r>
          </a:p>
        </p:txBody>
      </p:sp>
      <p:pic>
        <p:nvPicPr>
          <p:cNvPr id="5" name="Picture 4" descr="D:\Toys\Picture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22455"/>
            <a:ext cx="3962400" cy="2554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3922455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95159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4093E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0DA714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solidFill>
                  <a:srgbClr val="E29B0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w, </a:t>
            </a:r>
            <a:r>
              <a:rPr lang="en-US" sz="3200" b="1" dirty="0" smtClean="0">
                <a:solidFill>
                  <a:srgbClr val="95159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4093E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0DA714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solidFill>
                  <a:srgbClr val="E29B0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w,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----------------!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orange,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--------------------------,</a:t>
            </a:r>
          </a:p>
          <a:p>
            <a:pPr algn="ctr"/>
            <a:r>
              <a:rPr lang="en-US" sz="3200" b="1" dirty="0" smtClean="0">
                <a:solidFill>
                  <a:srgbClr val="4093E6"/>
                </a:solidFill>
                <a:latin typeface="Times New Roman" pitchFamily="18" charset="0"/>
                <a:cs typeface="Times New Roman" pitchFamily="18" charset="0"/>
              </a:rPr>
              <a:t>Indigo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dirty="0" smtClean="0">
                <a:solidFill>
                  <a:srgbClr val="95159F"/>
                </a:solidFill>
                <a:latin typeface="Times New Roman" pitchFamily="18" charset="0"/>
                <a:cs typeface="Times New Roman" pitchFamily="18" charset="0"/>
              </a:rPr>
              <a:t>violet,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too!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76200" y="1981200"/>
            <a:ext cx="8991600" cy="1981200"/>
          </a:xfrm>
          <a:prstGeom prst="horizontalScroll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Evaluation?</a:t>
            </a:r>
          </a:p>
          <a:p>
            <a:pPr algn="ctr"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Say the next line of the rhyme. </a:t>
            </a:r>
          </a:p>
        </p:txBody>
      </p:sp>
    </p:spTree>
    <p:extLst>
      <p:ext uri="{BB962C8B-B14F-4D97-AF65-F5344CB8AC3E}">
        <p14:creationId xmlns:p14="http://schemas.microsoft.com/office/powerpoint/2010/main" val="13930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37293" r="18770" b="41361"/>
          <a:stretch/>
        </p:blipFill>
        <p:spPr bwMode="auto">
          <a:xfrm>
            <a:off x="76200" y="762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369403"/>
            <a:ext cx="81534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ysClr val="windowText" lastClr="000000"/>
            </a:solidFill>
            <a:prstDash val="lgDashDot"/>
          </a:ln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en-US" sz="48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Presented by----------------------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Email: dhalder785@gmail.com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457200" y="3429000"/>
            <a:ext cx="4800600" cy="2895600"/>
          </a:xfrm>
          <a:prstGeom prst="vertic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70BFCE-F4E8-476B-B9EE-D3BDAF6EFD5D}"/>
              </a:ext>
            </a:extLst>
          </p:cNvPr>
          <p:cNvSpPr txBox="1"/>
          <p:nvPr/>
        </p:nvSpPr>
        <p:spPr>
          <a:xfrm>
            <a:off x="914400" y="3878520"/>
            <a:ext cx="3810000" cy="2369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i="1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Dulal</a:t>
            </a:r>
            <a:r>
              <a:rPr lang="en-US" sz="36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Halder</a:t>
            </a:r>
            <a:endParaRPr lang="en-US" sz="3600" b="1" i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>
              <a:defRPr/>
            </a:pPr>
            <a:r>
              <a:rPr lang="en-US" sz="2400" i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Kumna</a:t>
            </a:r>
            <a:r>
              <a:rPr lang="en-US" sz="2400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Govt.primary</a:t>
            </a:r>
            <a:r>
              <a:rPr lang="en-US" sz="2400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School</a:t>
            </a:r>
          </a:p>
          <a:p>
            <a:pPr algn="ctr">
              <a:defRPr/>
            </a:pPr>
            <a:r>
              <a:rPr lang="en-US" sz="2400" i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Chhatak</a:t>
            </a:r>
            <a:r>
              <a:rPr lang="en-US" sz="2400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Sunamgonj</a:t>
            </a:r>
            <a:endParaRPr lang="en-US" sz="2400" i="1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Mobile no: 01725725107</a:t>
            </a:r>
            <a:endParaRPr lang="bn-BD" sz="2000" i="1" kern="0" dirty="0" smtClean="0">
              <a:solidFill>
                <a:prstClr val="black"/>
              </a:solidFill>
              <a:latin typeface="Times New Roman" pitchFamily="18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000" i="1" kern="0" dirty="0" smtClean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2000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dhalder785</a:t>
            </a:r>
            <a:r>
              <a:rPr lang="bn-BD" sz="2000" i="1" kern="0" dirty="0" smtClean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2000" i="1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Flowers\animated-flower-image-005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1"/>
            <a:ext cx="838200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C\Desktop\3RR - Copy (2) -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1"/>
            <a:ext cx="2286000" cy="2895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88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37293" r="18770" b="41361"/>
          <a:stretch/>
        </p:blipFill>
        <p:spPr bwMode="auto">
          <a:xfrm>
            <a:off x="76200" y="762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Email: dhalder785@gmail.com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2376054"/>
            <a:ext cx="3048000" cy="1524001"/>
          </a:xfrm>
          <a:prstGeom prst="rect">
            <a:avLst/>
          </a:prstGeom>
          <a:ln w="6350">
            <a:noFill/>
          </a:ln>
        </p:spPr>
      </p:pic>
      <p:sp>
        <p:nvSpPr>
          <p:cNvPr id="3" name="Striped Right Arrow 2"/>
          <p:cNvSpPr/>
          <p:nvPr/>
        </p:nvSpPr>
        <p:spPr>
          <a:xfrm>
            <a:off x="76200" y="2376055"/>
            <a:ext cx="5334000" cy="1524000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Home Task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76200" y="4191000"/>
            <a:ext cx="8970818" cy="2133600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5957" y="4916269"/>
            <a:ext cx="6712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# Recite the rhyme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independntly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3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Email: dhalder785@gmail.com</a:t>
            </a:r>
          </a:p>
        </p:txBody>
      </p:sp>
      <p:pic>
        <p:nvPicPr>
          <p:cNvPr id="1026" name="Picture 2" descr="C:\Users\BC\Downloads\d6565438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514600" y="2328208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5159F"/>
                </a:solidFill>
                <a:latin typeface="Times New Roman" pitchFamily="18" charset="0"/>
                <a:cs typeface="Times New Roman" pitchFamily="18" charset="0"/>
              </a:rPr>
              <a:t>Wish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4093E6"/>
                </a:solidFill>
                <a:latin typeface="Times New Roman" pitchFamily="18" charset="0"/>
                <a:cs typeface="Times New Roman" pitchFamily="18" charset="0"/>
              </a:rPr>
              <a:t>colourful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DA714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bye</a:t>
            </a:r>
            <a:r>
              <a:rPr lang="bn-IN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609600" y="457200"/>
            <a:ext cx="6096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772400" y="457200"/>
            <a:ext cx="685800" cy="457200"/>
          </a:xfrm>
          <a:prstGeom prst="star5">
            <a:avLst/>
          </a:prstGeom>
          <a:solidFill>
            <a:srgbClr val="951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62000" y="5715000"/>
            <a:ext cx="685800" cy="533400"/>
          </a:xfrm>
          <a:prstGeom prst="star5">
            <a:avLst/>
          </a:prstGeom>
          <a:solidFill>
            <a:srgbClr val="0DA7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001000" y="5715000"/>
            <a:ext cx="6858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37293" r="18770" b="41361"/>
          <a:stretch/>
        </p:blipFill>
        <p:spPr bwMode="auto">
          <a:xfrm>
            <a:off x="76200" y="762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Email: dhalder785@gmail.com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369403"/>
            <a:ext cx="82296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ysClr val="windowText" lastClr="000000"/>
            </a:solidFill>
            <a:prstDash val="lgDashDot"/>
          </a:ln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en-US" sz="48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Introduce: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533400" y="3352800"/>
            <a:ext cx="4876800" cy="3124200"/>
          </a:xfrm>
          <a:prstGeom prst="vertic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Class:Two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4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Subject:English</a:t>
            </a: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ForToday</a:t>
            </a:r>
            <a:endParaRPr lang="en-US" sz="2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Unit: 16</a:t>
            </a:r>
          </a:p>
          <a:p>
            <a:pPr lvl="0" algn="ctr">
              <a:defRPr/>
            </a:pP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Lesson:4--6</a:t>
            </a:r>
          </a:p>
          <a:p>
            <a:pPr lvl="0" algn="ctr">
              <a:defRPr/>
            </a:pPr>
            <a:r>
              <a:rPr lang="en-US" sz="3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Heading: </a:t>
            </a:r>
            <a:r>
              <a:rPr lang="en-US" sz="3200" b="1" kern="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kern="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kern="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="1" kern="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 of lesson: Rhyme</a:t>
            </a: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look, listen 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say.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2468" r="7352" b="7028"/>
          <a:stretch/>
        </p:blipFill>
        <p:spPr bwMode="auto">
          <a:xfrm>
            <a:off x="6019800" y="3352801"/>
            <a:ext cx="2743200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04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37293" r="18770" b="41361"/>
          <a:stretch/>
        </p:blipFill>
        <p:spPr bwMode="auto">
          <a:xfrm>
            <a:off x="76200" y="762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Email: dhalder785@gmail.com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4025" y="2438400"/>
            <a:ext cx="5743575" cy="1754326"/>
          </a:xfrm>
          <a:prstGeom prst="rect">
            <a:avLst/>
          </a:prstGeom>
          <a:noFill/>
          <a:ln w="425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are you?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you like song?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Lets sing a song.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Good Morning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572000"/>
            <a:ext cx="609600" cy="609600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13930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37293" r="18770" b="41361"/>
          <a:stretch/>
        </p:blipFill>
        <p:spPr bwMode="auto">
          <a:xfrm>
            <a:off x="76200" y="762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Email: dhalder785@gmail.com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260461"/>
            <a:ext cx="8686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Learning Outcomes: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Students will be able to –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1.1.1- become familiar with English sound by listening to common English words.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1.1.2- say simple words and phrases with  proper sound and stress.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4.1.2- recite rhymes independently.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1.4.1- read words and phrases with the help of visual clue and simple sentences.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37293" r="18770" b="41361"/>
          <a:stretch/>
        </p:blipFill>
        <p:spPr bwMode="auto">
          <a:xfrm>
            <a:off x="76200" y="762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Email: dhalder785@gmail.com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3374410"/>
            <a:ext cx="4800599" cy="2492990"/>
          </a:xfrm>
          <a:prstGeom prst="rect">
            <a:avLst/>
          </a:prstGeom>
          <a:gradFill rotWithShape="1">
            <a:gsLst>
              <a:gs pos="0">
                <a:srgbClr val="CF6DA4">
                  <a:tint val="15000"/>
                  <a:satMod val="250000"/>
                </a:srgbClr>
              </a:gs>
              <a:gs pos="49000">
                <a:srgbClr val="CF6DA4">
                  <a:tint val="50000"/>
                  <a:satMod val="200000"/>
                </a:srgbClr>
              </a:gs>
              <a:gs pos="49100">
                <a:srgbClr val="CF6DA4">
                  <a:tint val="64000"/>
                  <a:satMod val="160000"/>
                </a:srgbClr>
              </a:gs>
              <a:gs pos="92000">
                <a:srgbClr val="CF6DA4">
                  <a:tint val="50000"/>
                  <a:satMod val="200000"/>
                </a:srgbClr>
              </a:gs>
              <a:gs pos="100000">
                <a:srgbClr val="CF6DA4">
                  <a:tint val="43000"/>
                  <a:satMod val="190000"/>
                </a:srgbClr>
              </a:gs>
            </a:gsLst>
            <a:lin ang="5400000" scaled="1"/>
          </a:gradFill>
          <a:ln w="11430" cap="flat" cmpd="sng" algn="ctr">
            <a:noFill/>
            <a:prstDash val="solid"/>
          </a:ln>
          <a:effectLst>
            <a:outerShdw blurRad="50800" dist="25000" dir="5400000" rotWithShape="0">
              <a:srgbClr val="CF6DA4">
                <a:shade val="30000"/>
                <a:satMod val="150000"/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W.C.W-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Attentive to </a:t>
            </a:r>
            <a:r>
              <a:rPr lang="en-US" sz="2800" kern="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ctivity </a:t>
            </a:r>
            <a:r>
              <a:rPr lang="en-US" sz="2800" kern="0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Lets see some cards.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What is the </a:t>
            </a:r>
            <a:r>
              <a:rPr lang="en-US" sz="32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of these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cards? Raise your hand.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Creation of Dulal\Creation of Dulal\EIA\EIA\EIA_PTF\1.TEACHER\1.CLASSROOM\4 POSTER\Describing Classroom Activities\Ask &amp; Ans Questions_T2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27273" r="4588" b="3637"/>
          <a:stretch/>
        </p:blipFill>
        <p:spPr bwMode="auto">
          <a:xfrm>
            <a:off x="5097174" y="3374410"/>
            <a:ext cx="3970626" cy="2492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0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37293" r="18770" b="41361"/>
          <a:stretch/>
        </p:blipFill>
        <p:spPr bwMode="auto">
          <a:xfrm>
            <a:off x="76200" y="762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Email: dhalder785@gmail.com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965" y="2362200"/>
            <a:ext cx="7959435" cy="646331"/>
          </a:xfrm>
          <a:prstGeom prst="rect">
            <a:avLst/>
          </a:prstGeom>
          <a:noFill/>
          <a:ln w="11430" cap="flat" cmpd="sng" algn="ctr">
            <a:noFill/>
            <a:prstDash val="solid"/>
          </a:ln>
          <a:effectLst>
            <a:outerShdw blurRad="50800" dist="25000" dir="5400000" rotWithShape="0">
              <a:srgbClr val="CF6DA4">
                <a:shade val="30000"/>
                <a:satMod val="150000"/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and say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200400"/>
            <a:ext cx="2667000" cy="3139321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3200400"/>
            <a:ext cx="2667000" cy="313932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3200400"/>
            <a:ext cx="2667000" cy="313932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486400"/>
            <a:ext cx="1066800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5486400"/>
            <a:ext cx="1676400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29B0C"/>
                </a:solidFill>
                <a:latin typeface="Times New Roman" pitchFamily="18" charset="0"/>
                <a:cs typeface="Times New Roman" pitchFamily="18" charset="0"/>
              </a:rPr>
              <a:t>Orange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5449669"/>
            <a:ext cx="1524000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37293" r="18770" b="41361"/>
          <a:stretch/>
        </p:blipFill>
        <p:spPr bwMode="auto">
          <a:xfrm>
            <a:off x="76200" y="762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Email: dhalder785@gmail.com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965" y="2362200"/>
            <a:ext cx="7959435" cy="646331"/>
          </a:xfrm>
          <a:prstGeom prst="rect">
            <a:avLst/>
          </a:prstGeom>
          <a:noFill/>
          <a:ln w="11430" cap="flat" cmpd="sng" algn="ctr">
            <a:noFill/>
            <a:prstDash val="solid"/>
          </a:ln>
          <a:effectLst>
            <a:outerShdw blurRad="50800" dist="25000" dir="5400000" rotWithShape="0">
              <a:srgbClr val="CF6DA4">
                <a:shade val="30000"/>
                <a:satMod val="150000"/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and say</a:t>
            </a:r>
            <a:endParaRPr lang="en-US" sz="36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200400"/>
            <a:ext cx="2667000" cy="3139321"/>
          </a:xfrm>
          <a:prstGeom prst="rect">
            <a:avLst/>
          </a:prstGeom>
          <a:solidFill>
            <a:srgbClr val="0DA71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200400"/>
            <a:ext cx="2667000" cy="3139321"/>
          </a:xfrm>
          <a:prstGeom prst="rect">
            <a:avLst/>
          </a:prstGeom>
          <a:solidFill>
            <a:srgbClr val="4093E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3200400"/>
            <a:ext cx="2667000" cy="3139321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5449669"/>
            <a:ext cx="1143000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5486400"/>
            <a:ext cx="1524000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ndigo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486400"/>
            <a:ext cx="1524000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DA714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4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37293" r="18770" b="41361"/>
          <a:stretch/>
        </p:blipFill>
        <p:spPr bwMode="auto">
          <a:xfrm>
            <a:off x="76200" y="762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Email: dhalder785@gmail.com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965" y="2362200"/>
            <a:ext cx="7959435" cy="646331"/>
          </a:xfrm>
          <a:prstGeom prst="rect">
            <a:avLst/>
          </a:prstGeom>
          <a:noFill/>
          <a:ln w="11430" cap="flat" cmpd="sng" algn="ctr">
            <a:noFill/>
            <a:prstDash val="solid"/>
          </a:ln>
          <a:effectLst>
            <a:outerShdw blurRad="50800" dist="25000" dir="5400000" rotWithShape="0">
              <a:srgbClr val="CF6DA4">
                <a:shade val="30000"/>
                <a:satMod val="150000"/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and say</a:t>
            </a:r>
            <a:endParaRPr lang="en-US" sz="36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200400"/>
            <a:ext cx="2667000" cy="3139321"/>
          </a:xfrm>
          <a:prstGeom prst="rect">
            <a:avLst/>
          </a:prstGeom>
          <a:solidFill>
            <a:srgbClr val="95159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6934200" y="4572000"/>
            <a:ext cx="1066800" cy="990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733800" y="3429000"/>
            <a:ext cx="1066800" cy="990600"/>
          </a:xfrm>
          <a:prstGeom prst="star5">
            <a:avLst/>
          </a:prstGeom>
          <a:solidFill>
            <a:srgbClr val="951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3434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638800" y="4572000"/>
            <a:ext cx="1066800" cy="990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029200" y="3429000"/>
            <a:ext cx="1066800" cy="9906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324600" y="3429000"/>
            <a:ext cx="1066800" cy="990600"/>
          </a:xfrm>
          <a:prstGeom prst="star5">
            <a:avLst/>
          </a:prstGeom>
          <a:solidFill>
            <a:srgbClr val="409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7620000" y="3429000"/>
            <a:ext cx="1066800" cy="990600"/>
          </a:xfrm>
          <a:prstGeom prst="star5">
            <a:avLst/>
          </a:prstGeom>
          <a:solidFill>
            <a:srgbClr val="0DA7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" y="5449669"/>
            <a:ext cx="1524000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5159F"/>
                </a:solidFill>
                <a:latin typeface="Times New Roman" pitchFamily="18" charset="0"/>
                <a:cs typeface="Times New Roman" pitchFamily="18" charset="0"/>
              </a:rPr>
              <a:t> Violet </a:t>
            </a:r>
            <a:endParaRPr lang="en-US" sz="3600" b="1" dirty="0">
              <a:solidFill>
                <a:srgbClr val="95159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505</Words>
  <Application>Microsoft Office PowerPoint</Application>
  <PresentationFormat>On-screen Show (4:3)</PresentationFormat>
  <Paragraphs>178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</dc:creator>
  <cp:lastModifiedBy>BC</cp:lastModifiedBy>
  <cp:revision>38</cp:revision>
  <dcterms:created xsi:type="dcterms:W3CDTF">2006-08-16T00:00:00Z</dcterms:created>
  <dcterms:modified xsi:type="dcterms:W3CDTF">2020-01-05T15:54:18Z</dcterms:modified>
</cp:coreProperties>
</file>