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86" r:id="rId10"/>
    <p:sldId id="287" r:id="rId11"/>
    <p:sldId id="265" r:id="rId12"/>
    <p:sldId id="289" r:id="rId13"/>
    <p:sldId id="282" r:id="rId14"/>
    <p:sldId id="291" r:id="rId15"/>
    <p:sldId id="292" r:id="rId16"/>
    <p:sldId id="284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0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8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66FB-A5A1-41D3-A271-DE4CB22116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.gov.b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a2i.pmo.gov.bd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hyperlink" Target="https://web.facebook.com/faysal.bd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achers.gov.bd/" TargetMode="External"/><Relationship Id="rId5" Type="http://schemas.openxmlformats.org/officeDocument/2006/relationships/image" Target="../media/image15.jpeg"/><Relationship Id="rId4" Type="http://schemas.openxmlformats.org/officeDocument/2006/relationships/hyperlink" Target="mailto:faysal.bd71@gmail.com" TargetMode="External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70146" y="617327"/>
            <a:ext cx="5064368" cy="479708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7559" y="424875"/>
            <a:ext cx="10353822" cy="55245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6600" b="1" dirty="0" err="1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6600" b="1" dirty="0">
              <a:ln w="6600">
                <a:noFill/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7" y="145701"/>
            <a:ext cx="2388288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Picture 1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301" y="145703"/>
            <a:ext cx="2181013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31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7106FA-C7ED-4810-9B63-DF3CEFD19333}"/>
              </a:ext>
            </a:extLst>
          </p:cNvPr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5F7A7B-4890-46A0-AB05-B2563DB23F4B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F5F3CC-ED6A-4AC4-BC7C-645D521C6C61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8DD0F4-59FB-4C41-BEA4-FB39BB35C9EA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5BCFA9-AE87-4E27-9BF1-3216B2109F36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1D107AA-764B-434C-A053-3022B3E0BF60}"/>
              </a:ext>
            </a:extLst>
          </p:cNvPr>
          <p:cNvSpPr txBox="1"/>
          <p:nvPr/>
        </p:nvSpPr>
        <p:spPr>
          <a:xfrm>
            <a:off x="4914900" y="385763"/>
            <a:ext cx="1938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84558D-6A31-4EB5-91D1-BEA11464A93D}"/>
              </a:ext>
            </a:extLst>
          </p:cNvPr>
          <p:cNvSpPr/>
          <p:nvPr/>
        </p:nvSpPr>
        <p:spPr>
          <a:xfrm>
            <a:off x="834889" y="2414604"/>
            <a:ext cx="4814888" cy="39356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5587C2-4FA2-4359-99CC-84FE0F382980}"/>
              </a:ext>
            </a:extLst>
          </p:cNvPr>
          <p:cNvSpPr/>
          <p:nvPr/>
        </p:nvSpPr>
        <p:spPr>
          <a:xfrm>
            <a:off x="6520052" y="2414598"/>
            <a:ext cx="4814888" cy="39356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CC944-F100-4E41-9A6C-D86B96F79D10}"/>
              </a:ext>
            </a:extLst>
          </p:cNvPr>
          <p:cNvSpPr txBox="1"/>
          <p:nvPr/>
        </p:nvSpPr>
        <p:spPr>
          <a:xfrm>
            <a:off x="3242334" y="1053140"/>
            <a:ext cx="5673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চিত্রটি উন্মুক্ত পদ্ধতির?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6EBBD-909F-4E64-8040-0DADAB141BC3}"/>
              </a:ext>
            </a:extLst>
          </p:cNvPr>
          <p:cNvSpPr txBox="1"/>
          <p:nvPr/>
        </p:nvSpPr>
        <p:spPr>
          <a:xfrm>
            <a:off x="2773599" y="1696495"/>
            <a:ext cx="57177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B3F336-C073-4B7C-836E-9E2C5D5325BC}"/>
              </a:ext>
            </a:extLst>
          </p:cNvPr>
          <p:cNvSpPr txBox="1"/>
          <p:nvPr/>
        </p:nvSpPr>
        <p:spPr>
          <a:xfrm>
            <a:off x="8641606" y="1696495"/>
            <a:ext cx="57177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96454" y="1086568"/>
            <a:ext cx="8758988" cy="44106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82089" y="5497190"/>
            <a:ext cx="92047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হাঁসকে রাতে ঘরে রাখা হয়। দিনের বেলায় ঘরসংলগ্ন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নির্দিষ্ট জলাধার বা জায়গার মধ্যে বিচরণের জন্য ছেড়ে দেওয়া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6873" y="246674"/>
            <a:ext cx="281519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</a:t>
            </a:r>
          </a:p>
        </p:txBody>
      </p:sp>
    </p:spTree>
    <p:extLst>
      <p:ext uri="{BB962C8B-B14F-4D97-AF65-F5344CB8AC3E}">
        <p14:creationId xmlns:p14="http://schemas.microsoft.com/office/powerpoint/2010/main" val="17718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2B4930-EBD6-4E7F-B60B-F6657C1A777B}"/>
              </a:ext>
            </a:extLst>
          </p:cNvPr>
          <p:cNvGrpSpPr/>
          <p:nvPr/>
        </p:nvGrpSpPr>
        <p:grpSpPr>
          <a:xfrm>
            <a:off x="1" y="0"/>
            <a:ext cx="12158668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458E2E-1BCA-4F7F-903F-48CFB2DEEF5F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BDDC07-1481-4282-80E0-899E08742129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246017-92F1-4252-BD60-04638BABFE2B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279E54-C057-4E0F-BF41-F90C7EDF8901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218CE7C-3706-4690-9200-7F800843772B}"/>
              </a:ext>
            </a:extLst>
          </p:cNvPr>
          <p:cNvSpPr txBox="1"/>
          <p:nvPr/>
        </p:nvSpPr>
        <p:spPr>
          <a:xfrm>
            <a:off x="570754" y="1959358"/>
            <a:ext cx="4804311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এখানে হাঁস সাঁতার কাটার সুযোগ পায়।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দৈহিক বৃদ্ধি স্বাভাবিক থাকে।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শ্রমিক কম লাগে।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গ্রহণ সমভাবে হয়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BC3C9-6DDB-41EE-B389-7896EAC43CE1}"/>
              </a:ext>
            </a:extLst>
          </p:cNvPr>
          <p:cNvSpPr txBox="1"/>
          <p:nvPr/>
        </p:nvSpPr>
        <p:spPr>
          <a:xfrm>
            <a:off x="6962351" y="2125332"/>
            <a:ext cx="4777016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পালন খরচ বেশি।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নিবিড় যত্ন নিতে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খরচ বেশি হয়।</a:t>
            </a:r>
          </a:p>
          <a:p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3A59CB-6FEB-47FC-84D7-372ADFCC1E79}"/>
              </a:ext>
            </a:extLst>
          </p:cNvPr>
          <p:cNvSpPr txBox="1"/>
          <p:nvPr/>
        </p:nvSpPr>
        <p:spPr>
          <a:xfrm>
            <a:off x="3373023" y="707952"/>
            <a:ext cx="544595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পদ্ধতিতে হাঁস পালনের-</a:t>
            </a:r>
          </a:p>
        </p:txBody>
      </p:sp>
    </p:spTree>
    <p:extLst>
      <p:ext uri="{BB962C8B-B14F-4D97-AF65-F5344CB8AC3E}">
        <p14:creationId xmlns:p14="http://schemas.microsoft.com/office/powerpoint/2010/main" val="22006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14204" y="693169"/>
            <a:ext cx="2715064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3816" y="3013557"/>
            <a:ext cx="936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অর্ধ-আবদ্ধ পদ্ধতির দুইটি সুবিধা ও অসুবিধা লিখ।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41E8A6-BAAD-40DC-AAEF-E798BFE31B3F}"/>
              </a:ext>
            </a:extLst>
          </p:cNvPr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57DF44-D8FA-4DD7-B52D-5428B908E329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0F746B-5A4E-47C2-927C-3EC7C69602D8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9F6C65-4D9D-4DD4-A0A8-B3F56B96CA92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B9FBE9-7B0A-4CF8-BBCB-B88EFF7DD776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3398030-E4FC-48D8-9F9E-F96546585D73}"/>
              </a:ext>
            </a:extLst>
          </p:cNvPr>
          <p:cNvSpPr/>
          <p:nvPr/>
        </p:nvSpPr>
        <p:spPr>
          <a:xfrm>
            <a:off x="426323" y="2359975"/>
            <a:ext cx="5416062" cy="34700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ACBE2-E6CA-4206-BA55-3E22472C2EAC}"/>
              </a:ext>
            </a:extLst>
          </p:cNvPr>
          <p:cNvSpPr/>
          <p:nvPr/>
        </p:nvSpPr>
        <p:spPr>
          <a:xfrm>
            <a:off x="6212723" y="2345290"/>
            <a:ext cx="5416062" cy="34993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2964BA-3E8B-4365-8F90-AAB9317E6E0E}"/>
              </a:ext>
            </a:extLst>
          </p:cNvPr>
          <p:cNvSpPr/>
          <p:nvPr/>
        </p:nvSpPr>
        <p:spPr>
          <a:xfrm>
            <a:off x="1377898" y="1094571"/>
            <a:ext cx="94131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হাঁসকে আবদ্ধ অবস্থায় রাখা হয়। এই পদ্ধতি দুই ধরনের। যথা-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খাঁচা পদ্ধতি  ২। মেঝে পদ্ধতি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541D9B-EC13-492C-BAA8-54947362996A}"/>
              </a:ext>
            </a:extLst>
          </p:cNvPr>
          <p:cNvSpPr/>
          <p:nvPr/>
        </p:nvSpPr>
        <p:spPr>
          <a:xfrm>
            <a:off x="5019915" y="246674"/>
            <a:ext cx="212910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A0B204-60E4-4F0E-8098-8F14064596B8}"/>
              </a:ext>
            </a:extLst>
          </p:cNvPr>
          <p:cNvSpPr/>
          <p:nvPr/>
        </p:nvSpPr>
        <p:spPr>
          <a:xfrm>
            <a:off x="2240172" y="5949042"/>
            <a:ext cx="2086168" cy="6463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খাঁচা পদ্ধতি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A19C28-79D0-4A11-8C3A-735CE37D6197}"/>
              </a:ext>
            </a:extLst>
          </p:cNvPr>
          <p:cNvSpPr/>
          <p:nvPr/>
        </p:nvSpPr>
        <p:spPr>
          <a:xfrm>
            <a:off x="7843489" y="5844680"/>
            <a:ext cx="2086168" cy="6463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মেঝে পদ্ধতি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B52429D-3F20-4A9B-B8CE-49BF9ACB7494}"/>
              </a:ext>
            </a:extLst>
          </p:cNvPr>
          <p:cNvGrpSpPr/>
          <p:nvPr/>
        </p:nvGrpSpPr>
        <p:grpSpPr>
          <a:xfrm>
            <a:off x="1" y="0"/>
            <a:ext cx="12158668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AD5B10-FBB5-4FF8-9DEA-9B9907927532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5EF752-8C7E-47C9-A8A2-A96E890D2DB6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43674A-EC9E-4341-9D91-1D52EB7311A0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DDC499-7652-4294-9734-D0FA133CA3D3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359291-D5B7-46B8-8DD5-14077E0602E5}"/>
              </a:ext>
            </a:extLst>
          </p:cNvPr>
          <p:cNvSpPr txBox="1"/>
          <p:nvPr/>
        </p:nvSpPr>
        <p:spPr>
          <a:xfrm>
            <a:off x="584822" y="1495123"/>
            <a:ext cx="5084458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গ্রহণ সমভাবে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সহজে রোগ প্রতিরোধ করা যায়।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 কম লাগে।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বন্য পশুপাখি হাঁসের ক্ষতি করতে পারে না।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হাঁসের জায়গা কম লাগে।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668AC-1F6D-4236-8ECE-E16B61EE8C6E}"/>
              </a:ext>
            </a:extLst>
          </p:cNvPr>
          <p:cNvSpPr txBox="1"/>
          <p:nvPr/>
        </p:nvSpPr>
        <p:spPr>
          <a:xfrm>
            <a:off x="6096001" y="1463010"/>
            <a:ext cx="5650522" cy="45858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বেশি পরিমাণ খাবার সরবরাহ করতে হয়।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 নির্মাণ খরচ বেশি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হাঁসের মুক্ত আলো বাতাসের অভাব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নিবিড় যত্ন নিতে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হাঁস সাঁতার কাটার সুযোগ পায় না।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26CD8E-8A12-4B12-AF4F-9A523800F5E0}"/>
              </a:ext>
            </a:extLst>
          </p:cNvPr>
          <p:cNvSpPr txBox="1"/>
          <p:nvPr/>
        </p:nvSpPr>
        <p:spPr>
          <a:xfrm>
            <a:off x="3571436" y="361346"/>
            <a:ext cx="4777017" cy="707886"/>
          </a:xfrm>
          <a:prstGeom prst="rect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পদ্ধতিতে হাঁস পালনের-</a:t>
            </a:r>
          </a:p>
        </p:txBody>
      </p:sp>
    </p:spTree>
    <p:extLst>
      <p:ext uri="{BB962C8B-B14F-4D97-AF65-F5344CB8AC3E}">
        <p14:creationId xmlns:p14="http://schemas.microsoft.com/office/powerpoint/2010/main" val="176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C89773-06A6-4955-A182-A81AC8F5F245}"/>
              </a:ext>
            </a:extLst>
          </p:cNvPr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EF7A60-DA82-402C-B9EB-363F896FE322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5A69A2-C3C0-46BD-8703-70A432BCA9B5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13562D-7533-41BE-AF38-E4E5442F014D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0F61E3-F121-4620-A2D4-104E2BE4B3FD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C947FC7-72EF-42E2-8426-4CD958377227}"/>
              </a:ext>
            </a:extLst>
          </p:cNvPr>
          <p:cNvSpPr/>
          <p:nvPr/>
        </p:nvSpPr>
        <p:spPr>
          <a:xfrm>
            <a:off x="426323" y="2560004"/>
            <a:ext cx="5416062" cy="394081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C1C6A5-00B7-4C13-A40E-95A79E31BC1A}"/>
              </a:ext>
            </a:extLst>
          </p:cNvPr>
          <p:cNvSpPr/>
          <p:nvPr/>
        </p:nvSpPr>
        <p:spPr>
          <a:xfrm>
            <a:off x="6212723" y="2573896"/>
            <a:ext cx="5416062" cy="39408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D283EA-028C-49BB-A439-D50E8AFEF6A5}"/>
              </a:ext>
            </a:extLst>
          </p:cNvPr>
          <p:cNvSpPr/>
          <p:nvPr/>
        </p:nvSpPr>
        <p:spPr>
          <a:xfrm>
            <a:off x="332734" y="979398"/>
            <a:ext cx="1150346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হাঁসের জন্য ভাসমান ঘর তৈরি করা হয়। ভাসমান ঘর তৈরির জন্য ড্রাম ব্যবহার</a:t>
            </a:r>
          </a:p>
          <a:p>
            <a:pPr algn="ctr"/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হয়। সাধারণত নিচু এলাকা যেখানে বন্যা বেশি হয়, সেখানে এ পদ্ধতিতে হাঁস পালন </a:t>
            </a:r>
          </a:p>
          <a:p>
            <a:pPr algn="ctr"/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 সুবিধাজনক</a:t>
            </a:r>
            <a:endParaRPr lang="en-US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0FEBC1-BA13-4138-80D5-FBEF08EE0AE4}"/>
              </a:ext>
            </a:extLst>
          </p:cNvPr>
          <p:cNvSpPr/>
          <p:nvPr/>
        </p:nvSpPr>
        <p:spPr>
          <a:xfrm>
            <a:off x="4842783" y="246674"/>
            <a:ext cx="2483373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পদ্ধতি</a:t>
            </a:r>
          </a:p>
        </p:txBody>
      </p:sp>
    </p:spTree>
    <p:extLst>
      <p:ext uri="{BB962C8B-B14F-4D97-AF65-F5344CB8AC3E}">
        <p14:creationId xmlns:p14="http://schemas.microsoft.com/office/powerpoint/2010/main" val="15234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05238" y="478302"/>
            <a:ext cx="1941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894" y="1793594"/>
            <a:ext cx="90736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 পদ্ধতিতে হাঁসকে রাতে ঘরে রাখা হয়?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আবদ্ধ খ) অর্ধ-আবদ্ধ গ) উন্মুক্ত ঘ) ভাসমান 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ড্রাম কোন পদ্ধতিতে ব্যবহার করা হয়?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আবদ্ধ খ) অর্ধ-আবদ্ধ গ) ভাসমান ঘ) উন্মুক্ত </a:t>
            </a:r>
          </a:p>
        </p:txBody>
      </p:sp>
      <p:grpSp>
        <p:nvGrpSpPr>
          <p:cNvPr id="3" name="Group 2"/>
          <p:cNvGrpSpPr/>
          <p:nvPr/>
        </p:nvGrpSpPr>
        <p:grpSpPr>
          <a:xfrm rot="18290526">
            <a:off x="3493408" y="2572733"/>
            <a:ext cx="696911" cy="426721"/>
            <a:chOff x="883695" y="740002"/>
            <a:chExt cx="1611311" cy="9276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" name="Rectangle 1"/>
            <p:cNvSpPr/>
            <p:nvPr/>
          </p:nvSpPr>
          <p:spPr>
            <a:xfrm rot="16200000">
              <a:off x="513695" y="1110002"/>
              <a:ext cx="914400" cy="1743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3920" y="1515292"/>
              <a:ext cx="1611086" cy="1524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8290526">
            <a:off x="5865269" y="3973116"/>
            <a:ext cx="696911" cy="426721"/>
            <a:chOff x="883695" y="740002"/>
            <a:chExt cx="1611311" cy="9276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Rectangle 12"/>
            <p:cNvSpPr/>
            <p:nvPr/>
          </p:nvSpPr>
          <p:spPr>
            <a:xfrm rot="16200000">
              <a:off x="513695" y="1110002"/>
              <a:ext cx="914400" cy="1743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3920" y="1515292"/>
              <a:ext cx="1611086" cy="1524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39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132" y="520504"/>
            <a:ext cx="2010459" cy="861701"/>
            <a:chOff x="3010487" y="2799470"/>
            <a:chExt cx="1181680" cy="998806"/>
          </a:xfrm>
        </p:grpSpPr>
        <p:grpSp>
          <p:nvGrpSpPr>
            <p:cNvPr id="15" name="Group 14"/>
            <p:cNvGrpSpPr/>
            <p:nvPr/>
          </p:nvGrpSpPr>
          <p:grpSpPr>
            <a:xfrm>
              <a:off x="3376242" y="2799470"/>
              <a:ext cx="815925" cy="956603"/>
              <a:chOff x="2616592" y="604910"/>
              <a:chExt cx="3798276" cy="324963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010487" y="2841673"/>
              <a:ext cx="815925" cy="956603"/>
              <a:chOff x="2616592" y="604910"/>
              <a:chExt cx="3798276" cy="324963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178132" y="1424411"/>
            <a:ext cx="201045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1858" y="2765464"/>
            <a:ext cx="106773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উপরোক্ত পদ্ধতিগুলোর মধ্যে কোন পদ্ধতিটি তোমার কাছে সুবিধাজনক মনে হয়েছে?তোমার বাড়ির পাশে থাকা হাঁসের খামারগুলো পর্যবেক্ষণ করে মতামত দাও।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>
            <a:hlinkClick r:id="rId2"/>
          </p:cNvPr>
          <p:cNvSpPr/>
          <p:nvPr/>
        </p:nvSpPr>
        <p:spPr>
          <a:xfrm>
            <a:off x="9071274" y="5285001"/>
            <a:ext cx="987489" cy="896337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>
            <a:hlinkClick r:id="rId4"/>
          </p:cNvPr>
          <p:cNvSpPr/>
          <p:nvPr/>
        </p:nvSpPr>
        <p:spPr>
          <a:xfrm>
            <a:off x="10315747" y="5285001"/>
            <a:ext cx="1295400" cy="92447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91" y="5285001"/>
            <a:ext cx="2019300" cy="9584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4572" y="5162843"/>
            <a:ext cx="5936566" cy="1364566"/>
            <a:chOff x="534572" y="5162843"/>
            <a:chExt cx="5936566" cy="1364566"/>
          </a:xfrm>
        </p:grpSpPr>
        <p:sp>
          <p:nvSpPr>
            <p:cNvPr id="14" name="Right Arrow 13"/>
            <p:cNvSpPr/>
            <p:nvPr/>
          </p:nvSpPr>
          <p:spPr>
            <a:xfrm>
              <a:off x="534572" y="5162843"/>
              <a:ext cx="5936566" cy="1364566"/>
            </a:xfrm>
            <a:prstGeom prst="rightArrow">
              <a:avLst/>
            </a:prstGeom>
            <a:solidFill>
              <a:srgbClr val="00B05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326" y="5449651"/>
              <a:ext cx="585216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You can contact  me at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698691" y="330701"/>
            <a:ext cx="6174441" cy="466320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6697" y="648637"/>
            <a:ext cx="5141935" cy="434526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2">
                <a:lumMod val="0"/>
                <a:lumOff val="100000"/>
              </a:schemeClr>
            </a:gs>
            <a:gs pos="49000">
              <a:schemeClr val="accent2">
                <a:lumMod val="0"/>
                <a:lumOff val="100000"/>
              </a:schemeClr>
            </a:gs>
            <a:gs pos="84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174"/>
            <a:ext cx="12168940" cy="6842826"/>
            <a:chOff x="13063" y="13063"/>
            <a:chExt cx="12168940" cy="6842826"/>
          </a:xfrm>
        </p:grpSpPr>
        <p:grpSp>
          <p:nvGrpSpPr>
            <p:cNvPr id="8" name="Group 7"/>
            <p:cNvGrpSpPr/>
            <p:nvPr/>
          </p:nvGrpSpPr>
          <p:grpSpPr>
            <a:xfrm>
              <a:off x="1420837" y="401992"/>
              <a:ext cx="10241281" cy="3140414"/>
              <a:chOff x="1420837" y="-34116"/>
              <a:chExt cx="10241281" cy="3140414"/>
            </a:xfrm>
          </p:grpSpPr>
          <p:sp>
            <p:nvSpPr>
              <p:cNvPr id="5" name="Down Ribbon 4"/>
              <p:cNvSpPr/>
              <p:nvPr/>
            </p:nvSpPr>
            <p:spPr>
              <a:xfrm>
                <a:off x="1420837" y="-34116"/>
                <a:ext cx="9439422" cy="1371108"/>
              </a:xfrm>
              <a:prstGeom prst="ribbon">
                <a:avLst/>
              </a:prstGeom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60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</a:t>
                </a:r>
                <a:endPara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719340" y="1628970"/>
                <a:ext cx="6942778" cy="147732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  <a:effectLst>
                <a:softEdge rad="6350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/>
                  <a:t>মো</a:t>
                </a:r>
                <a:r>
                  <a:rPr lang="en-US" b="1" dirty="0"/>
                  <a:t>. </a:t>
                </a:r>
                <a:r>
                  <a:rPr lang="en-US" b="1" dirty="0" err="1"/>
                  <a:t>হারুন</a:t>
                </a:r>
                <a:r>
                  <a:rPr lang="en-US" b="1" dirty="0"/>
                  <a:t> </a:t>
                </a:r>
                <a:r>
                  <a:rPr lang="en-US" b="1" dirty="0" err="1"/>
                  <a:t>অর</a:t>
                </a:r>
                <a:r>
                  <a:rPr lang="en-US" b="1" dirty="0"/>
                  <a:t> </a:t>
                </a:r>
                <a:r>
                  <a:rPr lang="en-US" b="1" dirty="0" err="1"/>
                  <a:t>রশিদ</a:t>
                </a:r>
                <a:endParaRPr lang="en-US" dirty="0"/>
              </a:p>
              <a:p>
                <a:r>
                  <a:rPr lang="en-US" dirty="0"/>
                  <a:t> </a:t>
                </a:r>
                <a:r>
                  <a:rPr lang="en-US" dirty="0" err="1"/>
                  <a:t>সহকারী</a:t>
                </a:r>
                <a:r>
                  <a:rPr lang="en-US" dirty="0"/>
                  <a:t> </a:t>
                </a:r>
                <a:r>
                  <a:rPr lang="en-US" dirty="0" err="1"/>
                  <a:t>অধ্যাপক</a:t>
                </a:r>
                <a:endParaRPr lang="en-US" dirty="0"/>
              </a:p>
              <a:p>
                <a:r>
                  <a:rPr lang="en-US" dirty="0" err="1"/>
                  <a:t>Dogair</a:t>
                </a:r>
                <a:r>
                  <a:rPr lang="en-US" dirty="0"/>
                  <a:t> </a:t>
                </a:r>
                <a:r>
                  <a:rPr lang="en-US" dirty="0" err="1"/>
                  <a:t>Darussunnat</a:t>
                </a:r>
                <a:r>
                  <a:rPr lang="en-US" dirty="0"/>
                  <a:t> </a:t>
                </a:r>
                <a:r>
                  <a:rPr lang="en-US" dirty="0" err="1"/>
                  <a:t>Fazil</a:t>
                </a:r>
                <a:r>
                  <a:rPr lang="en-US" dirty="0"/>
                  <a:t> </a:t>
                </a:r>
                <a:r>
                  <a:rPr lang="en-US" dirty="0" err="1"/>
                  <a:t>MadrashaDemra</a:t>
                </a:r>
                <a:r>
                  <a:rPr lang="en-US" dirty="0"/>
                  <a:t>,</a:t>
                </a:r>
              </a:p>
              <a:p>
                <a:r>
                  <a:rPr lang="en-US" dirty="0"/>
                  <a:t>Dhaka.Sarulia,demra,Dhaka-1361.</a:t>
                </a:r>
              </a:p>
              <a:p>
                <a:r>
                  <a:rPr lang="en-US" b="1" dirty="0"/>
                  <a:t>ই-</a:t>
                </a:r>
                <a:r>
                  <a:rPr lang="en-US" b="1" dirty="0" err="1"/>
                  <a:t>মেইলঃ</a:t>
                </a:r>
                <a:r>
                  <a:rPr lang="en-US" b="1" dirty="0"/>
                  <a:t> </a:t>
                </a:r>
                <a:r>
                  <a:rPr lang="en-US" dirty="0"/>
                  <a:t>harunss1977@gmail.com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063" y="13063"/>
              <a:ext cx="12168940" cy="6842826"/>
              <a:chOff x="0" y="0"/>
              <a:chExt cx="12168940" cy="6842826"/>
            </a:xfrm>
            <a:solidFill>
              <a:srgbClr val="00B050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12168940" cy="143691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714420"/>
                <a:ext cx="12168940" cy="12840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999123" y="0"/>
                <a:ext cx="169817" cy="684282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89" y="0"/>
                <a:ext cx="169817" cy="684282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9B9CB47-4715-4240-990B-FB5F6E97E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65" y="1741008"/>
            <a:ext cx="1749452" cy="19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858" y="631383"/>
            <a:ext cx="1533379" cy="5632311"/>
          </a:xfrm>
          <a:prstGeom prst="rect">
            <a:avLst/>
          </a:prstGeom>
          <a:solidFill>
            <a:schemeClr val="tx2"/>
          </a:solidFill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</a:p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</a:p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</a:p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</a:p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7972" y="369332"/>
            <a:ext cx="5022166" cy="611944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2503928" y="2783742"/>
            <a:ext cx="3953023" cy="984738"/>
          </a:xfrm>
          <a:prstGeom prst="notchedRightArrow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C913D18-5C34-4A8C-9B55-B3C83B50BB95}"/>
              </a:ext>
            </a:extLst>
          </p:cNvPr>
          <p:cNvSpPr txBox="1"/>
          <p:nvPr/>
        </p:nvSpPr>
        <p:spPr>
          <a:xfrm>
            <a:off x="7757448" y="1871663"/>
            <a:ext cx="284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অধ্যায়-কৃষিজ উৎপাদন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822363-E391-4754-8910-13895DE11637}"/>
              </a:ext>
            </a:extLst>
          </p:cNvPr>
          <p:cNvSpPr txBox="1"/>
          <p:nvPr/>
        </p:nvSpPr>
        <p:spPr>
          <a:xfrm>
            <a:off x="10553843" y="671334"/>
            <a:ext cx="105698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</a:t>
            </a:r>
          </a:p>
          <a:p>
            <a:pPr algn="ctr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 </a:t>
            </a:r>
          </a:p>
          <a:p>
            <a:pPr algn="ctr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</a:p>
        </p:txBody>
      </p:sp>
    </p:spTree>
    <p:extLst>
      <p:ext uri="{BB962C8B-B14F-4D97-AF65-F5344CB8AC3E}">
        <p14:creationId xmlns:p14="http://schemas.microsoft.com/office/powerpoint/2010/main" val="14745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2666" y="1055433"/>
            <a:ext cx="5358123" cy="510724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105" y="998622"/>
            <a:ext cx="5450306" cy="51640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21410" y="134220"/>
            <a:ext cx="332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40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0A67EB-05A8-4A03-8E2A-4381F5E4454E}"/>
              </a:ext>
            </a:extLst>
          </p:cNvPr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0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45" y="0"/>
            <a:ext cx="64289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2876" y="2931421"/>
            <a:ext cx="96831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ln w="66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 পালন পদ্ধতি</a:t>
            </a:r>
            <a:endParaRPr lang="en-US" sz="13800" b="1" dirty="0">
              <a:ln w="66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42826"/>
            <a:chOff x="0" y="0"/>
            <a:chExt cx="12168940" cy="6842826"/>
          </a:xfrm>
          <a:solidFill>
            <a:schemeClr val="accent6">
              <a:lumMod val="5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84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2">
                <a:lumMod val="5000"/>
                <a:lumOff val="95000"/>
              </a:schemeClr>
            </a:gs>
            <a:gs pos="68000">
              <a:schemeClr val="accent2">
                <a:lumMod val="45000"/>
                <a:lumOff val="55000"/>
              </a:schemeClr>
            </a:gs>
            <a:gs pos="40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2826"/>
            <a:chOff x="0" y="0"/>
            <a:chExt cx="12168940" cy="6842826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08887" y="143691"/>
            <a:ext cx="282037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9383" y="2161500"/>
            <a:ext cx="86797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হাঁস পালনের বিভিন্ন পদ্ধতি বলতে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হাঁস পালনের বিভিন্ন পদ্ধতি সনাক্ত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পদ্ধতিগুলোর সুবিধা-অসুবিধা বলতে পারবে।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2364" y="2009785"/>
            <a:ext cx="537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2826"/>
            <a:chOff x="0" y="0"/>
            <a:chExt cx="12168940" cy="6842826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64567" y="305123"/>
            <a:ext cx="979111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নদীমাতৃক দেশ। এ দেশের আবহাওয়া এবং জলবায়ু হাঁস পালনের উপযোগী।</a:t>
            </a:r>
          </a:p>
          <a:p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পালনের বিভিন্ন পদ্ধতি রয়েছে।</a:t>
            </a:r>
          </a:p>
          <a:p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পদ্ধতি 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পদ্ধতি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পদ্ধতিগুলো আলোচনা করা হল- </a:t>
            </a:r>
          </a:p>
        </p:txBody>
      </p:sp>
    </p:spTree>
    <p:extLst>
      <p:ext uri="{BB962C8B-B14F-4D97-AF65-F5344CB8AC3E}">
        <p14:creationId xmlns:p14="http://schemas.microsoft.com/office/powerpoint/2010/main" val="1748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66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4288"/>
            <a:ext cx="12168940" cy="6842826"/>
            <a:chOff x="0" y="0"/>
            <a:chExt cx="12168940" cy="6842826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977912" y="1031842"/>
            <a:ext cx="8224867" cy="4623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60579" y="262401"/>
            <a:ext cx="2447782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পদ্ধতি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79" y="5545253"/>
            <a:ext cx="10381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 বেলায় হাঁসগুলোকে ছেড়ে দেওয়া হয়। সাধারণত খাবার দেওয়া হয় না।</a:t>
            </a:r>
          </a:p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 উৎস থেকে নিজেরাই খাদ্য সংগ্রহ করে খায়।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481210-79D4-4C40-BAF7-50ADBA7195BE}"/>
              </a:ext>
            </a:extLst>
          </p:cNvPr>
          <p:cNvGrpSpPr/>
          <p:nvPr/>
        </p:nvGrpSpPr>
        <p:grpSpPr>
          <a:xfrm>
            <a:off x="1" y="0"/>
            <a:ext cx="12158668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7A9C38-626D-4736-986B-F13F37F61F53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1657F6-B19B-4F80-BDB3-C5A242DD805A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A51766-D359-4B4D-A837-04A7451CA434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30E668-4263-4DE7-9CC7-61A11FF40280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E07EFD0-21B4-47C8-9B61-69D93F9B802A}"/>
              </a:ext>
            </a:extLst>
          </p:cNvPr>
          <p:cNvSpPr txBox="1"/>
          <p:nvPr/>
        </p:nvSpPr>
        <p:spPr>
          <a:xfrm>
            <a:off x="368191" y="627797"/>
            <a:ext cx="4067331" cy="30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E52D6D-1AAA-4405-BDE3-3120AA294B01}"/>
              </a:ext>
            </a:extLst>
          </p:cNvPr>
          <p:cNvSpPr txBox="1"/>
          <p:nvPr/>
        </p:nvSpPr>
        <p:spPr>
          <a:xfrm>
            <a:off x="368190" y="1159255"/>
            <a:ext cx="4804311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শ্রমিক কম লাগে।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খরচ কম লাগে।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বাসস্থান তৈরিতে খরচ কম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পরিবেশের সাথে অভিযোজন ভালো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এদের দৈহিক বৃদ্ধি ও উৎপাদন ভালো হয়।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63D95-9F53-44CF-84A1-365B376CA221}"/>
              </a:ext>
            </a:extLst>
          </p:cNvPr>
          <p:cNvSpPr txBox="1"/>
          <p:nvPr/>
        </p:nvSpPr>
        <p:spPr>
          <a:xfrm>
            <a:off x="7019501" y="1159255"/>
            <a:ext cx="4777016" cy="5324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পতিত জমি জলমহালের প্রয়োজন হয়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বন্য পশুপাখি দ্বারা হাঁসের ক্ষতি হওয়ার আশঙ্কা থাকে।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খারাপ আবহাওয়ায় হাঁসের ক্ষতি হয়ে থাকে।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সবসময় পর্যবেক্ষণ করা যায় না।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অনেক জমির ফসল নষ্ট করে থাকে।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090920-41A8-4B48-ACDD-63E389997C5C}"/>
              </a:ext>
            </a:extLst>
          </p:cNvPr>
          <p:cNvSpPr txBox="1"/>
          <p:nvPr/>
        </p:nvSpPr>
        <p:spPr>
          <a:xfrm>
            <a:off x="3895814" y="270871"/>
            <a:ext cx="4305652" cy="646331"/>
          </a:xfrm>
          <a:prstGeom prst="rect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পদ্ধতিতে হাঁস পালনের-</a:t>
            </a:r>
          </a:p>
        </p:txBody>
      </p:sp>
    </p:spTree>
    <p:extLst>
      <p:ext uri="{BB962C8B-B14F-4D97-AF65-F5344CB8AC3E}">
        <p14:creationId xmlns:p14="http://schemas.microsoft.com/office/powerpoint/2010/main" val="32210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532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Md.Robi</cp:lastModifiedBy>
  <cp:revision>113</cp:revision>
  <dcterms:created xsi:type="dcterms:W3CDTF">2017-08-31T17:34:57Z</dcterms:created>
  <dcterms:modified xsi:type="dcterms:W3CDTF">2020-01-06T04:12:18Z</dcterms:modified>
</cp:coreProperties>
</file>