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65" r:id="rId4"/>
    <p:sldId id="270" r:id="rId5"/>
    <p:sldId id="258" r:id="rId6"/>
    <p:sldId id="278" r:id="rId7"/>
    <p:sldId id="274" r:id="rId8"/>
    <p:sldId id="275" r:id="rId9"/>
    <p:sldId id="266" r:id="rId10"/>
    <p:sldId id="279" r:id="rId11"/>
    <p:sldId id="267" r:id="rId12"/>
    <p:sldId id="277" r:id="rId13"/>
    <p:sldId id="259" r:id="rId14"/>
    <p:sldId id="271" r:id="rId15"/>
    <p:sldId id="276" r:id="rId16"/>
    <p:sldId id="261" r:id="rId17"/>
    <p:sldId id="280" r:id="rId18"/>
    <p:sldId id="263" r:id="rId19"/>
    <p:sldId id="264" r:id="rId20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BF1"/>
    <a:srgbClr val="6961F4"/>
    <a:srgbClr val="D94BBE"/>
    <a:srgbClr val="8C0E86"/>
    <a:srgbClr val="0B8F5D"/>
    <a:srgbClr val="996600"/>
    <a:srgbClr val="66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17D4-72B1-45D0-BA06-2F0F68E8A876}" type="datetimeFigureOut">
              <a:rPr lang="en-SG" smtClean="0"/>
              <a:t>5/1/2020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34A-4E60-4D62-9663-89EFECD44C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200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17D4-72B1-45D0-BA06-2F0F68E8A876}" type="datetimeFigureOut">
              <a:rPr lang="en-SG" smtClean="0"/>
              <a:t>5/1/2020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34A-4E60-4D62-9663-89EFECD44C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689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17D4-72B1-45D0-BA06-2F0F68E8A876}" type="datetimeFigureOut">
              <a:rPr lang="en-SG" smtClean="0"/>
              <a:t>5/1/2020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34A-4E60-4D62-9663-89EFECD44C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17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17D4-72B1-45D0-BA06-2F0F68E8A876}" type="datetimeFigureOut">
              <a:rPr lang="en-SG" smtClean="0"/>
              <a:t>5/1/2020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34A-4E60-4D62-9663-89EFECD44C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4052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17D4-72B1-45D0-BA06-2F0F68E8A876}" type="datetimeFigureOut">
              <a:rPr lang="en-SG" smtClean="0"/>
              <a:t>5/1/2020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34A-4E60-4D62-9663-89EFECD44C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561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17D4-72B1-45D0-BA06-2F0F68E8A876}" type="datetimeFigureOut">
              <a:rPr lang="en-SG" smtClean="0"/>
              <a:t>5/1/2020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34A-4E60-4D62-9663-89EFECD44C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226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17D4-72B1-45D0-BA06-2F0F68E8A876}" type="datetimeFigureOut">
              <a:rPr lang="en-SG" smtClean="0"/>
              <a:t>5/1/2020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34A-4E60-4D62-9663-89EFECD44C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01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17D4-72B1-45D0-BA06-2F0F68E8A876}" type="datetimeFigureOut">
              <a:rPr lang="en-SG" smtClean="0"/>
              <a:t>5/1/2020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34A-4E60-4D62-9663-89EFECD44C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005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17D4-72B1-45D0-BA06-2F0F68E8A876}" type="datetimeFigureOut">
              <a:rPr lang="en-SG" smtClean="0"/>
              <a:t>5/1/2020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34A-4E60-4D62-9663-89EFECD44C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031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17D4-72B1-45D0-BA06-2F0F68E8A876}" type="datetimeFigureOut">
              <a:rPr lang="en-SG" smtClean="0"/>
              <a:t>5/1/2020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34A-4E60-4D62-9663-89EFECD44C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041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17D4-72B1-45D0-BA06-2F0F68E8A876}" type="datetimeFigureOut">
              <a:rPr lang="en-SG" smtClean="0"/>
              <a:t>5/1/2020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AA34A-4E60-4D62-9663-89EFECD44C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956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617D4-72B1-45D0-BA06-2F0F68E8A876}" type="datetimeFigureOut">
              <a:rPr lang="en-SG" smtClean="0"/>
              <a:t>5/1/2020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AA34A-4E60-4D62-9663-89EFECD44C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4066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8119D9B-4EFE-46C2-B484-E986F17D60AB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F5082-6D4A-4B0D-B63B-0E334F85FAD3}"/>
              </a:ext>
            </a:extLst>
          </p:cNvPr>
          <p:cNvSpPr txBox="1"/>
          <p:nvPr/>
        </p:nvSpPr>
        <p:spPr>
          <a:xfrm>
            <a:off x="1484801" y="305125"/>
            <a:ext cx="8460398" cy="9579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</a:t>
            </a:r>
            <a:r>
              <a:rPr lang="en-US" sz="56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5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1069A-E733-4A01-88AB-963206851D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97" y="1349148"/>
            <a:ext cx="5152205" cy="52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630A1E5-E54C-4E86-A6D5-F5A377613839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27766B-0068-4292-9AFC-28A65F060D9D}"/>
                  </a:ext>
                </a:extLst>
              </p:cNvPr>
              <p:cNvSpPr txBox="1"/>
              <p:nvPr/>
            </p:nvSpPr>
            <p:spPr>
              <a:xfrm>
                <a:off x="1819014" y="4482109"/>
                <a:ext cx="7742479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IN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এর আসন্ন মান হিসাবে </a:t>
                </a:r>
                <a14:m>
                  <m:oMath xmlns:m="http://schemas.openxmlformats.org/officeDocument/2006/math">
                    <m:r>
                      <a:rPr lang="bn-IN" sz="36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bn-IN" sz="36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IN" sz="36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</m:oMath>
                </a14:m>
                <a:r>
                  <a:rPr lang="bn-IN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ব্যবহার করা </a:t>
                </a:r>
                <a:r>
                  <a:rPr lang="en-US" sz="36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bn-IN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SG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27766B-0068-4292-9AFC-28A65F060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014" y="4482109"/>
                <a:ext cx="7742479" cy="646331"/>
              </a:xfrm>
              <a:prstGeom prst="rect">
                <a:avLst/>
              </a:prstGeom>
              <a:blipFill>
                <a:blip r:embed="rId2"/>
                <a:stretch>
                  <a:fillRect t="-13208" r="-3228" b="-433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16DB729-80CE-4EAF-8CDE-DF9212BD88B2}"/>
                  </a:ext>
                </a:extLst>
              </p:cNvPr>
              <p:cNvSpPr/>
              <p:nvPr/>
            </p:nvSpPr>
            <p:spPr>
              <a:xfrm>
                <a:off x="1819014" y="2049107"/>
                <a:ext cx="75251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 ব্যাসকে </a:t>
                </a:r>
                <a14:m>
                  <m:oMath xmlns:m="http://schemas.openxmlformats.org/officeDocument/2006/math">
                    <m:r>
                      <a:rPr lang="bn-IN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bn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দ্বারা গুণ করলে পরিধি পাওয়া যায়।</a:t>
                </a:r>
                <a:endParaRPr lang="en-SG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16DB729-80CE-4EAF-8CDE-DF9212BD8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014" y="2049107"/>
                <a:ext cx="7525137" cy="646331"/>
              </a:xfrm>
              <a:prstGeom prst="rect">
                <a:avLst/>
              </a:prstGeom>
              <a:blipFill>
                <a:blip r:embed="rId3"/>
                <a:stretch>
                  <a:fillRect l="-2024" t="-13208" r="-2429" b="-424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E093CD-6D60-4F9C-B22D-38F5DC3F6D1C}"/>
                  </a:ext>
                </a:extLst>
              </p:cNvPr>
              <p:cNvSpPr/>
              <p:nvPr/>
            </p:nvSpPr>
            <p:spPr>
              <a:xfrm>
                <a:off x="1819014" y="3185438"/>
                <a:ext cx="82322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bn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বৃত্তের ব্যাসার্ধ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IN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SG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একক।</a:t>
                </a:r>
                <a:endParaRPr lang="en-SG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E093CD-6D60-4F9C-B22D-38F5DC3F6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014" y="3185438"/>
                <a:ext cx="8232255" cy="646331"/>
              </a:xfrm>
              <a:prstGeom prst="rect">
                <a:avLst/>
              </a:prstGeom>
              <a:blipFill>
                <a:blip r:embed="rId4"/>
                <a:stretch>
                  <a:fillRect l="-1850" t="-20755" r="-2221" b="-424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CA1EC89-1DD8-47A3-BBF1-E620AC54686D}"/>
              </a:ext>
            </a:extLst>
          </p:cNvPr>
          <p:cNvSpPr txBox="1"/>
          <p:nvPr/>
        </p:nvSpPr>
        <p:spPr>
          <a:xfrm>
            <a:off x="1819014" y="1081736"/>
            <a:ext cx="882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ব্যাস বা ব্যাসার্ধ জানা থাকলে পরিধি নির্ণয় করা যায়।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64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71E875-4DBA-495B-AF9C-25644702C7CD}"/>
              </a:ext>
            </a:extLst>
          </p:cNvPr>
          <p:cNvSpPr txBox="1"/>
          <p:nvPr/>
        </p:nvSpPr>
        <p:spPr>
          <a:xfrm>
            <a:off x="267286" y="324368"/>
            <a:ext cx="10902462" cy="76944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SG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বৃত্তের ব্যাস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26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সে.মি. হলে এর পরিধি কত? 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27C99A15-154F-4535-A8DB-C12E957A4873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E27B0A-8E8D-4AE5-830C-D4ED48AD91D1}"/>
              </a:ext>
            </a:extLst>
          </p:cNvPr>
          <p:cNvSpPr/>
          <p:nvPr/>
        </p:nvSpPr>
        <p:spPr>
          <a:xfrm>
            <a:off x="754870" y="1413595"/>
            <a:ext cx="2762053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SG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4962A9-94F2-4BA5-9CEB-6B22D12FF1DD}"/>
              </a:ext>
            </a:extLst>
          </p:cNvPr>
          <p:cNvSpPr/>
          <p:nvPr/>
        </p:nvSpPr>
        <p:spPr>
          <a:xfrm>
            <a:off x="3210950" y="2726315"/>
            <a:ext cx="5398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মনেকরি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বৃত্তের ব্যাসার্ধ =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B5BB3E-FB74-41BC-B2E8-2296E67183D9}"/>
                  </a:ext>
                </a:extLst>
              </p:cNvPr>
              <p:cNvSpPr/>
              <p:nvPr/>
            </p:nvSpPr>
            <p:spPr>
              <a:xfrm>
                <a:off x="3210950" y="3619475"/>
                <a:ext cx="504098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G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বৃত্তের </a:t>
                </a:r>
                <a:r>
                  <a:rPr lang="en-US" sz="4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IN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endPara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B5BB3E-FB74-41BC-B2E8-2296E6718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950" y="3619475"/>
                <a:ext cx="5040989" cy="707886"/>
              </a:xfrm>
              <a:prstGeom prst="rect">
                <a:avLst/>
              </a:prstGeom>
              <a:blipFill>
                <a:blip r:embed="rId2"/>
                <a:stretch>
                  <a:fillRect t="-14655" b="-4310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6D00B51-113B-4654-95A9-048C3FC0E9DE}"/>
              </a:ext>
            </a:extLst>
          </p:cNvPr>
          <p:cNvSpPr/>
          <p:nvPr/>
        </p:nvSpPr>
        <p:spPr>
          <a:xfrm>
            <a:off x="3210950" y="4498850"/>
            <a:ext cx="3877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প্রশ্নানুসারে,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2r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26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B1909B-B153-49BD-B1D2-CF6786590D0E}"/>
                  </a:ext>
                </a:extLst>
              </p:cNvPr>
              <p:cNvSpPr/>
              <p:nvPr/>
            </p:nvSpPr>
            <p:spPr>
              <a:xfrm>
                <a:off x="1136780" y="1874178"/>
                <a:ext cx="424324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G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বৃত্তের পরিধি = </a:t>
                </a:r>
                <a14:m>
                  <m:oMath xmlns:m="http://schemas.openxmlformats.org/officeDocument/2006/math">
                    <m:r>
                      <a:rPr lang="en-US" sz="4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bn-IN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endPara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B1909B-B153-49BD-B1D2-CF6786590D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80" y="1874178"/>
                <a:ext cx="4243245" cy="707886"/>
              </a:xfrm>
              <a:prstGeom prst="rect">
                <a:avLst/>
              </a:prstGeom>
              <a:blipFill>
                <a:blip r:embed="rId2"/>
                <a:stretch>
                  <a:fillRect t="-14530" b="-4273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7336EF-56F2-479A-AD4D-612DFCFB6A43}"/>
                  </a:ext>
                </a:extLst>
              </p:cNvPr>
              <p:cNvSpPr/>
              <p:nvPr/>
            </p:nvSpPr>
            <p:spPr>
              <a:xfrm>
                <a:off x="3593377" y="2782669"/>
                <a:ext cx="492569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SG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26</a:t>
                </a:r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bn-IN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bn-IN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bn-IN" sz="4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</m:oMath>
                </a14:m>
                <a:r>
                  <a:rPr lang="en-SG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)</a:t>
                </a:r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A7336EF-56F2-479A-AD4D-612DFCF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377" y="2782669"/>
                <a:ext cx="4925690" cy="707886"/>
              </a:xfrm>
              <a:prstGeom prst="rect">
                <a:avLst/>
              </a:prstGeom>
              <a:blipFill>
                <a:blip r:embed="rId3"/>
                <a:stretch>
                  <a:fillRect l="-4455" t="-20513" r="-495" b="-4273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099EE47-EDCD-4519-BCBF-F484438ADAFC}"/>
              </a:ext>
            </a:extLst>
          </p:cNvPr>
          <p:cNvSpPr/>
          <p:nvPr/>
        </p:nvSpPr>
        <p:spPr>
          <a:xfrm>
            <a:off x="3593377" y="3691160"/>
            <a:ext cx="4243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=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81.68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(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5236ADD-7C8D-4FD3-A64A-2738049B5AF6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81D252-A44D-4DE9-9618-0E6A5ECB8208}"/>
              </a:ext>
            </a:extLst>
          </p:cNvPr>
          <p:cNvSpPr/>
          <p:nvPr/>
        </p:nvSpPr>
        <p:spPr>
          <a:xfrm>
            <a:off x="1398817" y="4951414"/>
            <a:ext cx="4925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81.68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(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09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32726A-C908-48C6-A646-EF0A2A79E883}"/>
              </a:ext>
            </a:extLst>
          </p:cNvPr>
          <p:cNvSpPr txBox="1"/>
          <p:nvPr/>
        </p:nvSpPr>
        <p:spPr>
          <a:xfrm>
            <a:off x="3502855" y="545382"/>
            <a:ext cx="36297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A4111-3394-4635-A903-1E8FE962EA96}"/>
              </a:ext>
            </a:extLst>
          </p:cNvPr>
          <p:cNvSpPr txBox="1"/>
          <p:nvPr/>
        </p:nvSpPr>
        <p:spPr>
          <a:xfrm>
            <a:off x="320199" y="2629646"/>
            <a:ext cx="1073448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বৃত্তের ব্যাসার্ধ ১৮.২৫ সে.মি. হলে এর পরিধি নির্ণয় কর। 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18403ED-A7E0-4FA8-AFEC-873FEAD8A1A3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FFAC0766-8B28-42CB-A10C-61598F04D4D8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8C0C71-53E5-4A34-AA1A-001CBCF38C46}"/>
              </a:ext>
            </a:extLst>
          </p:cNvPr>
          <p:cNvGrpSpPr/>
          <p:nvPr/>
        </p:nvGrpSpPr>
        <p:grpSpPr>
          <a:xfrm>
            <a:off x="6611200" y="1246121"/>
            <a:ext cx="4073641" cy="3904710"/>
            <a:chOff x="6611200" y="1246121"/>
            <a:chExt cx="4073641" cy="390471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06B4A34-676F-4844-AA64-1BEDA735817F}"/>
                </a:ext>
              </a:extLst>
            </p:cNvPr>
            <p:cNvSpPr/>
            <p:nvPr/>
          </p:nvSpPr>
          <p:spPr>
            <a:xfrm>
              <a:off x="6611200" y="1246121"/>
              <a:ext cx="4073641" cy="3904710"/>
            </a:xfrm>
            <a:prstGeom prst="ellipse">
              <a:avLst/>
            </a:prstGeom>
            <a:noFill/>
            <a:ln w="38100">
              <a:solidFill>
                <a:srgbClr val="443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FA53639-4EC1-4316-A3F7-E1CE46ACFA89}"/>
                </a:ext>
              </a:extLst>
            </p:cNvPr>
            <p:cNvCxnSpPr>
              <a:cxnSpLocks/>
              <a:endCxn id="5" idx="6"/>
            </p:cNvCxnSpPr>
            <p:nvPr/>
          </p:nvCxnSpPr>
          <p:spPr>
            <a:xfrm flipV="1">
              <a:off x="6614373" y="3198476"/>
              <a:ext cx="4070468" cy="5653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F88F33-E073-44F2-B39D-F50BBAE0BBB0}"/>
                </a:ext>
              </a:extLst>
            </p:cNvPr>
            <p:cNvSpPr txBox="1"/>
            <p:nvPr/>
          </p:nvSpPr>
          <p:spPr>
            <a:xfrm>
              <a:off x="7763513" y="2355367"/>
              <a:ext cx="17690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r>
                <a:rPr lang="en-SG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cm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9923AE9-E9F7-403B-B024-F19097C5506D}"/>
              </a:ext>
            </a:extLst>
          </p:cNvPr>
          <p:cNvSpPr txBox="1"/>
          <p:nvPr/>
        </p:nvSpPr>
        <p:spPr>
          <a:xfrm>
            <a:off x="534572" y="1199954"/>
            <a:ext cx="194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াধান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SG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D8D71A-B797-4B23-B361-2F12C8F41D8B}"/>
              </a:ext>
            </a:extLst>
          </p:cNvPr>
          <p:cNvSpPr txBox="1"/>
          <p:nvPr/>
        </p:nvSpPr>
        <p:spPr>
          <a:xfrm>
            <a:off x="274535" y="3518628"/>
            <a:ext cx="6477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 2r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cm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60AB150-9BDB-4148-B7FC-BCC60C8BEBD1}"/>
                  </a:ext>
                </a:extLst>
              </p:cNvPr>
              <p:cNvSpPr/>
              <p:nvPr/>
            </p:nvSpPr>
            <p:spPr>
              <a:xfrm>
                <a:off x="1371405" y="4515137"/>
                <a:ext cx="5239795" cy="1478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G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en-SG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28</m:t>
                        </m:r>
                      </m:num>
                      <m:den>
                        <m:r>
                          <a:rPr lang="bn-IN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</a:p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60AB150-9BDB-4148-B7FC-BCC60C8BE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05" y="4515137"/>
                <a:ext cx="5239795" cy="1478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81ECCFF-337A-4DF9-81A3-1FB5555078CE}"/>
              </a:ext>
            </a:extLst>
          </p:cNvPr>
          <p:cNvSpPr txBox="1"/>
          <p:nvPr/>
        </p:nvSpPr>
        <p:spPr>
          <a:xfrm>
            <a:off x="4223174" y="5826516"/>
            <a:ext cx="196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14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B0DF6-CD9E-4489-8016-3C7177C9D638}"/>
              </a:ext>
            </a:extLst>
          </p:cNvPr>
          <p:cNvSpPr txBox="1"/>
          <p:nvPr/>
        </p:nvSpPr>
        <p:spPr>
          <a:xfrm>
            <a:off x="534572" y="385153"/>
            <a:ext cx="1060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ৃত্তের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্ষেত্রফল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22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57CD51A-9E67-4C4F-A9A8-FD974A312E7D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EEBE39-7367-476E-A25C-E21E15858867}"/>
                  </a:ext>
                </a:extLst>
              </p:cNvPr>
              <p:cNvSpPr txBox="1"/>
              <p:nvPr/>
            </p:nvSpPr>
            <p:spPr>
              <a:xfrm>
                <a:off x="2319850" y="453983"/>
                <a:ext cx="6790300" cy="12003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bn-IN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বৃত্তক্ষেত্রের ক্ষেত্রফল =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EEBE39-7367-476E-A25C-E21E15858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850" y="453983"/>
                <a:ext cx="6790300" cy="1200329"/>
              </a:xfrm>
              <a:prstGeom prst="rect">
                <a:avLst/>
              </a:prstGeom>
              <a:blipFill>
                <a:blip r:embed="rId2"/>
                <a:stretch>
                  <a:fillRect l="-2875" t="-8122" b="-22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6EC230-1228-4735-88D4-ABC7BFC0E93F}"/>
                  </a:ext>
                </a:extLst>
              </p:cNvPr>
              <p:cNvSpPr txBox="1"/>
              <p:nvPr/>
            </p:nvSpPr>
            <p:spPr>
              <a:xfrm>
                <a:off x="6091311" y="1893913"/>
                <a:ext cx="49799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(3.1416 </a:t>
                </a:r>
                <a14:m>
                  <m:oMath xmlns:m="http://schemas.openxmlformats.org/officeDocument/2006/math">
                    <m:r>
                      <a:rPr lang="bn-IN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SG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36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e>
                      <m:sup>
                        <m:r>
                          <a:rPr lang="en-US" sz="36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</a:t>
                </a:r>
                <a:r>
                  <a:rPr lang="as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as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as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SG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6EC230-1228-4735-88D4-ABC7BFC0E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311" y="1893913"/>
                <a:ext cx="4979963" cy="646331"/>
              </a:xfrm>
              <a:prstGeom prst="rect">
                <a:avLst/>
              </a:prstGeom>
              <a:blipFill>
                <a:blip r:embed="rId3"/>
                <a:stretch>
                  <a:fillRect l="-3794" t="-20755" r="-3794" b="-424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FBBBAF-BBF3-4AB0-9982-E86024639FA3}"/>
                  </a:ext>
                </a:extLst>
              </p:cNvPr>
              <p:cNvSpPr txBox="1"/>
              <p:nvPr/>
            </p:nvSpPr>
            <p:spPr>
              <a:xfrm>
                <a:off x="6091311" y="2764108"/>
                <a:ext cx="50862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(3.1416 </a:t>
                </a:r>
                <a14:m>
                  <m:oMath xmlns:m="http://schemas.openxmlformats.org/officeDocument/2006/math">
                    <m:r>
                      <a:rPr lang="bn-IN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SG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196) </a:t>
                </a:r>
                <a:r>
                  <a:rPr lang="en-US" sz="3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</a:t>
                </a:r>
                <a:r>
                  <a:rPr lang="as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as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ে.</a:t>
                </a:r>
                <a:r>
                  <a:rPr lang="as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ি.</a:t>
                </a:r>
                <a:endParaRPr lang="en-SG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FBBBAF-BBF3-4AB0-9982-E86024639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311" y="2764108"/>
                <a:ext cx="5086205" cy="646331"/>
              </a:xfrm>
              <a:prstGeom prst="rect">
                <a:avLst/>
              </a:prstGeom>
              <a:blipFill>
                <a:blip r:embed="rId4"/>
                <a:stretch>
                  <a:fillRect l="-3713" t="-19811" r="-958" b="-4339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035624-4EE5-48CE-9632-A1421F042190}"/>
              </a:ext>
            </a:extLst>
          </p:cNvPr>
          <p:cNvSpPr txBox="1"/>
          <p:nvPr/>
        </p:nvSpPr>
        <p:spPr>
          <a:xfrm>
            <a:off x="6091311" y="3634303"/>
            <a:ext cx="444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615.754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6C122-A417-4CEC-86E5-C9152A1FF6D0}"/>
              </a:ext>
            </a:extLst>
          </p:cNvPr>
          <p:cNvSpPr txBox="1"/>
          <p:nvPr/>
        </p:nvSpPr>
        <p:spPr>
          <a:xfrm>
            <a:off x="2319850" y="5089971"/>
            <a:ext cx="444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615.754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558AA9-4AEF-4387-AE23-01A2F5F5ABFE}"/>
              </a:ext>
            </a:extLst>
          </p:cNvPr>
          <p:cNvSpPr txBox="1"/>
          <p:nvPr/>
        </p:nvSpPr>
        <p:spPr>
          <a:xfrm>
            <a:off x="4177831" y="243041"/>
            <a:ext cx="346823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56CB9-70AA-4F25-B5D6-B867E2FADC98}"/>
              </a:ext>
            </a:extLst>
          </p:cNvPr>
          <p:cNvSpPr txBox="1"/>
          <p:nvPr/>
        </p:nvSpPr>
        <p:spPr>
          <a:xfrm>
            <a:off x="223326" y="1243286"/>
            <a:ext cx="10976314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ৃত্তাকার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টিকে বেষ্টন 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প্রশস্ত একটি পাড় আছে,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ক্ষেত্রফল নির্ণয় কর।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3B8AA95-DBE2-4983-A6BA-06571BEBA6D5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5E984C-30DB-4A74-96B7-7A15D6F79EEF}"/>
              </a:ext>
            </a:extLst>
          </p:cNvPr>
          <p:cNvGrpSpPr/>
          <p:nvPr/>
        </p:nvGrpSpPr>
        <p:grpSpPr>
          <a:xfrm>
            <a:off x="2853521" y="2631553"/>
            <a:ext cx="6116850" cy="3299793"/>
            <a:chOff x="2834292" y="3234153"/>
            <a:chExt cx="6116850" cy="329979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959DE81-F068-4D5D-A972-21DCA57DB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292" y="3234153"/>
              <a:ext cx="6116850" cy="32997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D8139D4-EAEB-473F-8F4A-59CEC34E43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4886" y="4330726"/>
              <a:ext cx="4360986" cy="17087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D9B588-EA92-4145-A0B4-14510ACB4980}"/>
                </a:ext>
              </a:extLst>
            </p:cNvPr>
            <p:cNvSpPr/>
            <p:nvPr/>
          </p:nvSpPr>
          <p:spPr>
            <a:xfrm>
              <a:off x="5285097" y="3689679"/>
              <a:ext cx="1640563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NikoshBAN" panose="02000000000000000000" pitchFamily="2" charset="0"/>
                </a:rPr>
                <a:t>2</a:t>
              </a:r>
              <a:r>
                <a:rPr 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bn-IN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endParaRPr lang="en-SG" sz="3200" dirty="0">
                <a:solidFill>
                  <a:srgbClr val="FFFF00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39652D0-E2EF-495A-BBE2-E975AE0F533D}"/>
                </a:ext>
              </a:extLst>
            </p:cNvPr>
            <p:cNvCxnSpPr>
              <a:cxnSpLocks/>
            </p:cNvCxnSpPr>
            <p:nvPr/>
          </p:nvCxnSpPr>
          <p:spPr>
            <a:xfrm>
              <a:off x="6263640" y="5327914"/>
              <a:ext cx="0" cy="312358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226B25-BE06-418B-8805-E10C038B4AE4}"/>
                </a:ext>
              </a:extLst>
            </p:cNvPr>
            <p:cNvSpPr/>
            <p:nvPr/>
          </p:nvSpPr>
          <p:spPr>
            <a:xfrm>
              <a:off x="5559223" y="5699122"/>
              <a:ext cx="1408834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NikoshBAN" panose="02000000000000000000" pitchFamily="2" charset="0"/>
                </a:rPr>
                <a:t>2</a:t>
              </a:r>
              <a:r>
                <a:rPr lang="bn-IN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endParaRPr lang="en-SG" sz="3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72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52CA9-9A44-42F2-BE4E-4A287B2B9209}"/>
              </a:ext>
            </a:extLst>
          </p:cNvPr>
          <p:cNvSpPr txBox="1"/>
          <p:nvPr/>
        </p:nvSpPr>
        <p:spPr>
          <a:xfrm>
            <a:off x="3561923" y="220553"/>
            <a:ext cx="4050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D625F-1FCD-44F1-A774-C2DE693CC24B}"/>
              </a:ext>
            </a:extLst>
          </p:cNvPr>
          <p:cNvSpPr txBox="1"/>
          <p:nvPr/>
        </p:nvSpPr>
        <p:spPr>
          <a:xfrm>
            <a:off x="389537" y="1256281"/>
            <a:ext cx="8320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বৃত্তের দৈর্ঘ্যকে তার কি বলে?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2F6DA-F221-4EFA-96C4-8D3C62234968}"/>
              </a:ext>
            </a:extLst>
          </p:cNvPr>
          <p:cNvSpPr txBox="1"/>
          <p:nvPr/>
        </p:nvSpPr>
        <p:spPr>
          <a:xfrm>
            <a:off x="389537" y="2527456"/>
            <a:ext cx="8529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একটি বৃত্তের ব্যাস ২৬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ি.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হলে, এর পরিধি কত?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CCE56F-A1F8-4FD9-86DD-C440E4BAE8B1}"/>
                  </a:ext>
                </a:extLst>
              </p:cNvPr>
              <p:cNvSpPr txBox="1"/>
              <p:nvPr/>
            </p:nvSpPr>
            <p:spPr>
              <a:xfrm>
                <a:off x="389536" y="3776128"/>
                <a:ext cx="7522011" cy="748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৩. বৃত্তের ব্যাসার্ধ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SG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num>
                      <m:den>
                        <m:r>
                          <a:rPr lang="en-SG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 বৃত্তের পরিধি কত?</a:t>
                </a:r>
                <a:endParaRPr lang="en-SG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CCE56F-A1F8-4FD9-86DD-C440E4BAE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36" y="3776128"/>
                <a:ext cx="7522011" cy="748666"/>
              </a:xfrm>
              <a:prstGeom prst="rect">
                <a:avLst/>
              </a:prstGeom>
              <a:blipFill>
                <a:blip r:embed="rId2"/>
                <a:stretch>
                  <a:fillRect l="-2188" b="-2113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EE7420-CCB2-4B28-BE43-353D67D0AE18}"/>
                  </a:ext>
                </a:extLst>
              </p:cNvPr>
              <p:cNvSpPr txBox="1"/>
              <p:nvPr/>
            </p:nvSpPr>
            <p:spPr>
              <a:xfrm>
                <a:off x="746218" y="4324219"/>
                <a:ext cx="17245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ক. </a:t>
                </a:r>
                <a14:m>
                  <m:oMath xmlns:m="http://schemas.openxmlformats.org/officeDocument/2006/math">
                    <m:r>
                      <a:rPr lang="en-SG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SG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en-SG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SG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SG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SG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EE7420-CCB2-4B28-BE43-353D67D0A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18" y="4324219"/>
                <a:ext cx="1724592" cy="584775"/>
              </a:xfrm>
              <a:prstGeom prst="rect">
                <a:avLst/>
              </a:prstGeom>
              <a:blipFill>
                <a:blip r:embed="rId3"/>
                <a:stretch>
                  <a:fillRect l="-9187" t="-13542" b="-406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E7E7423-5BEF-41B9-80B1-1BD29DAFD070}"/>
              </a:ext>
            </a:extLst>
          </p:cNvPr>
          <p:cNvSpPr txBox="1"/>
          <p:nvPr/>
        </p:nvSpPr>
        <p:spPr>
          <a:xfrm>
            <a:off x="389536" y="5134460"/>
            <a:ext cx="9032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en-S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5C6F38C-222B-437C-BAD7-E1F77AFB1937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5F224-E7F3-41BB-BD0D-D5395DD9CF9F}"/>
              </a:ext>
            </a:extLst>
          </p:cNvPr>
          <p:cNvSpPr txBox="1"/>
          <p:nvPr/>
        </p:nvSpPr>
        <p:spPr>
          <a:xfrm>
            <a:off x="6978932" y="384474"/>
            <a:ext cx="4050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734B2-5676-43DE-80AF-77705AFEC69E}"/>
              </a:ext>
            </a:extLst>
          </p:cNvPr>
          <p:cNvSpPr txBox="1"/>
          <p:nvPr/>
        </p:nvSpPr>
        <p:spPr>
          <a:xfrm>
            <a:off x="7175702" y="403144"/>
            <a:ext cx="4050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F3C7D6-D05C-4473-8AE5-FBA5EEE31F48}"/>
              </a:ext>
            </a:extLst>
          </p:cNvPr>
          <p:cNvSpPr/>
          <p:nvPr/>
        </p:nvSpPr>
        <p:spPr>
          <a:xfrm>
            <a:off x="749218" y="1794266"/>
            <a:ext cx="1500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পরিধি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48EF8-9F49-43E3-899D-AE90E1900B51}"/>
              </a:ext>
            </a:extLst>
          </p:cNvPr>
          <p:cNvSpPr/>
          <p:nvPr/>
        </p:nvSpPr>
        <p:spPr>
          <a:xfrm>
            <a:off x="3271885" y="1794266"/>
            <a:ext cx="1834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ব্যাস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B7D25E-C20D-46C7-9EC9-4E5AA879202D}"/>
              </a:ext>
            </a:extLst>
          </p:cNvPr>
          <p:cNvSpPr/>
          <p:nvPr/>
        </p:nvSpPr>
        <p:spPr>
          <a:xfrm>
            <a:off x="5611921" y="1790561"/>
            <a:ext cx="3236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ব্যাসার্ধ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78201-9F9D-4CE7-8327-796D3CB070E8}"/>
              </a:ext>
            </a:extLst>
          </p:cNvPr>
          <p:cNvSpPr/>
          <p:nvPr/>
        </p:nvSpPr>
        <p:spPr>
          <a:xfrm>
            <a:off x="8918633" y="1790561"/>
            <a:ext cx="2280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ক্ষেত্রফল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D89E8E-043C-4A7E-A860-DEB49A5DF03B}"/>
              </a:ext>
            </a:extLst>
          </p:cNvPr>
          <p:cNvSpPr/>
          <p:nvPr/>
        </p:nvSpPr>
        <p:spPr>
          <a:xfrm>
            <a:off x="749218" y="3027495"/>
            <a:ext cx="241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৭১.৬৮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424084-0B75-488B-BF0D-F00B80EDE625}"/>
              </a:ext>
            </a:extLst>
          </p:cNvPr>
          <p:cNvSpPr/>
          <p:nvPr/>
        </p:nvSpPr>
        <p:spPr>
          <a:xfrm>
            <a:off x="3271885" y="302925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৮১.৬৮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069A86-5484-4DE2-BE92-13ECC7D2E5F4}"/>
              </a:ext>
            </a:extLst>
          </p:cNvPr>
          <p:cNvSpPr/>
          <p:nvPr/>
        </p:nvSpPr>
        <p:spPr>
          <a:xfrm>
            <a:off x="5713963" y="3034608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৯১.৬৮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ি.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053575-6AD1-4A28-A724-A5E447401C9C}"/>
              </a:ext>
            </a:extLst>
          </p:cNvPr>
          <p:cNvSpPr/>
          <p:nvPr/>
        </p:nvSpPr>
        <p:spPr>
          <a:xfrm>
            <a:off x="8918633" y="3026924"/>
            <a:ext cx="2334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৪০.৮৪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FCFB2EF-193A-4425-874A-7811EA814308}"/>
                  </a:ext>
                </a:extLst>
              </p:cNvPr>
              <p:cNvSpPr/>
              <p:nvPr/>
            </p:nvSpPr>
            <p:spPr>
              <a:xfrm>
                <a:off x="3275698" y="4324219"/>
                <a:ext cx="12453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খ. </a:t>
                </a:r>
                <a14:m>
                  <m:oMath xmlns:m="http://schemas.openxmlformats.org/officeDocument/2006/math">
                    <m:r>
                      <a:rPr lang="bn-IN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bn-IN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SG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SG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FCFB2EF-193A-4425-874A-7811EA8143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698" y="4324219"/>
                <a:ext cx="1245341" cy="584775"/>
              </a:xfrm>
              <a:prstGeom prst="rect">
                <a:avLst/>
              </a:prstGeom>
              <a:blipFill>
                <a:blip r:embed="rId4"/>
                <a:stretch>
                  <a:fillRect l="-12683" t="-13542" b="-406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022831E-652F-44E2-A49A-9FEE062DBD83}"/>
                  </a:ext>
                </a:extLst>
              </p:cNvPr>
              <p:cNvSpPr/>
              <p:nvPr/>
            </p:nvSpPr>
            <p:spPr>
              <a:xfrm>
                <a:off x="5713963" y="4319858"/>
                <a:ext cx="12516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গ. </a:t>
                </a:r>
                <a14:m>
                  <m:oMath xmlns:m="http://schemas.openxmlformats.org/officeDocument/2006/math">
                    <m:r>
                      <a:rPr lang="en-SG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SG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SG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022831E-652F-44E2-A49A-9FEE062DB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63" y="4319858"/>
                <a:ext cx="1251689" cy="584775"/>
              </a:xfrm>
              <a:prstGeom prst="rect">
                <a:avLst/>
              </a:prstGeom>
              <a:blipFill>
                <a:blip r:embed="rId5"/>
                <a:stretch>
                  <a:fillRect l="-12621" t="-13542" b="-406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F2C939-B446-4713-A41F-593140035CC3}"/>
                  </a:ext>
                </a:extLst>
              </p:cNvPr>
              <p:cNvSpPr/>
              <p:nvPr/>
            </p:nvSpPr>
            <p:spPr>
              <a:xfrm>
                <a:off x="8580244" y="4319857"/>
                <a:ext cx="10240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ঘ. </a:t>
                </a:r>
                <a14:m>
                  <m:oMath xmlns:m="http://schemas.openxmlformats.org/officeDocument/2006/math">
                    <m:r>
                      <a:rPr lang="bn-IN" sz="32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SG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endParaRPr lang="en-SG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F2C939-B446-4713-A41F-593140035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244" y="4319857"/>
                <a:ext cx="1024063" cy="584775"/>
              </a:xfrm>
              <a:prstGeom prst="rect">
                <a:avLst/>
              </a:prstGeom>
              <a:blipFill>
                <a:blip r:embed="rId6"/>
                <a:stretch>
                  <a:fillRect l="-16071" t="-13542" b="-406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861CA88-5877-4BE8-A21B-529C1A290A22}"/>
                  </a:ext>
                </a:extLst>
              </p:cNvPr>
              <p:cNvSpPr/>
              <p:nvPr/>
            </p:nvSpPr>
            <p:spPr>
              <a:xfrm>
                <a:off x="844695" y="5720420"/>
                <a:ext cx="12661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ক. </a:t>
                </a:r>
                <a14:m>
                  <m:oMath xmlns:m="http://schemas.openxmlformats.org/officeDocument/2006/math">
                    <m:r>
                      <a:rPr lang="bn-IN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SG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SG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861CA88-5877-4BE8-A21B-529C1A290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95" y="5720420"/>
                <a:ext cx="1266180" cy="584775"/>
              </a:xfrm>
              <a:prstGeom prst="rect">
                <a:avLst/>
              </a:prstGeom>
              <a:blipFill>
                <a:blip r:embed="rId7"/>
                <a:stretch>
                  <a:fillRect l="-13043" t="-13542" b="-406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59B6571-ECE0-4DF8-B20B-6CCF89FDDA0D}"/>
                  </a:ext>
                </a:extLst>
              </p:cNvPr>
              <p:cNvSpPr/>
              <p:nvPr/>
            </p:nvSpPr>
            <p:spPr>
              <a:xfrm>
                <a:off x="3227781" y="5719235"/>
                <a:ext cx="15696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খ. </a:t>
                </a:r>
                <a14:m>
                  <m:oMath xmlns:m="http://schemas.openxmlformats.org/officeDocument/2006/math">
                    <m:r>
                      <a:rPr lang="en-SG" sz="32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SG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SG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SG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59B6571-ECE0-4DF8-B20B-6CCF89FDD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781" y="5719235"/>
                <a:ext cx="1569660" cy="584775"/>
              </a:xfrm>
              <a:prstGeom prst="rect">
                <a:avLst/>
              </a:prstGeom>
              <a:blipFill>
                <a:blip r:embed="rId8"/>
                <a:stretch>
                  <a:fillRect l="-10078" t="-13542" b="-406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D8973E8-29B2-4708-8871-B8EC00869546}"/>
                  </a:ext>
                </a:extLst>
              </p:cNvPr>
              <p:cNvSpPr/>
              <p:nvPr/>
            </p:nvSpPr>
            <p:spPr>
              <a:xfrm>
                <a:off x="5614247" y="5662671"/>
                <a:ext cx="12084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গ. </a:t>
                </a:r>
                <a14:m>
                  <m:oMath xmlns:m="http://schemas.openxmlformats.org/officeDocument/2006/math">
                    <m:r>
                      <a:rPr lang="bn-IN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SG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SG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D8973E8-29B2-4708-8871-B8EC00869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247" y="5662671"/>
                <a:ext cx="1208472" cy="584775"/>
              </a:xfrm>
              <a:prstGeom prst="rect">
                <a:avLst/>
              </a:prstGeom>
              <a:blipFill>
                <a:blip r:embed="rId9"/>
                <a:stretch>
                  <a:fillRect l="-13636" t="-13542" b="-4062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9F2444-45EA-4DD9-AA88-80725D8A66B5}"/>
                  </a:ext>
                </a:extLst>
              </p:cNvPr>
              <p:cNvSpPr/>
              <p:nvPr/>
            </p:nvSpPr>
            <p:spPr>
              <a:xfrm>
                <a:off x="8414475" y="5727386"/>
                <a:ext cx="12084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ঘ. </a:t>
                </a:r>
                <a14:m>
                  <m:oMath xmlns:m="http://schemas.openxmlformats.org/officeDocument/2006/math">
                    <m:r>
                      <a:rPr lang="en-SG" sz="32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SG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a:rPr lang="en-SG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SG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69F2444-45EA-4DD9-AA88-80725D8A66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475" y="5727386"/>
                <a:ext cx="1208472" cy="584775"/>
              </a:xfrm>
              <a:prstGeom prst="rect">
                <a:avLst/>
              </a:prstGeom>
              <a:blipFill>
                <a:blip r:embed="rId10"/>
                <a:stretch>
                  <a:fillRect l="-13065" t="-13684" b="-410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30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10" grpId="0"/>
      <p:bldP spid="10" grpId="1"/>
      <p:bldP spid="10" grpId="2"/>
      <p:bldP spid="10" grpId="3"/>
      <p:bldP spid="10" grpId="4"/>
      <p:bldP spid="10" grpId="5"/>
      <p:bldP spid="10" grpId="6"/>
      <p:bldP spid="10" grpId="7"/>
      <p:bldP spid="10" grpId="8"/>
      <p:bldP spid="10" grpId="9"/>
      <p:bldP spid="10" grpId="10"/>
      <p:bldP spid="10" grpId="1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FE1CB-0F4B-4960-A907-BC6F501DDB0B}"/>
              </a:ext>
            </a:extLst>
          </p:cNvPr>
          <p:cNvSpPr txBox="1"/>
          <p:nvPr/>
        </p:nvSpPr>
        <p:spPr>
          <a:xfrm>
            <a:off x="4363183" y="347075"/>
            <a:ext cx="2703634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AC15D78-7A67-4DD8-B254-E9AF3EE22B68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0E28E-6D3A-4AF8-987F-C9818EE4D0C1}"/>
              </a:ext>
            </a:extLst>
          </p:cNvPr>
          <p:cNvSpPr txBox="1"/>
          <p:nvPr/>
        </p:nvSpPr>
        <p:spPr>
          <a:xfrm>
            <a:off x="277837" y="1720840"/>
            <a:ext cx="108743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ৃত্তাকার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রাস্তাটির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 ভিতরের পরিধি অপেক্ষা ২২ মিটার বড়। প্রতি বর্গমিটার রাস্তায় ইট বসাতে খরচ হয় ৩০০ টাকা।</a:t>
            </a:r>
          </a:p>
          <a:p>
            <a:r>
              <a:rPr lang="en-SG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রাস্তাটি কত মিটার চওড়া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ব্যাসার্ধ ৩৫ মিটার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রাস্তাটিতে ইট বসাতে কত খরচ হবে তা নির্ণয় কর।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00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787242C4-154C-4377-9FD8-6DA5B92C54E0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057A8-B0AA-4ADB-98AE-DAC8CA4A0ED5}"/>
              </a:ext>
            </a:extLst>
          </p:cNvPr>
          <p:cNvSpPr txBox="1"/>
          <p:nvPr/>
        </p:nvSpPr>
        <p:spPr>
          <a:xfrm>
            <a:off x="2605254" y="330771"/>
            <a:ext cx="6219491" cy="8309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মত সবাইকে ধন্যবাদ</a:t>
            </a:r>
            <a:endParaRPr lang="en-S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A699A3-A825-4389-B66E-4D022EE2A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62" y="1684194"/>
            <a:ext cx="9451075" cy="4448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4606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05F620-F4EC-42A0-9581-73237B62976F}"/>
              </a:ext>
            </a:extLst>
          </p:cNvPr>
          <p:cNvSpPr txBox="1"/>
          <p:nvPr/>
        </p:nvSpPr>
        <p:spPr>
          <a:xfrm>
            <a:off x="188259" y="3524638"/>
            <a:ext cx="5338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ননীগোপাল রায়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মাটিভাঙ্গা মাধ্যমিক বিদ্যালয়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নলছিটি,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ঝালকাঠী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০১৭১৭৭২৩০৩২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nanigopal.math07@gmail.com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60218-33B3-42D3-AA5A-391057FA0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1565" y="3838227"/>
            <a:ext cx="4113883" cy="1114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4995DC-CA1C-4021-ACA1-323C978CA575}"/>
              </a:ext>
            </a:extLst>
          </p:cNvPr>
          <p:cNvSpPr txBox="1"/>
          <p:nvPr/>
        </p:nvSpPr>
        <p:spPr>
          <a:xfrm>
            <a:off x="4679706" y="325387"/>
            <a:ext cx="2070588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5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A4D4D6-448F-4E0A-8470-BDA63478E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8" y="1068214"/>
            <a:ext cx="1949824" cy="236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98F124-9FFA-46E0-9282-FF80790B4A6B}"/>
              </a:ext>
            </a:extLst>
          </p:cNvPr>
          <p:cNvSpPr txBox="1"/>
          <p:nvPr/>
        </p:nvSpPr>
        <p:spPr>
          <a:xfrm>
            <a:off x="7098074" y="3546317"/>
            <a:ext cx="3510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গণিত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পরিমিতি (১৬.৩)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খ্রিঃ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BEECD2E-7E62-41A2-83BB-F2AF7D06DCA5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821F83-47DB-4697-AAC6-4EFE07AC1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30" y="1068214"/>
            <a:ext cx="1949824" cy="236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83784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FE1E5EA-8305-473B-85F4-B7B2432ADE9B}"/>
              </a:ext>
            </a:extLst>
          </p:cNvPr>
          <p:cNvSpPr txBox="1"/>
          <p:nvPr/>
        </p:nvSpPr>
        <p:spPr>
          <a:xfrm>
            <a:off x="3661432" y="5833443"/>
            <a:ext cx="487753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কী দেখতে পাচ্ছো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22E9C1D6-777E-456A-AF50-77FF8E095797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7D1ACF-8635-43B5-8AFC-184585834663}"/>
              </a:ext>
            </a:extLst>
          </p:cNvPr>
          <p:cNvSpPr/>
          <p:nvPr/>
        </p:nvSpPr>
        <p:spPr>
          <a:xfrm>
            <a:off x="3853007" y="558198"/>
            <a:ext cx="4528917" cy="4655247"/>
          </a:xfrm>
          <a:prstGeom prst="ellipse">
            <a:avLst/>
          </a:prstGeom>
          <a:noFill/>
          <a:ln w="38100">
            <a:solidFill>
              <a:srgbClr val="443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AB1EA9-5F7F-4A8D-BA62-17259BFB6DF1}"/>
              </a:ext>
            </a:extLst>
          </p:cNvPr>
          <p:cNvGrpSpPr/>
          <p:nvPr/>
        </p:nvGrpSpPr>
        <p:grpSpPr>
          <a:xfrm>
            <a:off x="3499169" y="5813365"/>
            <a:ext cx="6269197" cy="646331"/>
            <a:chOff x="3430932" y="5199206"/>
            <a:chExt cx="6269197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D12B078-10EE-4535-9087-6189D660A181}"/>
                    </a:ext>
                  </a:extLst>
                </p:cNvPr>
                <p:cNvSpPr txBox="1"/>
                <p:nvPr/>
              </p:nvSpPr>
              <p:spPr>
                <a:xfrm>
                  <a:off x="3430932" y="5226454"/>
                  <a:ext cx="1742465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SG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SG" sz="36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36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SG" sz="36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SG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D12B078-10EE-4535-9087-6189D660A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932" y="5226454"/>
                  <a:ext cx="1742465" cy="553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B877A1-1EFF-4D08-8960-A60BA5C97BB2}"/>
                </a:ext>
              </a:extLst>
            </p:cNvPr>
            <p:cNvSpPr txBox="1"/>
            <p:nvPr/>
          </p:nvSpPr>
          <p:spPr>
            <a:xfrm>
              <a:off x="5171211" y="5199206"/>
              <a:ext cx="45289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সূত্রটি দ্বারা কি নির্দেশ করে?</a:t>
              </a:r>
              <a:endPara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09D30F4-7A08-4703-B7D7-EAEF7FE964C6}"/>
              </a:ext>
            </a:extLst>
          </p:cNvPr>
          <p:cNvSpPr txBox="1"/>
          <p:nvPr/>
        </p:nvSpPr>
        <p:spPr>
          <a:xfrm>
            <a:off x="5249881" y="5748280"/>
            <a:ext cx="301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1B5E76-2387-45A6-9A9C-AF3B50E4C7C3}"/>
              </a:ext>
            </a:extLst>
          </p:cNvPr>
          <p:cNvSpPr txBox="1"/>
          <p:nvPr/>
        </p:nvSpPr>
        <p:spPr>
          <a:xfrm>
            <a:off x="5547729" y="5794446"/>
            <a:ext cx="179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7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2" grpId="0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505515-F099-4AC3-94F3-EC1C2F7CA790}"/>
              </a:ext>
            </a:extLst>
          </p:cNvPr>
          <p:cNvSpPr txBox="1"/>
          <p:nvPr/>
        </p:nvSpPr>
        <p:spPr>
          <a:xfrm>
            <a:off x="3067194" y="417078"/>
            <a:ext cx="529560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</a:t>
            </a:r>
            <a:endParaRPr lang="en-SG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57704D9-3EAB-47F1-A8D1-A177EAF5F2FD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0BB6C-3B65-4517-9D37-7EECD3C7E3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4" y="1718796"/>
            <a:ext cx="48101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7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557577-E4C2-4FC4-A692-D24CB4955D08}"/>
              </a:ext>
            </a:extLst>
          </p:cNvPr>
          <p:cNvSpPr txBox="1"/>
          <p:nvPr/>
        </p:nvSpPr>
        <p:spPr>
          <a:xfrm>
            <a:off x="4416701" y="486872"/>
            <a:ext cx="2596598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12FE4DD-3D73-45DE-A426-088F7DB28A27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8A170-D521-4F43-9A8F-F15A5432FC31}"/>
              </a:ext>
            </a:extLst>
          </p:cNvPr>
          <p:cNvSpPr txBox="1"/>
          <p:nvPr/>
        </p:nvSpPr>
        <p:spPr>
          <a:xfrm>
            <a:off x="1441385" y="2100812"/>
            <a:ext cx="5233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 . .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91478-AD16-4728-951F-90A0B4BC65C9}"/>
              </a:ext>
            </a:extLst>
          </p:cNvPr>
          <p:cNvSpPr txBox="1"/>
          <p:nvPr/>
        </p:nvSpPr>
        <p:spPr>
          <a:xfrm>
            <a:off x="555394" y="2974149"/>
            <a:ext cx="482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পারবে;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B6F145-2C58-4137-84CC-5BFFB9FA376D}"/>
              </a:ext>
            </a:extLst>
          </p:cNvPr>
          <p:cNvSpPr txBox="1"/>
          <p:nvPr/>
        </p:nvSpPr>
        <p:spPr>
          <a:xfrm>
            <a:off x="555394" y="3847486"/>
            <a:ext cx="1034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পরিধি নির্ণয়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সম্পর্কিত সমস্যা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সমাধান করতে পারবে;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7DB095-0BF2-4259-8F8E-FFA60215DE08}"/>
              </a:ext>
            </a:extLst>
          </p:cNvPr>
          <p:cNvSpPr txBox="1"/>
          <p:nvPr/>
        </p:nvSpPr>
        <p:spPr>
          <a:xfrm>
            <a:off x="555393" y="4662633"/>
            <a:ext cx="1065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 নির্ণয়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সম্পর্কিত সমস্যা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সমাধান করতে পারবে।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8EDD0F9-07CF-43C0-A015-F7C27EC83A07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F3A96B-F88A-4149-BB56-C0A358CAA955}"/>
              </a:ext>
            </a:extLst>
          </p:cNvPr>
          <p:cNvSpPr/>
          <p:nvPr/>
        </p:nvSpPr>
        <p:spPr>
          <a:xfrm>
            <a:off x="2857500" y="902454"/>
            <a:ext cx="5715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8568A4-3FB7-46C5-95D0-2D60A7FC61BE}"/>
              </a:ext>
            </a:extLst>
          </p:cNvPr>
          <p:cNvSpPr/>
          <p:nvPr/>
        </p:nvSpPr>
        <p:spPr>
          <a:xfrm>
            <a:off x="2857500" y="4967948"/>
            <a:ext cx="5715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39753263-56D3-4801-A97F-EBC8047AF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10124"/>
              </p:ext>
            </p:extLst>
          </p:nvPr>
        </p:nvGraphicFramePr>
        <p:xfrm>
          <a:off x="4375052" y="2484070"/>
          <a:ext cx="2138289" cy="1599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ackager Shell Object" showAsIcon="1" r:id="rId3" imgW="586440" imgH="437760" progId="Package">
                  <p:embed/>
                </p:oleObj>
              </mc:Choice>
              <mc:Fallback>
                <p:oleObj name="Packager Shell Object" showAsIcon="1" r:id="rId3" imgW="5864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5052" y="2484070"/>
                        <a:ext cx="2138289" cy="1599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28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3A4C433-27F3-4B0A-80AE-15BF76B17047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22B280-5925-449E-8542-1837746FBCB6}"/>
              </a:ext>
            </a:extLst>
          </p:cNvPr>
          <p:cNvSpPr txBox="1"/>
          <p:nvPr/>
        </p:nvSpPr>
        <p:spPr>
          <a:xfrm>
            <a:off x="228601" y="5489394"/>
            <a:ext cx="10969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 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Circle):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বিন্দু থেকে সমদূরত্ব বজায় রেখে কোন বিন্দু যে আবদ্ধ পথ চিত্রিত করে তাকে বৃত্ত বলে। কেন্দ্র হতে বৃত্তস্থ কোন বিন্দুর দুরত্বকে ব্যাসার্ধ বলে।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9555F-58AD-49BC-AE3F-BBB6CD4A1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55" y="524727"/>
            <a:ext cx="3654332" cy="47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6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5B35A4F-EF4C-4752-92D7-889D9032DBB0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4C15C-3C6C-4720-BA98-314DC4ED2843}"/>
              </a:ext>
            </a:extLst>
          </p:cNvPr>
          <p:cNvSpPr txBox="1"/>
          <p:nvPr/>
        </p:nvSpPr>
        <p:spPr>
          <a:xfrm>
            <a:off x="3481166" y="451535"/>
            <a:ext cx="405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4069F9-6DEF-4A00-95A9-C46B75B8D6F0}"/>
              </a:ext>
            </a:extLst>
          </p:cNvPr>
          <p:cNvSpPr txBox="1"/>
          <p:nvPr/>
        </p:nvSpPr>
        <p:spPr>
          <a:xfrm>
            <a:off x="2738896" y="3246693"/>
            <a:ext cx="6696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 বলতে কী বোঝায় লেখ।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72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33A405-8273-4B60-9229-B81441AFDB6C}"/>
              </a:ext>
            </a:extLst>
          </p:cNvPr>
          <p:cNvSpPr txBox="1"/>
          <p:nvPr/>
        </p:nvSpPr>
        <p:spPr>
          <a:xfrm>
            <a:off x="344219" y="5053226"/>
            <a:ext cx="10741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S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সীমান্ত বরাবর দৈর্ঘ্যকে বৃত্তের পরিধি বলে।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অতএব বৃত্তের পরিধি হলো বৃত্তের পরিসীমা।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0B629C08-B798-4680-AD20-B600D8754B85}"/>
              </a:ext>
            </a:extLst>
          </p:cNvPr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C77E91-A395-45D0-BA98-D88347106806}"/>
              </a:ext>
            </a:extLst>
          </p:cNvPr>
          <p:cNvSpPr/>
          <p:nvPr/>
        </p:nvSpPr>
        <p:spPr>
          <a:xfrm>
            <a:off x="3646273" y="1104229"/>
            <a:ext cx="3367361" cy="3247102"/>
          </a:xfrm>
          <a:prstGeom prst="ellipse">
            <a:avLst/>
          </a:prstGeom>
          <a:noFill/>
          <a:ln w="38100">
            <a:solidFill>
              <a:srgbClr val="443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DD3FAA-4310-42DC-989C-505B5479F048}"/>
              </a:ext>
            </a:extLst>
          </p:cNvPr>
          <p:cNvSpPr/>
          <p:nvPr/>
        </p:nvSpPr>
        <p:spPr>
          <a:xfrm>
            <a:off x="5133195" y="948794"/>
            <a:ext cx="393516" cy="31087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369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3.7037E-7 C 0.08139 3.7037E-7 0.1475 0.10602 0.1475 0.23657 C 0.1475 0.36713 0.08139 0.47338 -1.11111E-6 0.47338 C -0.08125 0.47338 -0.14708 0.36713 -0.14708 0.23657 C -0.14708 0.10602 -0.08125 3.7037E-7 -1.11111E-6 3.7037E-7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23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1404</TotalTime>
  <Words>737</Words>
  <Application>Microsoft Office PowerPoint</Application>
  <PresentationFormat>Custom</PresentationFormat>
  <Paragraphs>91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175</cp:revision>
  <dcterms:created xsi:type="dcterms:W3CDTF">2019-07-31T17:36:40Z</dcterms:created>
  <dcterms:modified xsi:type="dcterms:W3CDTF">2020-01-05T07:40:51Z</dcterms:modified>
</cp:coreProperties>
</file>