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82" r:id="rId4"/>
    <p:sldId id="257" r:id="rId5"/>
    <p:sldId id="286" r:id="rId6"/>
    <p:sldId id="258" r:id="rId7"/>
    <p:sldId id="259" r:id="rId8"/>
    <p:sldId id="260" r:id="rId9"/>
    <p:sldId id="262" r:id="rId10"/>
    <p:sldId id="263" r:id="rId11"/>
    <p:sldId id="283" r:id="rId12"/>
    <p:sldId id="264" r:id="rId13"/>
    <p:sldId id="284" r:id="rId14"/>
    <p:sldId id="265" r:id="rId15"/>
    <p:sldId id="266" r:id="rId16"/>
    <p:sldId id="267" r:id="rId17"/>
    <p:sldId id="268" r:id="rId18"/>
    <p:sldId id="269" r:id="rId19"/>
    <p:sldId id="271" r:id="rId20"/>
    <p:sldId id="272" r:id="rId21"/>
    <p:sldId id="273" r:id="rId22"/>
    <p:sldId id="275" r:id="rId23"/>
    <p:sldId id="276" r:id="rId24"/>
    <p:sldId id="277" r:id="rId25"/>
    <p:sldId id="278" r:id="rId26"/>
    <p:sldId id="285" r:id="rId27"/>
  </p:sldIdLst>
  <p:sldSz cx="118808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94" y="-96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4AF8-76FD-41AA-8D57-DAB6263D1F30}" type="datetimeFigureOut">
              <a:rPr lang="en-US" smtClean="0"/>
              <a:pPr/>
              <a:t>1/6/2020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2286-060E-43BA-9341-33EAD17013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4AF8-76FD-41AA-8D57-DAB6263D1F30}" type="datetimeFigureOut">
              <a:rPr lang="en-US" smtClean="0"/>
              <a:pPr/>
              <a:t>1/6/2020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2286-060E-43BA-9341-33EAD17013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4AF8-76FD-41AA-8D57-DAB6263D1F30}" type="datetimeFigureOut">
              <a:rPr lang="en-US" smtClean="0"/>
              <a:pPr/>
              <a:t>1/6/2020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2286-060E-43BA-9341-33EAD17013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4AF8-76FD-41AA-8D57-DAB6263D1F30}" type="datetimeFigureOut">
              <a:rPr lang="en-US" smtClean="0"/>
              <a:pPr/>
              <a:t>1/6/2020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2286-060E-43BA-9341-33EAD17013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4AF8-76FD-41AA-8D57-DAB6263D1F30}" type="datetimeFigureOut">
              <a:rPr lang="en-US" smtClean="0"/>
              <a:pPr/>
              <a:t>1/6/2020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2286-060E-43BA-9341-33EAD17013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3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4AF8-76FD-41AA-8D57-DAB6263D1F30}" type="datetimeFigureOut">
              <a:rPr lang="en-US" smtClean="0"/>
              <a:pPr/>
              <a:t>1/6/2020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2286-060E-43BA-9341-33EAD17013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4AF8-76FD-41AA-8D57-DAB6263D1F30}" type="datetimeFigureOut">
              <a:rPr lang="en-US" smtClean="0"/>
              <a:pPr/>
              <a:t>1/6/2020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2286-060E-43BA-9341-33EAD17013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4AF8-76FD-41AA-8D57-DAB6263D1F30}" type="datetimeFigureOut">
              <a:rPr lang="en-US" smtClean="0"/>
              <a:pPr/>
              <a:t>1/6/2020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2286-060E-43BA-9341-33EAD17013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4AF8-76FD-41AA-8D57-DAB6263D1F30}" type="datetimeFigureOut">
              <a:rPr lang="en-US" smtClean="0"/>
              <a:pPr/>
              <a:t>1/6/2020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2286-060E-43BA-9341-33EAD17013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4AF8-76FD-41AA-8D57-DAB6263D1F30}" type="datetimeFigureOut">
              <a:rPr lang="en-US" smtClean="0"/>
              <a:pPr/>
              <a:t>1/6/2020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2286-060E-43BA-9341-33EAD17013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4AF8-76FD-41AA-8D57-DAB6263D1F30}" type="datetimeFigureOut">
              <a:rPr lang="en-US" smtClean="0"/>
              <a:pPr/>
              <a:t>1/6/2020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2286-060E-43BA-9341-33EAD17013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t="-3000" r="-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D4AF8-76FD-41AA-8D57-DAB6263D1F30}" type="datetimeFigureOut">
              <a:rPr lang="en-US" smtClean="0"/>
              <a:pPr/>
              <a:t>1/6/2020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C2286-060E-43BA-9341-33EAD17013F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5225" y="304800"/>
            <a:ext cx="7010400" cy="14478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জকের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FB_IMG_15722182670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25" y="1676400"/>
            <a:ext cx="7162800" cy="4725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8025" y="228600"/>
            <a:ext cx="8763000" cy="90886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আব্বাসি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সুদৃঢ়ীকরণ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425" y="4495800"/>
            <a:ext cx="10972800" cy="20621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bliqueBottomRight"/>
            <a:lightRig rig="threePt" dir="t"/>
          </a:scene3d>
        </p:spPr>
        <p:txBody>
          <a:bodyPr wrap="square" rtlCol="0">
            <a:spAutoFit/>
          </a:bodyPr>
          <a:lstStyle/>
          <a:p>
            <a:pPr algn="just"/>
            <a:r>
              <a:rPr lang="en-GB" sz="3200" b="1" u="sng" dirty="0" err="1" smtClean="0">
                <a:latin typeface="NikoshBAN" pitchFamily="2" charset="0"/>
                <a:cs typeface="NikoshBAN" pitchFamily="2" charset="0"/>
              </a:rPr>
              <a:t>আবদুল্লাহ</a:t>
            </a:r>
            <a:r>
              <a:rPr lang="en-GB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u="sng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GB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u="sng" dirty="0" err="1" smtClean="0">
                <a:latin typeface="NikoshBAN" pitchFamily="2" charset="0"/>
                <a:cs typeface="NikoshBAN" pitchFamily="2" charset="0"/>
              </a:rPr>
              <a:t>আলীর</a:t>
            </a:r>
            <a:r>
              <a:rPr lang="en-GB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u="sng" dirty="0" err="1" smtClean="0">
                <a:latin typeface="NikoshBAN" pitchFamily="2" charset="0"/>
                <a:cs typeface="NikoshBAN" pitchFamily="2" charset="0"/>
              </a:rPr>
              <a:t>বিদ্রেহ</a:t>
            </a:r>
            <a:r>
              <a:rPr lang="en-GB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u="sng" dirty="0" err="1" smtClean="0">
                <a:latin typeface="NikoshBAN" pitchFamily="2" charset="0"/>
                <a:cs typeface="NikoshBAN" pitchFamily="2" charset="0"/>
              </a:rPr>
              <a:t>দমন</a:t>
            </a:r>
            <a:r>
              <a:rPr lang="en-GB" sz="3200" b="1" u="sng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জাবের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আবদুল্লাহ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প্রত্যাশায়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বিদ্রেহ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আব্বাস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আস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সাফাহ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মর্মে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প্রতিশ্রতি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উত্তরাধিকার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প্রতিশুতির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ব্যতিক্রম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ভাতিজা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জাফরের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বিদ্রোহ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ocation-of-Greater-Zab-and-Lesser-Zab-within-Iraq-The-Greater-Zab-rises-from-the-Arar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5" y="1371600"/>
            <a:ext cx="2667000" cy="3001432"/>
          </a:xfrm>
          <a:prstGeom prst="rect">
            <a:avLst/>
          </a:prstGeom>
        </p:spPr>
      </p:pic>
      <p:pic>
        <p:nvPicPr>
          <p:cNvPr id="5" name="Picture 4" descr="inherita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825" y="1295400"/>
            <a:ext cx="5075822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ard 1"/>
          <p:cNvSpPr/>
          <p:nvPr/>
        </p:nvSpPr>
        <p:spPr>
          <a:xfrm>
            <a:off x="682625" y="4114800"/>
            <a:ext cx="10820400" cy="2560677"/>
          </a:xfrm>
          <a:prstGeom prst="flowChartPunchedCard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bliqueBottom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মুসলিমের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754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17000 (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সতের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সৈন্যবাহিনী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নাসিবিনের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সন্নিকটে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উভয়ের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তুমুল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আব্দুল্লাহ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বসরার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গর্ভনর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ভাই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সোলায়মানের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/>
          </a:p>
        </p:txBody>
      </p:sp>
      <p:pic>
        <p:nvPicPr>
          <p:cNvPr id="3" name="Picture 2" descr="250px-Bas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25" y="304800"/>
            <a:ext cx="5715000" cy="38862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873625" y="1524000"/>
            <a:ext cx="1219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025" y="1828800"/>
            <a:ext cx="10668000" cy="2085796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মুসলিমকে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কুটনীতিবিদ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সংগঠক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রণকৌশলী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মেধা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সাংগঠনিক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আব্বাসি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রাজবংশকে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প্রভৃত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রেখেছিলেন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2625" y="1295400"/>
            <a:ext cx="10972800" cy="4582418"/>
            <a:chOff x="682625" y="152400"/>
            <a:chExt cx="10972800" cy="4582418"/>
          </a:xfrm>
        </p:grpSpPr>
        <p:sp>
          <p:nvSpPr>
            <p:cNvPr id="3" name="TextBox 2"/>
            <p:cNvSpPr txBox="1"/>
            <p:nvPr/>
          </p:nvSpPr>
          <p:spPr>
            <a:xfrm>
              <a:off x="682625" y="3657600"/>
              <a:ext cx="10972800" cy="1077218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3200" dirty="0" err="1" smtClean="0"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GB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200" dirty="0" err="1" smtClean="0">
                  <a:latin typeface="NikoshBAN" pitchFamily="2" charset="0"/>
                  <a:cs typeface="NikoshBAN" pitchFamily="2" charset="0"/>
                </a:rPr>
                <a:t>জনপ্রিয়তার</a:t>
              </a:r>
              <a:r>
                <a:rPr lang="en-GB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200" dirty="0" err="1" smtClean="0">
                  <a:latin typeface="NikoshBAN" pitchFamily="2" charset="0"/>
                  <a:cs typeface="NikoshBAN" pitchFamily="2" charset="0"/>
                </a:rPr>
                <a:t>কারনে</a:t>
              </a:r>
              <a:r>
                <a:rPr lang="en-GB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200" dirty="0" err="1" smtClean="0">
                  <a:latin typeface="NikoshBAN" pitchFamily="2" charset="0"/>
                  <a:cs typeface="NikoshBAN" pitchFamily="2" charset="0"/>
                </a:rPr>
                <a:t>খোরাসান</a:t>
              </a:r>
              <a:r>
                <a:rPr lang="en-GB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200" dirty="0" err="1" smtClean="0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GB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200" dirty="0" err="1" smtClean="0">
                  <a:latin typeface="NikoshBAN" pitchFamily="2" charset="0"/>
                  <a:cs typeface="NikoshBAN" pitchFamily="2" charset="0"/>
                </a:rPr>
                <a:t>তাঁকে</a:t>
              </a:r>
              <a:r>
                <a:rPr lang="en-GB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200" dirty="0" err="1" smtClean="0">
                  <a:latin typeface="NikoshBAN" pitchFamily="2" charset="0"/>
                  <a:cs typeface="NikoshBAN" pitchFamily="2" charset="0"/>
                </a:rPr>
                <a:t>দূরে</a:t>
              </a:r>
              <a:r>
                <a:rPr lang="en-GB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200" dirty="0" err="1" smtClean="0">
                  <a:latin typeface="NikoshBAN" pitchFamily="2" charset="0"/>
                  <a:cs typeface="NikoshBAN" pitchFamily="2" charset="0"/>
                </a:rPr>
                <a:t>রাখার</a:t>
              </a:r>
              <a:r>
                <a:rPr lang="en-GB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200" dirty="0" err="1" smtClean="0"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GB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200" dirty="0" err="1" smtClean="0">
                  <a:latin typeface="NikoshBAN" pitchFamily="2" charset="0"/>
                  <a:cs typeface="NikoshBAN" pitchFamily="2" charset="0"/>
                </a:rPr>
                <a:t>মিশর</a:t>
              </a:r>
              <a:r>
                <a:rPr lang="en-GB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200" dirty="0" err="1" smtClean="0">
                  <a:latin typeface="NikoshBAN" pitchFamily="2" charset="0"/>
                  <a:cs typeface="NikoshBAN" pitchFamily="2" charset="0"/>
                </a:rPr>
                <a:t>কিংবা</a:t>
              </a:r>
              <a:r>
                <a:rPr lang="en-GB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200" dirty="0" err="1" smtClean="0">
                  <a:latin typeface="NikoshBAN" pitchFamily="2" charset="0"/>
                  <a:cs typeface="NikoshBAN" pitchFamily="2" charset="0"/>
                </a:rPr>
                <a:t>সিরিয়ার</a:t>
              </a:r>
              <a:r>
                <a:rPr lang="en-GB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200" dirty="0" err="1" smtClean="0">
                  <a:latin typeface="NikoshBAN" pitchFamily="2" charset="0"/>
                  <a:cs typeface="NikoshBAN" pitchFamily="2" charset="0"/>
                </a:rPr>
                <a:t>গর্ভনর</a:t>
              </a:r>
              <a:r>
                <a:rPr lang="en-GB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200" dirty="0" err="1" smtClean="0">
                  <a:latin typeface="NikoshBAN" pitchFamily="2" charset="0"/>
                  <a:cs typeface="NikoshBAN" pitchFamily="2" charset="0"/>
                </a:rPr>
                <a:t>হওয়ার</a:t>
              </a:r>
              <a:r>
                <a:rPr lang="en-GB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200" dirty="0" err="1" smtClean="0">
                  <a:latin typeface="NikoshBAN" pitchFamily="2" charset="0"/>
                  <a:cs typeface="NikoshBAN" pitchFamily="2" charset="0"/>
                </a:rPr>
                <a:t>প্রস্তাব</a:t>
              </a:r>
              <a:r>
                <a:rPr lang="en-GB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200" dirty="0" err="1" smtClean="0">
                  <a:latin typeface="NikoshBAN" pitchFamily="2" charset="0"/>
                  <a:cs typeface="NikoshBAN" pitchFamily="2" charset="0"/>
                </a:rPr>
                <a:t>দেওয়া</a:t>
              </a:r>
              <a:r>
                <a:rPr lang="en-GB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2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GB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GB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 descr="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4625" y="228600"/>
              <a:ext cx="5105400" cy="3328324"/>
            </a:xfrm>
            <a:prstGeom prst="rect">
              <a:avLst/>
            </a:prstGeom>
          </p:spPr>
        </p:pic>
        <p:pic>
          <p:nvPicPr>
            <p:cNvPr id="7" name="Picture 6" descr="0bfe47e0a1b67c95fe7a527141cddb09খোরাসান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225" y="152400"/>
              <a:ext cx="4267200" cy="332130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3" dur="123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4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6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825" y="3581400"/>
            <a:ext cx="10744200" cy="2085796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খোরাসানের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গর্ভনর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বহাল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পরিস্থির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প্রতিকুল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মুসলিমকে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খলিফার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সাক্ষাতের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রাজদরবারে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825" y="3124200"/>
            <a:ext cx="11125200" cy="2085796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মুসলিমকে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রাজকীয়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সংবর্ধনা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অভিযোগ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আনা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প্রর্দশনে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ব্যর্থ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ক্ষমা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বিদাই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মুহূর্তে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755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খ্রি.আবু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মুসলিমকে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তরবারির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আঘাতে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35425" y="304800"/>
            <a:ext cx="3697911" cy="2609850"/>
            <a:chOff x="4416425" y="533400"/>
            <a:chExt cx="3697911" cy="2609850"/>
          </a:xfrm>
        </p:grpSpPr>
        <p:pic>
          <p:nvPicPr>
            <p:cNvPr id="4" name="Picture 3" descr="imag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6425" y="533400"/>
              <a:ext cx="1752600" cy="2609850"/>
            </a:xfrm>
            <a:prstGeom prst="rect">
              <a:avLst/>
            </a:prstGeom>
          </p:spPr>
        </p:pic>
        <p:pic>
          <p:nvPicPr>
            <p:cNvPr id="5" name="Picture 4" descr="Dara_Shikuh’s_sword_and_scabbard_(number_8),_at_the_V&amp;A_Museum_in_London.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9025" y="533400"/>
              <a:ext cx="1945311" cy="2590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425" y="1447800"/>
            <a:ext cx="10972800" cy="3765292"/>
          </a:xfrm>
          <a:prstGeom prst="flowChartMagneticTape">
            <a:avLst/>
          </a:prstGeom>
          <a:solidFill>
            <a:schemeClr val="accent3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4000" u="sng" dirty="0" err="1" smtClean="0">
                <a:latin typeface="NikoshBAN" pitchFamily="2" charset="0"/>
                <a:cs typeface="NikoshBAN" pitchFamily="2" charset="0"/>
              </a:rPr>
              <a:t>সানবাদের</a:t>
            </a:r>
            <a:r>
              <a:rPr lang="en-GB" sz="4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u="sng" dirty="0" err="1" smtClean="0"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GB" sz="4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u="sng" dirty="0" err="1" smtClean="0">
                <a:latin typeface="NikoshBAN" pitchFamily="2" charset="0"/>
                <a:cs typeface="NikoshBAN" pitchFamily="2" charset="0"/>
              </a:rPr>
              <a:t>দমন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: 755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মাজুসি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সম্প্রদায়ের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নেতা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সানবাদের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পারসিকরা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খোরাসানির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র্ববরোচিত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হত্যার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প্রতিবাদে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মনসুর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সেনাবাহিনী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পাঠালে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সানবাদ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পরাজিতও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নিহত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4425" y="228600"/>
            <a:ext cx="5562600" cy="808851"/>
          </a:xfrm>
          <a:prstGeom prst="flowChartMultidocumen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রাওয়ান্দিয়া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সম্প্রদায়কে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দমন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5025" y="1905000"/>
            <a:ext cx="10515600" cy="1964353"/>
          </a:xfrm>
          <a:prstGeom prst="flowChartMultidocumen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NikoshBAN" pitchFamily="2" charset="0"/>
                <a:cs typeface="NikoshBAN" pitchFamily="2" charset="0"/>
              </a:rPr>
              <a:t>758-759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মনসুরের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অনুগত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যে,খলিফা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মনসুর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পানীয়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দাতা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ঈশ্বর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খলিফার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দেহরক্ষী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জিব্রাইল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ফেরেশতার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সমতুল্য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5025" y="4038600"/>
            <a:ext cx="10134600" cy="1964353"/>
          </a:xfrm>
          <a:prstGeom prst="flowChartMultidocumen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আব্বাসির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হাশেমির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রাজপ্রসাদের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মতবাদ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মতবাদের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‘‘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রাওয়ান্দিয়া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’’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সম্প্রদায়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025" y="1524000"/>
            <a:ext cx="11277600" cy="3813155"/>
          </a:xfrm>
          <a:prstGeom prst="flowChartMultidocumen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নাস্তিকতাপূর্ণ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উদ্মাদনায়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ধর্মপরায়ন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ব্যক্তিরা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উত্তেজিত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ওঠে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মতবাদ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বিরত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আদেশ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তারপরও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মতবাদ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200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জনকে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বন্দী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600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রাওওয়ান্দি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খলিফার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রাওয়ান্দিয়া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সম্প্রদায়কে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নির্মূল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হাশেমি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নগর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বিতাড়িত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4025" y="152400"/>
            <a:ext cx="36576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খোরাসানে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দমন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425" y="4795897"/>
            <a:ext cx="11201400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200" dirty="0" smtClean="0">
                <a:latin typeface="NikoshBAN" pitchFamily="2" charset="0"/>
                <a:cs typeface="NikoshBAN" pitchFamily="2" charset="0"/>
              </a:rPr>
              <a:t>759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মুসলিমের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হত্যার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প্রতিশোধের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খোরাসানের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আব্বাসি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মাহদী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ইবন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খোজাইমাকে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রাজকীয়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আক্রমনে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বিদ্রেহী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শাসক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নিহত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বিদ্রোহহীরা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পালিয়ে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0bfe47e0a1b67c95fe7a527141cddb09খোরাসান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025" y="838200"/>
            <a:ext cx="6629400" cy="389215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407025" y="2209800"/>
            <a:ext cx="838200" cy="914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2625" y="228600"/>
            <a:ext cx="3657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বাগদাদ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নগরীর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225" y="4576524"/>
            <a:ext cx="10896600" cy="2281476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প্রশাসনকে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সুবিন্যস্ত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সুদৃঢ়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লক্ষে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মনসুর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762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দামেস্ক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বাগদাদে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স্থানান্তরিত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দজলা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টাইগ্রিস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48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83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দিরহাম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100000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শিল্পি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পাচ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(762-767)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অক্রান্ত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পরিশ্রম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বাগদাদ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নগরী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ettyimages-590367935-612x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5" y="1066800"/>
            <a:ext cx="5105400" cy="3352800"/>
          </a:xfrm>
          <a:prstGeom prst="rect">
            <a:avLst/>
          </a:prstGeom>
        </p:spPr>
      </p:pic>
      <p:pic>
        <p:nvPicPr>
          <p:cNvPr id="5" name="Picture 4" descr="b4d963ca3554bab4c6174dea12c0fb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225" y="1066800"/>
            <a:ext cx="5362575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6425" y="4876800"/>
            <a:ext cx="10744200" cy="1569660"/>
          </a:xfrm>
          <a:prstGeom prst="flowChartInputOutpu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নগরীর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‘‘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দারুস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সালাম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’’ (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শান্তির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নগর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খলিফার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নামানুসারে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আল-মানসুরিয়া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025" y="4876800"/>
            <a:ext cx="10668000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600" b="1" u="sng" dirty="0" err="1" smtClean="0">
                <a:latin typeface="NikoshBAN" pitchFamily="2" charset="0"/>
                <a:cs typeface="NikoshBAN" pitchFamily="2" charset="0"/>
              </a:rPr>
              <a:t>সেনাবাহিনীর</a:t>
            </a:r>
            <a:r>
              <a:rPr lang="en-GB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u="sng" dirty="0" err="1" smtClean="0">
                <a:latin typeface="NikoshBAN" pitchFamily="2" charset="0"/>
                <a:cs typeface="NikoshBAN" pitchFamily="2" charset="0"/>
              </a:rPr>
              <a:t>শক্তিবৃদ্ধি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শক্তিই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সাম্রাজ্যের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মুলভিত্তি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প্রাসাদ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ষড়যন্ত্রসহ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কোনরুপ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রাষ্ট্রবিরোধী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লিপ্ত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কিনা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গুপ্তচর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ian Troops Para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25" y="457200"/>
            <a:ext cx="6802244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3959225" y="228600"/>
            <a:ext cx="4572000" cy="838200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626" y="2667001"/>
            <a:ext cx="5257800" cy="39703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,(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চারগাছ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এন.আই.ভূঁঞা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ডিগ্র্রি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কসবা,ব্রাহ্মণবাড়িয়া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01711107337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md.abdulazizsharker@gmail.com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7120" y="2693313"/>
            <a:ext cx="5257800" cy="35394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(১ম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GB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শিরোণামঃ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আব্বাসি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খিলাফত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মনসুরের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কৃতিত্ব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45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08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/01/2020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6016624" y="1676400"/>
            <a:ext cx="76199" cy="518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2226" y="152400"/>
            <a:ext cx="2438400" cy="24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7025" y="228600"/>
            <a:ext cx="196215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6825" y="152400"/>
            <a:ext cx="411480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জ্ঞান-বিজ্ঞানের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পৃষ্ঠপোষকতা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824" y="4564201"/>
            <a:ext cx="11277601" cy="2293799"/>
          </a:xfrm>
          <a:prstGeom prst="flowChartTerminator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600" b="1" u="sng" dirty="0" err="1" smtClean="0"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GB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u="sng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GB" sz="3600" b="1" u="sng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মনসুর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জ্ঞান-বিজ্ঞানের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একনিষ্ঠ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পৃষ্ঠপোষক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অনুবাদের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tatic1-squaresp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425" y="1295400"/>
            <a:ext cx="4572000" cy="3200400"/>
          </a:xfrm>
          <a:prstGeom prst="rect">
            <a:avLst/>
          </a:prstGeom>
        </p:spPr>
      </p:pic>
      <p:pic>
        <p:nvPicPr>
          <p:cNvPr id="5" name="Picture 4" descr="বিজ্ঞান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25" y="1295400"/>
            <a:ext cx="48006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225" y="1600200"/>
            <a:ext cx="11049000" cy="2899708"/>
          </a:xfrm>
          <a:prstGeom prst="flowChartTerminator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মনসুরের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পৃষ্টপোষকতায়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ইবন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মুকাফফা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সর্বজননিবিদিত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পশুপক্ষী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(Animal fables)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নির্দেশেই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জ্যোতিবিদ্যার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খনডকা-খাদ্যকা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গল্পপুস্তক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হিতোপদেশ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অনুদিত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425" y="2743200"/>
            <a:ext cx="11049000" cy="2899708"/>
          </a:xfrm>
          <a:prstGeom prst="flowChartTerminator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মনসুরের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পৃষ্টপোষকতায়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ইবন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মুকাফফা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সর্বজননিবিদিত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পশুপক্ষী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(Animal fables)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নির্দেশেই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জ্যোতিবিদ্যার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খনডকা-খাদ্যকা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গল্পপুস্তক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হিতোপদেশ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অনুদিত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225" y="5181600"/>
            <a:ext cx="10896599" cy="769441"/>
          </a:xfrm>
          <a:prstGeom prst="rect">
            <a:avLst/>
          </a:prstGeom>
          <a:solidFill>
            <a:schemeClr val="accent5"/>
          </a:solidFill>
          <a:ln w="7620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1.খলিফা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জাফর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মনসুরের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দিকগুলো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iamond 2"/>
          <p:cNvSpPr/>
          <p:nvPr/>
        </p:nvSpPr>
        <p:spPr>
          <a:xfrm>
            <a:off x="3502025" y="152400"/>
            <a:ext cx="5105400" cy="1406188"/>
          </a:xfrm>
          <a:prstGeom prst="diamond">
            <a:avLst/>
          </a:prstGeom>
          <a:solidFill>
            <a:schemeClr val="accent5"/>
          </a:solidFill>
          <a:ln w="57150">
            <a:solidFill>
              <a:schemeClr val="accent6"/>
            </a:solidFill>
            <a:prstDash val="sys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l-mansur-56a48f735f9b58b7d0d78c2d.jpg"/>
          <p:cNvPicPr>
            <a:picLocks noChangeAspect="1"/>
          </p:cNvPicPr>
          <p:nvPr/>
        </p:nvPicPr>
        <p:blipFill>
          <a:blip r:embed="rId2"/>
          <a:srcRect l="24421" r="12083" b="55556"/>
          <a:stretch>
            <a:fillRect/>
          </a:stretch>
        </p:blipFill>
        <p:spPr>
          <a:xfrm>
            <a:off x="3883025" y="1676400"/>
            <a:ext cx="3962400" cy="304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1225" y="5181600"/>
            <a:ext cx="102870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1.2আব্বাসি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আব্বাস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আস-সাফফাহ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জাফর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মনসুর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বিতর্কের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4873625" y="152400"/>
            <a:ext cx="2286000" cy="783193"/>
          </a:xfrm>
          <a:prstGeom prst="round2DiagRect">
            <a:avLst/>
          </a:prstGeom>
          <a:ln w="7620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46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025" y="1066800"/>
            <a:ext cx="8001000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949825" y="381000"/>
            <a:ext cx="1727909" cy="919401"/>
          </a:xfrm>
          <a:prstGeom prst="round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025" y="1905000"/>
            <a:ext cx="11201400" cy="384786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1.‘আল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মনসুর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2.মনসুরের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আমলে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বিদ্রোহ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3.আব্বাসি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সর্বশ্রেষ্ঠ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সংগঠক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4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রাওয়ান্দিয়া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5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দারুস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সালামের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73825" y="2133600"/>
            <a:ext cx="2286000" cy="6858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উ: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বিজয়ী</a:t>
            </a:r>
            <a:endParaRPr lang="en-GB" sz="4400" dirty="0"/>
          </a:p>
        </p:txBody>
      </p:sp>
      <p:sp>
        <p:nvSpPr>
          <p:cNvPr id="11" name="Rounded Rectangle 10"/>
          <p:cNvSpPr/>
          <p:nvPr/>
        </p:nvSpPr>
        <p:spPr>
          <a:xfrm>
            <a:off x="8759825" y="2819400"/>
            <a:ext cx="2667000" cy="6858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উ: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আবদুল্লাহ</a:t>
            </a:r>
            <a:endParaRPr lang="en-GB" sz="4400" dirty="0"/>
          </a:p>
        </p:txBody>
      </p:sp>
      <p:sp>
        <p:nvSpPr>
          <p:cNvPr id="12" name="Rounded Rectangle 11"/>
          <p:cNvSpPr/>
          <p:nvPr/>
        </p:nvSpPr>
        <p:spPr>
          <a:xfrm>
            <a:off x="8909050" y="3581400"/>
            <a:ext cx="2971800" cy="6858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উ: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endParaRPr lang="en-GB" sz="4400" dirty="0"/>
          </a:p>
        </p:txBody>
      </p:sp>
      <p:sp>
        <p:nvSpPr>
          <p:cNvPr id="13" name="Rounded Rectangle 12"/>
          <p:cNvSpPr/>
          <p:nvPr/>
        </p:nvSpPr>
        <p:spPr>
          <a:xfrm>
            <a:off x="3959225" y="4114800"/>
            <a:ext cx="4876800" cy="6858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উ: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মতবাদ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সম্প্রদায়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GB" sz="4400" dirty="0"/>
          </a:p>
        </p:txBody>
      </p:sp>
      <p:sp>
        <p:nvSpPr>
          <p:cNvPr id="14" name="Rounded Rectangle 13"/>
          <p:cNvSpPr/>
          <p:nvPr/>
        </p:nvSpPr>
        <p:spPr>
          <a:xfrm>
            <a:off x="6016625" y="4876800"/>
            <a:ext cx="3810000" cy="6858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উ: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মানসুরিয়া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7425" y="381000"/>
            <a:ext cx="1816523" cy="646331"/>
          </a:xfrm>
          <a:prstGeom prst="rect">
            <a:avLst/>
          </a:prstGeom>
          <a:solidFill>
            <a:schemeClr val="accent6"/>
          </a:solidFill>
          <a:ln w="76200">
            <a:solidFill>
              <a:srgbClr val="FF0000"/>
            </a:solidFill>
            <a:prstDash val="sysDot"/>
          </a:ln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0025" y="1524000"/>
            <a:ext cx="63246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আব্বাসি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খিলাফত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54225" y="2743200"/>
            <a:ext cx="32766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02425" y="2743200"/>
            <a:ext cx="32766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GB" sz="4000" b="1" dirty="0" smtClean="0"/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শাসক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968625" y="2362200"/>
            <a:ext cx="304800" cy="4572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8531225" y="2362200"/>
            <a:ext cx="304800" cy="4572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063625" y="4267200"/>
            <a:ext cx="9982201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চার্টে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আব্বাসি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AutoNum type="arabicPeriod"/>
            </a:pP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আব্বাসি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শাসক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তারঁ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 rot="18001557">
            <a:off x="-367050" y="1872635"/>
            <a:ext cx="4696199" cy="186204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en-GB" sz="115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11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Optimize-Size-7-610x3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225" y="762000"/>
            <a:ext cx="6819399" cy="5181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5825" y="4724400"/>
            <a:ext cx="22860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ইব্রাহিম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(মৃ.748)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50025" y="4800600"/>
            <a:ext cx="2286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NikoshBAN" pitchFamily="2" charset="0"/>
                <a:cs typeface="NikoshBAN" pitchFamily="2" charset="0"/>
              </a:rPr>
              <a:t>1.আবুর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আব্বাস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সাফফাহ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(750-754)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93225" y="4724400"/>
            <a:ext cx="2286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NikoshBAN" pitchFamily="2" charset="0"/>
                <a:cs typeface="NikoshBAN" pitchFamily="2" charset="0"/>
              </a:rPr>
              <a:t>2.আবু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জাফর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আল-মনসুর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(754-775)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93225" y="5791200"/>
            <a:ext cx="22860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NikoshBAN" pitchFamily="2" charset="0"/>
                <a:cs typeface="NikoshBAN" pitchFamily="2" charset="0"/>
              </a:rPr>
              <a:t>3-আল-মাহদী(775-785)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4825" y="228600"/>
            <a:ext cx="5334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আব্বাসি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(750-1258)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6425" y="1066800"/>
            <a:ext cx="22098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হাশিম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68825" y="1676400"/>
            <a:ext cx="2057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মুত্তালিব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4225" y="2590800"/>
            <a:ext cx="2057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আবদুল্লাহ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2625" y="2590800"/>
            <a:ext cx="22098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তালিব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07225" y="2590800"/>
            <a:ext cx="25908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আল-আব্বাস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(মৃ-655)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59625" y="3200400"/>
            <a:ext cx="2438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(মৃ-735)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5425" y="4038600"/>
            <a:ext cx="1216025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দাউদ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9025" y="3962400"/>
            <a:ext cx="1295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সুলায়মান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4025" y="3886200"/>
            <a:ext cx="1295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সালিহ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2825" y="3886200"/>
            <a:ext cx="2438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আবদুল্লাহ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(মৃ-761)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36025" y="3886200"/>
            <a:ext cx="25908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(মৃ-743/744)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5407025" y="838200"/>
            <a:ext cx="381000" cy="228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/>
          <p:cNvSpPr/>
          <p:nvPr/>
        </p:nvSpPr>
        <p:spPr>
          <a:xfrm>
            <a:off x="5407025" y="1371600"/>
            <a:ext cx="304800" cy="3048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20"/>
          <p:cNvSpPr/>
          <p:nvPr/>
        </p:nvSpPr>
        <p:spPr>
          <a:xfrm>
            <a:off x="5483225" y="2133600"/>
            <a:ext cx="381000" cy="228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/>
          <p:cNvCxnSpPr/>
          <p:nvPr/>
        </p:nvCxnSpPr>
        <p:spPr>
          <a:xfrm>
            <a:off x="2130425" y="2362200"/>
            <a:ext cx="70866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wn Arrow 39"/>
          <p:cNvSpPr/>
          <p:nvPr/>
        </p:nvSpPr>
        <p:spPr>
          <a:xfrm>
            <a:off x="5254625" y="22098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Down Arrow 40"/>
          <p:cNvSpPr/>
          <p:nvPr/>
        </p:nvSpPr>
        <p:spPr>
          <a:xfrm>
            <a:off x="2892425" y="22098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Down Arrow 41"/>
          <p:cNvSpPr/>
          <p:nvPr/>
        </p:nvSpPr>
        <p:spPr>
          <a:xfrm>
            <a:off x="8074025" y="22098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Connector 42"/>
          <p:cNvCxnSpPr/>
          <p:nvPr/>
        </p:nvCxnSpPr>
        <p:spPr>
          <a:xfrm>
            <a:off x="225425" y="3733800"/>
            <a:ext cx="112014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own Arrow 43"/>
          <p:cNvSpPr/>
          <p:nvPr/>
        </p:nvSpPr>
        <p:spPr>
          <a:xfrm>
            <a:off x="8074025" y="28956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Down Arrow 45"/>
          <p:cNvSpPr/>
          <p:nvPr/>
        </p:nvSpPr>
        <p:spPr>
          <a:xfrm>
            <a:off x="10360025" y="5486400"/>
            <a:ext cx="228600" cy="3048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Down Arrow 46"/>
          <p:cNvSpPr/>
          <p:nvPr/>
        </p:nvSpPr>
        <p:spPr>
          <a:xfrm>
            <a:off x="10283825" y="43434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Down Arrow 47"/>
          <p:cNvSpPr/>
          <p:nvPr/>
        </p:nvSpPr>
        <p:spPr>
          <a:xfrm>
            <a:off x="6626225" y="35052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Down Arrow 48"/>
          <p:cNvSpPr/>
          <p:nvPr/>
        </p:nvSpPr>
        <p:spPr>
          <a:xfrm>
            <a:off x="4873625" y="35052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Down Arrow 49"/>
          <p:cNvSpPr/>
          <p:nvPr/>
        </p:nvSpPr>
        <p:spPr>
          <a:xfrm>
            <a:off x="2892425" y="36576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Down Arrow 50"/>
          <p:cNvSpPr/>
          <p:nvPr/>
        </p:nvSpPr>
        <p:spPr>
          <a:xfrm>
            <a:off x="454025" y="36576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Down Arrow 51"/>
          <p:cNvSpPr/>
          <p:nvPr/>
        </p:nvSpPr>
        <p:spPr>
          <a:xfrm>
            <a:off x="9369425" y="34290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Straight Connector 52"/>
          <p:cNvCxnSpPr/>
          <p:nvPr/>
        </p:nvCxnSpPr>
        <p:spPr>
          <a:xfrm>
            <a:off x="454025" y="4648200"/>
            <a:ext cx="11201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Down Arrow 53"/>
          <p:cNvSpPr/>
          <p:nvPr/>
        </p:nvSpPr>
        <p:spPr>
          <a:xfrm>
            <a:off x="4264025" y="44196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Down Arrow 54"/>
          <p:cNvSpPr/>
          <p:nvPr/>
        </p:nvSpPr>
        <p:spPr>
          <a:xfrm>
            <a:off x="7388225" y="44958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8988426" y="4419600"/>
            <a:ext cx="2743200" cy="1371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40" grpId="0" animBg="1"/>
      <p:bldP spid="41" grpId="0" animBg="1"/>
      <p:bldP spid="42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7425" y="2514600"/>
            <a:ext cx="10210800" cy="3785652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8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80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আবুজাফর</a:t>
            </a:r>
            <a:r>
              <a:rPr lang="en-GB" sz="8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80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8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80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মনসুরের</a:t>
            </a:r>
            <a:r>
              <a:rPr lang="en-GB" sz="8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(754-775) </a:t>
            </a:r>
            <a:r>
              <a:rPr lang="en-GB" sz="80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পরিচয়,চরিত্র</a:t>
            </a:r>
            <a:r>
              <a:rPr lang="en-GB" sz="8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80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GB" sz="8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80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2825" y="762000"/>
            <a:ext cx="7467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8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GB" sz="72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জকের</a:t>
            </a:r>
            <a:r>
              <a:rPr lang="en-GB" sz="72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GB" sz="72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88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GB" sz="72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ষয়</a:t>
            </a:r>
            <a:r>
              <a:rPr lang="en-GB" sz="72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en-GB" sz="72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6425" y="228600"/>
            <a:ext cx="3733800" cy="962918"/>
          </a:xfrm>
          <a:prstGeom prst="flowChartMultidocumen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err="1" smtClean="0">
                <a:solidFill>
                  <a:srgbClr val="00B050"/>
                </a:solidFill>
              </a:rPr>
              <a:t>শি</a:t>
            </a:r>
            <a:r>
              <a:rPr lang="en-GB" sz="4000" b="1" dirty="0" err="1" smtClean="0">
                <a:solidFill>
                  <a:srgbClr val="00B050"/>
                </a:solidFill>
              </a:rPr>
              <a:t>খন</a:t>
            </a:r>
            <a:r>
              <a:rPr lang="en-GB" sz="4000" b="1" dirty="0" smtClean="0">
                <a:solidFill>
                  <a:srgbClr val="00B050"/>
                </a:solidFill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</a:rPr>
              <a:t>ফল</a:t>
            </a:r>
            <a:endParaRPr lang="en-GB" sz="40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1825" y="16002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GB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GB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--------</a:t>
            </a:r>
            <a:endParaRPr lang="en-GB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425" y="2514600"/>
            <a:ext cx="10744200" cy="3394531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জাফর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মনসুরের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2.আব্বাসি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দৃঢ়ীকরণে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মনসুরের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অনুসৃত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পদক্ষেপসমূহ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৩.খলীফা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মনসুরের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2025" y="228600"/>
            <a:ext cx="5029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জাফর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মনসুরের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225" y="4795897"/>
            <a:ext cx="10972800" cy="206210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আব্বাস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আস-সাফফাহ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মৃত্যুকালে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754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ভাই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জাফরকে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উত্তরাধিকারী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মনোনীত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যান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জাফর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মক্কায়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করছিলেন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ভাইয়ের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মৃত্যুসংবাদ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কুফায়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আসেন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GB" sz="3200" b="1" u="sng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u="sng" dirty="0" err="1" smtClean="0">
                <a:latin typeface="NikoshBAN" pitchFamily="2" charset="0"/>
                <a:cs typeface="NikoshBAN" pitchFamily="2" charset="0"/>
              </a:rPr>
              <a:t>মনসুর</a:t>
            </a:r>
            <a:r>
              <a:rPr lang="en-GB" sz="3200" b="1" u="sng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GB" sz="3200" b="1" u="sng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GB" sz="3200" b="1" u="sng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GB" sz="3200" b="1" u="sng" dirty="0" err="1" smtClean="0">
                <a:latin typeface="NikoshBAN" pitchFamily="2" charset="0"/>
                <a:cs typeface="NikoshBAN" pitchFamily="2" charset="0"/>
              </a:rPr>
              <a:t>বিজয়ী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আরোহণ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690px-Kuf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" y="1143000"/>
            <a:ext cx="5029200" cy="3657600"/>
          </a:xfrm>
          <a:prstGeom prst="rect">
            <a:avLst/>
          </a:prstGeom>
        </p:spPr>
      </p:pic>
      <p:pic>
        <p:nvPicPr>
          <p:cNvPr id="5" name="Picture 4" descr="pic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25" y="1143000"/>
            <a:ext cx="4953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025" y="4495800"/>
            <a:ext cx="11201400" cy="206210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সিরিয়ার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বলকা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শহরে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হামিমা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95/101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হিজরিতে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জাফর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21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শাসনামলে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সাম্রাজ্যের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সমৃদ্ধি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স্থায়িত্বের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আব্বাসি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স্বীকৃতি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775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নিকটবর্তী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yria.gif"/>
          <p:cNvPicPr>
            <a:picLocks noChangeAspect="1"/>
          </p:cNvPicPr>
          <p:nvPr/>
        </p:nvPicPr>
        <p:blipFill>
          <a:blip r:embed="rId2"/>
          <a:srcRect r="35375"/>
          <a:stretch>
            <a:fillRect/>
          </a:stretch>
        </p:blipFill>
        <p:spPr>
          <a:xfrm>
            <a:off x="2359025" y="228600"/>
            <a:ext cx="7162800" cy="411480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4645025" y="1066800"/>
            <a:ext cx="990600" cy="762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2025" y="381000"/>
            <a:ext cx="47244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জাফর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মনসুরের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চরিত্র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425" y="4114800"/>
            <a:ext cx="11426825" cy="2281476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ব্যক্তিত্ব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মনসুর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দীর্ঘদেহী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শ্মশ্রুবিশিষ্ট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শ্যমবর্ণ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সুশ্রী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চেহারার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অধিকারী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ধার্মিক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আদর্শবাদী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ন্যায়পরায়ন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পরিশ্রমী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নির্মল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চরিত্রের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অধিকারী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চরিত্রে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দোষও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কপটতা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বিশ্বাসঘাতকতা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অত্যাচারী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অকৃতজ্ঞতার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অভিযোগ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/>
          <a:srcRect l="50776"/>
          <a:stretch>
            <a:fillRect/>
          </a:stretch>
        </p:blipFill>
        <p:spPr>
          <a:xfrm>
            <a:off x="911225" y="1143000"/>
            <a:ext cx="30480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3"/>
          <a:srcRect l="21666" t="6667" r="18333" b="6667"/>
          <a:stretch>
            <a:fillRect/>
          </a:stretch>
        </p:blipFill>
        <p:spPr>
          <a:xfrm>
            <a:off x="8074025" y="1295400"/>
            <a:ext cx="30480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58825" y="4419600"/>
            <a:ext cx="10439400" cy="1964353"/>
          </a:xfrm>
          <a:prstGeom prst="flowChartMultidocumen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মনসুর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স্নেহশীল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স্নেহপরায়ণ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খাঁটি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ধার্মিক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025" y="4495800"/>
            <a:ext cx="11049000" cy="2167592"/>
          </a:xfrm>
          <a:prstGeom prst="horizontalScroll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শাসক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শাসক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মনসুর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নিষ্ঠুর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বিশ্বাসঘাতক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কারণেই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আব্বাসীয়দের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ক্ষমতায়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বসানো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চাচা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আব্দুল্লাহ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বংশীয়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ব্যক্তিবর্গ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এমনকি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অকৃত্রিম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মুসলিমকেও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দ্বিধাবোধ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l-mansur-56a48f735f9b58b7d0d78c2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25" y="1219200"/>
            <a:ext cx="4343400" cy="32090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333" t="13333" b="33333"/>
          <a:stretch>
            <a:fillRect/>
          </a:stretch>
        </p:blipFill>
        <p:spPr bwMode="auto">
          <a:xfrm>
            <a:off x="6473825" y="1143000"/>
            <a:ext cx="441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026025" y="152400"/>
            <a:ext cx="2157963" cy="646331"/>
          </a:xfrm>
          <a:prstGeom prst="rect">
            <a:avLst/>
          </a:prstGeom>
          <a:solidFill>
            <a:schemeClr val="accent3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শাসক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</TotalTime>
  <Words>1124</Words>
  <Application>Microsoft Office PowerPoint</Application>
  <PresentationFormat>Custom</PresentationFormat>
  <Paragraphs>88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58</cp:revision>
  <dcterms:created xsi:type="dcterms:W3CDTF">2020-01-03T00:44:24Z</dcterms:created>
  <dcterms:modified xsi:type="dcterms:W3CDTF">2020-01-06T13:03:00Z</dcterms:modified>
</cp:coreProperties>
</file>