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A6A73-011F-4857-87A8-39C506D2AE66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4497-B079-41AD-A45B-518BC7383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0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63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9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46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</a:t>
            </a:r>
            <a:r>
              <a:rPr lang="en-US" baseline="0" dirty="0" smtClean="0"/>
              <a:t> ০১৭৪২৩৩৪৫৫৬,০১৫৫৭২৬৮৫৭৫</a:t>
            </a:r>
            <a:endParaRPr lang="en-US" dirty="0" smtClean="0"/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4497-B079-41AD-A45B-518BC7383F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9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0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0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5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3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6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49D9-3CAF-4AF7-867A-7EC51A4D6D97}" type="datetimeFigureOut">
              <a:rPr lang="en-US" smtClean="0"/>
              <a:t>06-Jan-20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9E97-E7FE-498C-9B59-7AD5E242C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err="1" smtClean="0"/>
              <a:t>স্বাগতম</a:t>
            </a:r>
            <a:r>
              <a:rPr lang="en-US" sz="9600" dirty="0" smtClean="0"/>
              <a:t> ২</a:t>
            </a:r>
            <a:endParaRPr lang="en-US" sz="9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423452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316670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/>
              <a:t>এল</a:t>
            </a:r>
            <a:r>
              <a:rPr lang="en-US" sz="9600" dirty="0" smtClean="0"/>
              <a:t> ২ </a:t>
            </a: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err="1" smtClean="0"/>
              <a:t>অর্থায়নের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উৎস</a:t>
            </a:r>
            <a:r>
              <a:rPr lang="en-US" sz="4800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উন্নয়ন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পরিকল্পনার</a:t>
            </a:r>
            <a:r>
              <a:rPr lang="en-US" dirty="0" smtClean="0"/>
              <a:t> </a:t>
            </a:r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উৎসগুলো</a:t>
            </a:r>
            <a:r>
              <a:rPr lang="en-US" dirty="0" smtClean="0"/>
              <a:t> </a:t>
            </a:r>
            <a:r>
              <a:rPr lang="en-US" dirty="0" err="1" smtClean="0"/>
              <a:t>প্রধানত</a:t>
            </a:r>
            <a:r>
              <a:rPr lang="en-US" dirty="0" smtClean="0"/>
              <a:t> </a:t>
            </a:r>
            <a:r>
              <a:rPr lang="en-US" dirty="0" err="1" smtClean="0"/>
              <a:t>দুভাগে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</a:t>
            </a:r>
          </a:p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অভ্যন্তরীণ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২।বাহ্যিক </a:t>
            </a:r>
            <a:r>
              <a:rPr lang="en-US" dirty="0" err="1" smtClean="0"/>
              <a:t>উৎস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r>
              <a:rPr lang="en-US" sz="3600" b="1" dirty="0" smtClean="0"/>
              <a:t>১। </a:t>
            </a:r>
            <a:r>
              <a:rPr lang="en-US" sz="3600" b="1" dirty="0" err="1" smtClean="0"/>
              <a:t>অভ্যন্তরীণ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উৎস</a:t>
            </a:r>
            <a:endParaRPr lang="en-US" sz="3600" b="1" dirty="0" smtClean="0"/>
          </a:p>
          <a:p>
            <a:r>
              <a:rPr lang="en-US" sz="3600" b="1" dirty="0" smtClean="0"/>
              <a:t>ক)</a:t>
            </a:r>
            <a:r>
              <a:rPr lang="en-US" sz="3600" b="1" dirty="0" err="1" smtClean="0"/>
              <a:t>অভ্যন্তরীণ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সঞ্চয়ঃ</a:t>
            </a:r>
            <a:endParaRPr lang="en-US" sz="3600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34798"/>
              </p:ext>
            </p:extLst>
          </p:nvPr>
        </p:nvGraphicFramePr>
        <p:xfrm>
          <a:off x="457200" y="3429000"/>
          <a:ext cx="84582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সঞ্চয়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নগদ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অর্থ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স্থায়ী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সম্পদ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সিকিউরিটি</a:t>
                      </a:r>
                      <a:endParaRPr lang="en-US" sz="2800" b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সরকারি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</a:t>
                      </a:r>
                      <a:r>
                        <a:rPr lang="en-US" sz="2800" b="1" dirty="0" err="1" smtClean="0"/>
                        <a:t>বেসরকারি</a:t>
                      </a:r>
                      <a:r>
                        <a:rPr lang="en-US" sz="2800" b="1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6172200" y="4800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257800" y="5257800"/>
            <a:ext cx="1028700" cy="2743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খ) </a:t>
            </a:r>
            <a:r>
              <a:rPr lang="en-US" b="1" dirty="0" err="1" smtClean="0">
                <a:solidFill>
                  <a:srgbClr val="FF0000"/>
                </a:solidFill>
              </a:rPr>
              <a:t>অতিরিক্ত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ধার্যঃ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গ) </a:t>
            </a:r>
            <a:r>
              <a:rPr lang="en-US" b="1" dirty="0" err="1" smtClean="0">
                <a:solidFill>
                  <a:srgbClr val="FF0000"/>
                </a:solidFill>
              </a:rPr>
              <a:t>ঋণঃ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ঘ) </a:t>
            </a:r>
            <a:r>
              <a:rPr lang="en-US" b="1" dirty="0" err="1" smtClean="0">
                <a:solidFill>
                  <a:srgbClr val="FF0000"/>
                </a:solidFill>
              </a:rPr>
              <a:t>নিট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মূলধন</a:t>
            </a:r>
            <a:r>
              <a:rPr lang="en-US" b="1" dirty="0" smtClean="0">
                <a:solidFill>
                  <a:srgbClr val="FF0000"/>
                </a:solidFill>
              </a:rPr>
              <a:t> ঃ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ঙ) </a:t>
            </a:r>
            <a:r>
              <a:rPr lang="en-US" b="1" dirty="0" err="1" smtClean="0">
                <a:solidFill>
                  <a:srgbClr val="FF0000"/>
                </a:solidFill>
              </a:rPr>
              <a:t>ঘাটতি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অর্থসংস্থান</a:t>
            </a:r>
            <a:r>
              <a:rPr lang="en-US" b="1" dirty="0" smtClean="0">
                <a:solidFill>
                  <a:srgbClr val="FF0000"/>
                </a:solidFill>
              </a:rPr>
              <a:t> ঃ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/>
              <a:t>সরকারি</a:t>
            </a:r>
            <a:r>
              <a:rPr lang="en-US" b="1" dirty="0" smtClean="0"/>
              <a:t> </a:t>
            </a:r>
            <a:r>
              <a:rPr lang="en-US" b="1" dirty="0" err="1" smtClean="0"/>
              <a:t>ব্যয়</a:t>
            </a:r>
            <a:r>
              <a:rPr lang="en-US" b="1" dirty="0" smtClean="0"/>
              <a:t> </a:t>
            </a:r>
            <a:r>
              <a:rPr lang="en-US" b="1" dirty="0" err="1" smtClean="0"/>
              <a:t>স্থির</a:t>
            </a:r>
            <a:r>
              <a:rPr lang="en-US" b="1" dirty="0" smtClean="0"/>
              <a:t> </a:t>
            </a:r>
            <a:r>
              <a:rPr lang="en-US" b="1" dirty="0" err="1" smtClean="0"/>
              <a:t>রেখে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r>
              <a:rPr lang="en-US" b="1" dirty="0" smtClean="0"/>
              <a:t> </a:t>
            </a:r>
            <a:r>
              <a:rPr lang="en-US" b="1" dirty="0" err="1" smtClean="0"/>
              <a:t>হ্রাসঃ</a:t>
            </a:r>
            <a:r>
              <a:rPr lang="en-US" b="1" dirty="0" smtClean="0"/>
              <a:t>-</a:t>
            </a:r>
          </a:p>
          <a:p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>
            <a:off x="1615554" y="2057400"/>
            <a:ext cx="114300" cy="32004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72704" y="5143500"/>
            <a:ext cx="4914900" cy="1143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14500" y="2514600"/>
            <a:ext cx="3543300" cy="2628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714500" y="3200400"/>
            <a:ext cx="40005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28800" y="3657600"/>
            <a:ext cx="4114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2743200" y="4343400"/>
            <a:ext cx="45719" cy="8001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714750" y="3657600"/>
            <a:ext cx="45719" cy="1600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568" y="2057400"/>
            <a:ext cx="52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৪৫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4272" y="301573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AD2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57900" y="3472934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5002768"/>
            <a:ext cx="52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20269" y="5370963"/>
            <a:ext cx="52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Y2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01207" y="5372100"/>
            <a:ext cx="52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35348" y="5261781"/>
            <a:ext cx="52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7801" y="3235015"/>
            <a:ext cx="202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C,I,G,</a:t>
            </a:r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386835" y="374888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সামগ্রিক</a:t>
            </a:r>
            <a:r>
              <a:rPr lang="en-US" b="1" dirty="0" smtClean="0"/>
              <a:t> </a:t>
            </a:r>
            <a:r>
              <a:rPr lang="en-US" b="1" dirty="0" err="1" smtClean="0"/>
              <a:t>চাহিদা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65052" y="6172200"/>
            <a:ext cx="522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সরকারি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স্থির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রেখে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হ্রাস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31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13" grpId="0" animBg="1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করের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পরিমাণ</a:t>
            </a:r>
            <a:r>
              <a:rPr lang="en-US" b="1" dirty="0" smtClean="0"/>
              <a:t> </a:t>
            </a:r>
            <a:r>
              <a:rPr lang="en-US" b="1" dirty="0" err="1" smtClean="0"/>
              <a:t>স্থির</a:t>
            </a:r>
            <a:r>
              <a:rPr lang="en-US" b="1" dirty="0" smtClean="0"/>
              <a:t> </a:t>
            </a:r>
            <a:r>
              <a:rPr lang="en-US" b="1" dirty="0" err="1" smtClean="0"/>
              <a:t>রেখে</a:t>
            </a:r>
            <a:r>
              <a:rPr lang="en-US" b="1" dirty="0" smtClean="0"/>
              <a:t> </a:t>
            </a:r>
            <a:r>
              <a:rPr lang="en-US" b="1" dirty="0" err="1" smtClean="0"/>
              <a:t>সরকারি</a:t>
            </a:r>
            <a:r>
              <a:rPr lang="en-US" b="1" dirty="0" smtClean="0"/>
              <a:t> </a:t>
            </a:r>
            <a:r>
              <a:rPr lang="en-US" b="1" dirty="0" err="1" smtClean="0"/>
              <a:t>ব্যয়</a:t>
            </a:r>
            <a:r>
              <a:rPr lang="en-US" b="1" dirty="0" smtClean="0"/>
              <a:t> </a:t>
            </a:r>
            <a:r>
              <a:rPr lang="en-US" b="1" dirty="0" err="1" smtClean="0"/>
              <a:t>বৃদ্ধি</a:t>
            </a:r>
            <a:r>
              <a:rPr lang="en-US" b="1" dirty="0" smtClean="0"/>
              <a:t> </a:t>
            </a:r>
          </a:p>
          <a:p>
            <a:endParaRPr lang="en-US" b="1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1371600" y="2743200"/>
            <a:ext cx="124153" cy="32004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371600" y="5945832"/>
            <a:ext cx="4686300" cy="1407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00200" y="2743200"/>
            <a:ext cx="3657600" cy="2971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85900" y="3886200"/>
            <a:ext cx="42291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00200" y="3429000"/>
            <a:ext cx="3886200" cy="1028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2918233" y="4572000"/>
            <a:ext cx="45719" cy="13716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829050" y="3886200"/>
            <a:ext cx="45719" cy="20574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67626" y="2373868"/>
            <a:ext cx="77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96226" y="3244334"/>
            <a:ext cx="77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AD2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08013" y="3620069"/>
            <a:ext cx="77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AD1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5715000"/>
            <a:ext cx="775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43300" y="6151307"/>
            <a:ext cx="77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Y2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3026" y="6151307"/>
            <a:ext cx="77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Y1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83613" y="5991999"/>
            <a:ext cx="77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498393" y="3563034"/>
            <a:ext cx="2126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C,I,G,T</a:t>
            </a:r>
            <a:endParaRPr lang="en-US" sz="36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9555" y="4029045"/>
            <a:ext cx="2362200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সামগ্রিক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চাহিদা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6207443"/>
            <a:ext cx="5029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করের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পরিমাণ</a:t>
            </a:r>
            <a:r>
              <a:rPr lang="en-US" b="1" dirty="0" smtClean="0"/>
              <a:t> </a:t>
            </a:r>
            <a:r>
              <a:rPr lang="en-US" b="1" dirty="0" err="1" smtClean="0"/>
              <a:t>স্থির</a:t>
            </a:r>
            <a:r>
              <a:rPr lang="en-US" b="1" dirty="0" smtClean="0"/>
              <a:t> </a:t>
            </a:r>
            <a:r>
              <a:rPr lang="en-US" b="1" dirty="0" err="1" smtClean="0"/>
              <a:t>রেখে</a:t>
            </a:r>
            <a:r>
              <a:rPr lang="en-US" b="1" dirty="0" smtClean="0"/>
              <a:t> </a:t>
            </a:r>
            <a:r>
              <a:rPr lang="en-US" b="1" dirty="0" err="1" smtClean="0"/>
              <a:t>সরকারি</a:t>
            </a:r>
            <a:r>
              <a:rPr lang="en-US" b="1" dirty="0" smtClean="0"/>
              <a:t> </a:t>
            </a:r>
            <a:r>
              <a:rPr lang="en-US" b="1" dirty="0" err="1" smtClean="0"/>
              <a:t>ব্যয়</a:t>
            </a:r>
            <a:r>
              <a:rPr lang="en-US" b="1" dirty="0" smtClean="0"/>
              <a:t> </a:t>
            </a:r>
            <a:r>
              <a:rPr lang="en-US" b="1" dirty="0" err="1" smtClean="0"/>
              <a:t>বৃদ্ধি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41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15" grpId="0" animBg="1"/>
      <p:bldP spid="16" grpId="0" animBg="1"/>
      <p:bldP spid="17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অর্থায়নের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উৎস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সরকারি</a:t>
            </a:r>
            <a:r>
              <a:rPr lang="en-US" b="1" dirty="0" smtClean="0"/>
              <a:t> </a:t>
            </a:r>
            <a:r>
              <a:rPr lang="en-US" b="1" dirty="0" err="1" smtClean="0"/>
              <a:t>ব্যয়</a:t>
            </a:r>
            <a:r>
              <a:rPr lang="en-US" b="1" dirty="0" smtClean="0"/>
              <a:t> ও </a:t>
            </a:r>
            <a:r>
              <a:rPr lang="en-US" b="1" dirty="0" err="1" smtClean="0"/>
              <a:t>কর</a:t>
            </a:r>
            <a:r>
              <a:rPr lang="en-US" b="1" dirty="0" smtClean="0"/>
              <a:t> </a:t>
            </a:r>
            <a:r>
              <a:rPr lang="en-US" b="1" dirty="0" err="1" smtClean="0"/>
              <a:t>সমপরিমাণে</a:t>
            </a:r>
            <a:r>
              <a:rPr lang="en-US" b="1" dirty="0" smtClean="0"/>
              <a:t> </a:t>
            </a:r>
            <a:r>
              <a:rPr lang="en-US" b="1" dirty="0" err="1" smtClean="0"/>
              <a:t>বৃদ্ধি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>
            <a:off x="1371600" y="2286000"/>
            <a:ext cx="228600" cy="3429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485900" y="5486400"/>
            <a:ext cx="4000500" cy="2286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85900" y="2833616"/>
            <a:ext cx="3086100" cy="2743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85900" y="4205216"/>
            <a:ext cx="3086100" cy="8239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485900" y="3886200"/>
            <a:ext cx="3086100" cy="731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85900" y="3429000"/>
            <a:ext cx="3086100" cy="776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246428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06095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370153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411657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3973" y="535563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587893" y="327231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C,I,G,T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575574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3787" y="3455580"/>
            <a:ext cx="2198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সামগ্রিক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চাহিদা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286000" y="4800600"/>
            <a:ext cx="228600" cy="8001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943225" y="4251703"/>
            <a:ext cx="171450" cy="1303981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648388" y="3690133"/>
            <a:ext cx="45719" cy="185415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40770" y="5735198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Y2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19287" y="571131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Y3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14550" y="571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682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9" grpId="0"/>
      <p:bldP spid="21" grpId="0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ঋণের</a:t>
            </a:r>
            <a:r>
              <a:rPr lang="en-US" b="1" dirty="0" smtClean="0"/>
              <a:t> </a:t>
            </a:r>
            <a:r>
              <a:rPr lang="en-US" b="1" dirty="0" err="1" smtClean="0"/>
              <a:t>মাধ্যমে</a:t>
            </a:r>
            <a:r>
              <a:rPr lang="en-US" b="1" dirty="0" smtClean="0"/>
              <a:t> </a:t>
            </a:r>
            <a:r>
              <a:rPr lang="en-US" b="1" dirty="0" err="1" smtClean="0"/>
              <a:t>ঘাটতি</a:t>
            </a:r>
            <a:r>
              <a:rPr lang="en-US" b="1" dirty="0" smtClean="0"/>
              <a:t> </a:t>
            </a:r>
            <a:r>
              <a:rPr lang="en-US" b="1" dirty="0" err="1" smtClean="0"/>
              <a:t>অর্থায়ন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>
            <a:off x="1600200" y="2286000"/>
            <a:ext cx="45719" cy="3429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23059" y="5715000"/>
            <a:ext cx="5006341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V="1">
            <a:off x="1623059" y="2743200"/>
            <a:ext cx="2948941" cy="29946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3429000"/>
            <a:ext cx="1611629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97529" y="2971800"/>
            <a:ext cx="1474471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3144401" y="4137659"/>
            <a:ext cx="120014" cy="162306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703319" y="3680459"/>
            <a:ext cx="45719" cy="20574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682278" y="4153424"/>
            <a:ext cx="1558489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13" idx="0"/>
          </p:cNvCxnSpPr>
          <p:nvPr/>
        </p:nvCxnSpPr>
        <p:spPr>
          <a:xfrm>
            <a:off x="1645919" y="3680459"/>
            <a:ext cx="20802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2373868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45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24399" y="4339827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IS2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35569" y="4764523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IS1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530334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93638" y="5773524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Y2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43449" y="5804302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Y1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24953" y="5819691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4010596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i1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14399" y="3402568"/>
            <a:ext cx="64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i2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81748" y="357184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সুদের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হার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578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2" grpId="0" animBg="1"/>
      <p:bldP spid="13" grpId="0" animBg="1"/>
      <p:bldP spid="1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b="1" dirty="0" err="1" smtClean="0"/>
              <a:t>অর্থায়নের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b="1" dirty="0" err="1" smtClean="0"/>
              <a:t>বাহ্যিক</a:t>
            </a:r>
            <a:r>
              <a:rPr lang="en-US" b="1" dirty="0" smtClean="0"/>
              <a:t> </a:t>
            </a:r>
            <a:r>
              <a:rPr lang="en-US" b="1" dirty="0" err="1" smtClean="0"/>
              <a:t>উৎস</a:t>
            </a:r>
            <a:r>
              <a:rPr lang="en-US" b="1" dirty="0" smtClean="0"/>
              <a:t> </a:t>
            </a:r>
            <a:r>
              <a:rPr lang="en-US" b="1" dirty="0" err="1" smtClean="0"/>
              <a:t>সমূহঃ</a:t>
            </a:r>
            <a:r>
              <a:rPr lang="en-US" b="1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১। </a:t>
            </a:r>
            <a:r>
              <a:rPr lang="en-US" b="1" dirty="0" err="1" smtClean="0"/>
              <a:t>দান</a:t>
            </a:r>
            <a:endParaRPr lang="en-US" b="1" dirty="0" smtClean="0"/>
          </a:p>
          <a:p>
            <a:r>
              <a:rPr lang="en-US" b="1" dirty="0" smtClean="0"/>
              <a:t>২।কোমল ও </a:t>
            </a:r>
            <a:r>
              <a:rPr lang="en-US" b="1" dirty="0" err="1" smtClean="0"/>
              <a:t>কঠিন</a:t>
            </a:r>
            <a:r>
              <a:rPr lang="en-US" b="1" dirty="0" smtClean="0"/>
              <a:t> </a:t>
            </a:r>
            <a:r>
              <a:rPr lang="en-US" b="1" dirty="0" err="1" smtClean="0"/>
              <a:t>শর্ত</a:t>
            </a:r>
            <a:endParaRPr lang="en-US" b="1" dirty="0" smtClean="0"/>
          </a:p>
          <a:p>
            <a:r>
              <a:rPr lang="en-US" b="1" dirty="0" smtClean="0"/>
              <a:t>৩।শর্তহীন ও </a:t>
            </a:r>
            <a:r>
              <a:rPr lang="en-US" b="1" dirty="0" err="1" smtClean="0"/>
              <a:t>শর্তযুক্ত</a:t>
            </a:r>
            <a:r>
              <a:rPr lang="en-US" b="1" dirty="0" smtClean="0"/>
              <a:t> </a:t>
            </a:r>
            <a:r>
              <a:rPr lang="en-US" b="1" dirty="0" err="1" smtClean="0"/>
              <a:t>ঋণ</a:t>
            </a:r>
            <a:endParaRPr lang="en-US" b="1" dirty="0" smtClean="0"/>
          </a:p>
          <a:p>
            <a:r>
              <a:rPr lang="en-US" b="1" dirty="0" smtClean="0"/>
              <a:t>৪।খাদ্য </a:t>
            </a:r>
            <a:r>
              <a:rPr lang="en-US" b="1" dirty="0" err="1" smtClean="0"/>
              <a:t>সাহায্য</a:t>
            </a:r>
            <a:endParaRPr lang="en-US" b="1" dirty="0" smtClean="0"/>
          </a:p>
          <a:p>
            <a:r>
              <a:rPr lang="en-US" b="1" dirty="0" smtClean="0"/>
              <a:t>৫। </a:t>
            </a:r>
            <a:r>
              <a:rPr lang="en-US" b="1" dirty="0" err="1" smtClean="0"/>
              <a:t>আর্থিক</a:t>
            </a:r>
            <a:r>
              <a:rPr lang="en-US" b="1" dirty="0" smtClean="0"/>
              <a:t> </a:t>
            </a:r>
            <a:r>
              <a:rPr lang="en-US" b="1" dirty="0" err="1" smtClean="0"/>
              <a:t>সাহায্য</a:t>
            </a:r>
            <a:endParaRPr lang="en-US" b="1" dirty="0" smtClean="0"/>
          </a:p>
          <a:p>
            <a:r>
              <a:rPr lang="en-US" b="1" dirty="0" smtClean="0"/>
              <a:t>৬। </a:t>
            </a:r>
            <a:r>
              <a:rPr lang="en-US" b="1" dirty="0" err="1" smtClean="0"/>
              <a:t>দ্বি-পাক্ষিক</a:t>
            </a:r>
            <a:r>
              <a:rPr lang="en-US" b="1" dirty="0" smtClean="0"/>
              <a:t> ও </a:t>
            </a:r>
            <a:r>
              <a:rPr lang="en-US" b="1" dirty="0" err="1" smtClean="0"/>
              <a:t>বহু-পাক্ষিক</a:t>
            </a:r>
            <a:r>
              <a:rPr lang="en-US" b="1" dirty="0" smtClean="0"/>
              <a:t> </a:t>
            </a:r>
            <a:r>
              <a:rPr lang="en-US" b="1" dirty="0" err="1" smtClean="0"/>
              <a:t>সাহায্য</a:t>
            </a:r>
            <a:endParaRPr lang="en-US" b="1" dirty="0" smtClean="0"/>
          </a:p>
          <a:p>
            <a:r>
              <a:rPr lang="en-US" b="1" dirty="0" smtClean="0"/>
              <a:t>৭।বৈদেশিক </a:t>
            </a:r>
            <a:r>
              <a:rPr lang="en-US" b="1" dirty="0" err="1" smtClean="0"/>
              <a:t>প্রত্যক্ষ</a:t>
            </a:r>
            <a:r>
              <a:rPr lang="en-US" b="1" dirty="0" smtClean="0"/>
              <a:t> </a:t>
            </a:r>
            <a:r>
              <a:rPr lang="en-US" b="1" dirty="0" err="1" smtClean="0"/>
              <a:t>বিনিয়োগ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4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257</Words>
  <Application>Microsoft Office PowerPoint</Application>
  <PresentationFormat>On-screen Show (4:3)</PresentationFormat>
  <Paragraphs>110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 ২</vt:lpstr>
      <vt:lpstr>এল ২ </vt:lpstr>
      <vt:lpstr>অর্থায়নের উৎস  </vt:lpstr>
      <vt:lpstr>অর্থায়নের উৎস  </vt:lpstr>
      <vt:lpstr>অর্থায়নের উৎস    </vt:lpstr>
      <vt:lpstr>অর্থায়নের উৎস </vt:lpstr>
      <vt:lpstr>অর্থায়নের উৎস  </vt:lpstr>
      <vt:lpstr>অর্থায়নের উৎস  </vt:lpstr>
      <vt:lpstr>অর্থায়নের উৎস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২ </dc:title>
  <dc:creator>personal</dc:creator>
  <cp:lastModifiedBy>personal</cp:lastModifiedBy>
  <cp:revision>49</cp:revision>
  <dcterms:created xsi:type="dcterms:W3CDTF">2020-01-06T12:03:29Z</dcterms:created>
  <dcterms:modified xsi:type="dcterms:W3CDTF">2020-01-06T13:53:30Z</dcterms:modified>
</cp:coreProperties>
</file>