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0" r:id="rId9"/>
    <p:sldId id="265" r:id="rId10"/>
    <p:sldId id="264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0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06" autoAdjust="0"/>
    <p:restoredTop sz="86379" autoAdjust="0"/>
  </p:normalViewPr>
  <p:slideViewPr>
    <p:cSldViewPr snapToGrid="0">
      <p:cViewPr varScale="1">
        <p:scale>
          <a:sx n="59" d="100"/>
          <a:sy n="59" d="100"/>
        </p:scale>
        <p:origin x="159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0EE24-3B25-4174-840A-6D1E88BA6DC0}" type="datetimeFigureOut">
              <a:rPr lang="en-US" smtClean="0"/>
              <a:t>01/06/2020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47DA9-E407-472B-9F85-38DBDE21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5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47DA9-E407-472B-9F85-38DBDE21F7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6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9F649A-2546-4D97-A010-E154E006368C}" type="datetimeFigureOut">
              <a:rPr lang="en-US" smtClean="0"/>
              <a:pPr/>
              <a:t>01/06/2020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E7965B-113B-48CD-B924-F375C8022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38652" y="2964334"/>
            <a:ext cx="8568267" cy="1341168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9600" b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 সবাইকে </a:t>
            </a:r>
            <a:endParaRPr lang="en-US" sz="9600" b="1" dirty="0">
              <a:ln w="12700">
                <a:solidFill>
                  <a:srgbClr val="00B050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81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36711" y="409602"/>
            <a:ext cx="5825067" cy="2502932"/>
            <a:chOff x="3633580" y="396879"/>
            <a:chExt cx="5457372" cy="2090057"/>
          </a:xfrm>
          <a:blipFill>
            <a:blip r:embed="rId2"/>
            <a:tile tx="0" ty="0" sx="100000" sy="100000" flip="none" algn="tl"/>
          </a:blipFill>
        </p:grpSpPr>
        <p:sp>
          <p:nvSpPr>
            <p:cNvPr id="4" name="Oval 3"/>
            <p:cNvSpPr/>
            <p:nvPr/>
          </p:nvSpPr>
          <p:spPr>
            <a:xfrm>
              <a:off x="3633580" y="396879"/>
              <a:ext cx="5457372" cy="2090057"/>
            </a:xfrm>
            <a:prstGeom prst="ellipse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78306" y="1128853"/>
              <a:ext cx="3718723" cy="101566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r>
                <a:rPr lang="bn-BD" sz="6000" b="1" dirty="0" smtClean="0">
                  <a:latin typeface="NikoshBAN" pitchFamily="2" charset="0"/>
                  <a:cs typeface="NikoshBAN" pitchFamily="2" charset="0"/>
                </a:rPr>
                <a:t>দলীয় কাজ </a:t>
              </a:r>
              <a:endParaRPr lang="en-US" sz="60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3175716" y="4097628"/>
            <a:ext cx="5943600" cy="2133600"/>
          </a:xfrm>
          <a:prstGeom prst="roundRect">
            <a:avLst/>
          </a:prstGeom>
          <a:solidFill>
            <a:srgbClr val="FF99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RAM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ROM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মধ্যে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 করে পার্থক্য</a:t>
            </a:r>
            <a:endPara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6027027" y="3002606"/>
            <a:ext cx="132993" cy="1060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7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799"/>
            <a:ext cx="8927454" cy="1704623"/>
          </a:xfrm>
          <a:prstGeom prst="ellipse">
            <a:avLst/>
          </a:prstGeom>
          <a:solidFill>
            <a:srgbClr val="00B0F0"/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র‍্যা</a:t>
            </a:r>
            <a:r>
              <a:rPr lang="bn-BD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 ও রম এর মধ্যে পার্থক্য 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72143"/>
              </p:ext>
            </p:extLst>
          </p:nvPr>
        </p:nvGraphicFramePr>
        <p:xfrm>
          <a:off x="1817512" y="2077155"/>
          <a:ext cx="9110132" cy="4700122"/>
        </p:xfrm>
        <a:graphic>
          <a:graphicData uri="http://schemas.openxmlformats.org/drawingml/2006/table">
            <a:tbl>
              <a:tblPr/>
              <a:tblGrid>
                <a:gridCol w="4890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র‍্যা</a:t>
                      </a:r>
                      <a:r>
                        <a:rPr lang="en-US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</a:t>
                      </a:r>
                      <a:r>
                        <a:rPr lang="bn-BD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(</a:t>
                      </a:r>
                      <a:r>
                        <a:rPr lang="en-US" sz="36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RAM</a:t>
                      </a:r>
                      <a:r>
                        <a:rPr lang="en-US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)</a:t>
                      </a:r>
                      <a:endParaRPr lang="en-US" sz="4800" b="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রম</a:t>
                      </a:r>
                      <a:r>
                        <a:rPr lang="en-US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(</a:t>
                      </a:r>
                      <a:r>
                        <a:rPr lang="en-US" sz="36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ROM</a:t>
                      </a:r>
                      <a:r>
                        <a:rPr lang="en-US" sz="4800" b="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)</a:t>
                      </a:r>
                      <a:endParaRPr lang="en-US" sz="6600" b="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577"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১.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RAM 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এর পূর্ণরূপ হচ্ছে 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Random Access Memory.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indent="-400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1. </a:t>
                      </a: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ROM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এর পূর্ণরূপ হচ্ছে </a:t>
                      </a: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Read Only Memory.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2. </a:t>
                      </a:r>
                      <a:r>
                        <a:rPr lang="bn-IN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র‍্যা</a:t>
                      </a:r>
                      <a:r>
                        <a:rPr lang="en-US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একটি অস্থায়ী মেমোরি।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২. রম একটি</a:t>
                      </a:r>
                      <a:r>
                        <a:rPr lang="bn-BD" sz="28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স্থায়ী মেমোরি।</a:t>
                      </a:r>
                      <a:endParaRPr lang="en-US" sz="2800" dirty="0">
                        <a:solidFill>
                          <a:srgbClr val="002060"/>
                        </a:solidFill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385">
                <a:tc>
                  <a:txBody>
                    <a:bodyPr/>
                    <a:lstStyle/>
                    <a:p>
                      <a:pPr marL="266700" marR="0" indent="-2667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৩. 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we</a:t>
                      </a: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দ্যু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r</a:t>
                      </a:r>
                      <a:r>
                        <a:rPr lang="bn-BD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 চলে গেলে র‌্যামের তথ্য মুছে যায়।</a:t>
                      </a: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৩. 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we</a:t>
                      </a:r>
                      <a:r>
                        <a:rPr lang="bn-BD" sz="2800" dirty="0" smtClean="0">
                          <a:solidFill>
                            <a:srgbClr val="002060"/>
                          </a:solidFill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দ্যু</a:t>
                      </a:r>
                      <a:r>
                        <a:rPr lang="en-US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r</a:t>
                      </a:r>
                      <a:r>
                        <a:rPr lang="bn-BD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 চলে গেলে র‌মের</a:t>
                      </a:r>
                      <a:r>
                        <a:rPr lang="bn-BD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তথ্য মু</a:t>
                      </a:r>
                      <a:r>
                        <a:rPr lang="bn-BD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ছে যায়</a:t>
                      </a:r>
                      <a:r>
                        <a:rPr lang="bn-BD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না। </a:t>
                      </a:r>
                      <a:endParaRPr lang="bn-BD" sz="2800" kern="1200" dirty="0" smtClean="0">
                        <a:solidFill>
                          <a:srgbClr val="002060"/>
                        </a:solidFill>
                        <a:latin typeface="SutonnyMJ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708">
                <a:tc>
                  <a:txBody>
                    <a:bodyPr/>
                    <a:lstStyle/>
                    <a:p>
                      <a:pPr marL="381000" marR="0" indent="-3810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৪</a:t>
                      </a:r>
                      <a:r>
                        <a:rPr lang="bn-IN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র‍্যা</a:t>
                      </a:r>
                      <a:r>
                        <a:rPr lang="en-US" sz="2800" kern="1200" baseline="0" dirty="0" err="1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মের</a:t>
                      </a:r>
                      <a:r>
                        <a:rPr lang="en-US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</a:t>
                      </a:r>
                      <a:r>
                        <a:rPr lang="bn-BD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তথ্য যে কোন সময় মুছা ও পড়া যায়।</a:t>
                      </a:r>
                      <a:endParaRPr lang="bn-BD" sz="2800" kern="1200" dirty="0" smtClean="0">
                        <a:solidFill>
                          <a:srgbClr val="002060"/>
                        </a:solidFill>
                        <a:latin typeface="SutonnyMJ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indent="-3429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kern="120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৪. রমের</a:t>
                      </a:r>
                      <a:r>
                        <a:rPr lang="bn-BD" sz="2800" kern="1200" baseline="0" dirty="0" smtClean="0">
                          <a:solidFill>
                            <a:srgbClr val="002060"/>
                          </a:solidFill>
                          <a:latin typeface="SutonnyMJ" pitchFamily="2" charset="0"/>
                          <a:ea typeface="+mn-ea"/>
                          <a:cs typeface="NikoshBAN" pitchFamily="2" charset="0"/>
                        </a:rPr>
                        <a:t> তথ্য মুছা যায় না কিন্তু পড়া যায়। </a:t>
                      </a:r>
                      <a:endParaRPr lang="bn-BD" sz="2800" kern="1200" dirty="0" smtClean="0">
                        <a:solidFill>
                          <a:srgbClr val="002060"/>
                        </a:solidFill>
                        <a:latin typeface="SutonnyMJ" pitchFamily="2" charset="0"/>
                        <a:ea typeface="+mn-ea"/>
                        <a:cs typeface="NikoshBAN" pitchFamily="2" charset="0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10800000" flipV="1">
            <a:off x="2860430" y="1427878"/>
            <a:ext cx="6475479" cy="1388334"/>
          </a:xfrm>
          <a:prstGeom prst="roundRect">
            <a:avLst>
              <a:gd name="adj" fmla="val 33975"/>
            </a:avLst>
          </a:prstGeom>
          <a:solidFill>
            <a:srgbClr val="00B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</a:t>
            </a:r>
            <a:r>
              <a:rPr lang="bn-BD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য়ন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730321" y="3387144"/>
            <a:ext cx="7044744" cy="2936383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60431" y="3978172"/>
            <a:ext cx="78896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স্মৃতি কত প্রকার ?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স্থায়ী স্মৃতি কত প্রকার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588000" y="2816212"/>
            <a:ext cx="45719" cy="491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47234" y="474132"/>
            <a:ext cx="8229600" cy="1639077"/>
          </a:xfrm>
          <a:prstGeom prst="roundRect">
            <a:avLst>
              <a:gd name="adj" fmla="val 33975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3434" y="2937456"/>
            <a:ext cx="8153400" cy="20574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মেমোরি না থাকলে কী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ধরণের অসুবিধা হ</a:t>
            </a:r>
            <a:r>
              <a:rPr lang="bn-IN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য়</a:t>
            </a:r>
            <a:r>
              <a:rPr lang="bn-B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লিখে আনবে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5900134" y="2113210"/>
            <a:ext cx="116844" cy="742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95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44850" y="2223407"/>
            <a:ext cx="75974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i="1" dirty="0" err="1" smtClean="0">
                <a:solidFill>
                  <a:srgbClr val="FF0000"/>
                </a:solidFill>
              </a:rPr>
              <a:t>ধন্যবাদ</a:t>
            </a:r>
            <a:endParaRPr lang="en-US" sz="115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76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09934" y="103031"/>
            <a:ext cx="9025887" cy="246308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934" y="3192196"/>
            <a:ext cx="44120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 </a:t>
            </a:r>
            <a:endParaRPr lang="en-US" sz="32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আবুল বাশার</a:t>
            </a:r>
          </a:p>
          <a:p>
            <a:pPr lvl="0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lvl="0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মিরপুর নাঃ উঃ সিঃ ফাঃ মাদরাসা</a:t>
            </a:r>
          </a:p>
          <a:p>
            <a:pPr lvl="0"/>
            <a:r>
              <a:rPr lang="bn-IN" sz="32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মিরপুর, কুষ্টিয়া।</a:t>
            </a:r>
            <a:endParaRPr lang="bn-IN" sz="32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9407" y="3192196"/>
            <a:ext cx="4532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শ্রেণীঃ ৮ম  </a:t>
            </a:r>
          </a:p>
          <a:p>
            <a:pPr algn="ctr"/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মেমোরী</a:t>
            </a:r>
            <a:endParaRPr lang="bn-BD" sz="32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45067" y="2846231"/>
            <a:ext cx="5114820" cy="332274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160517" y="2809435"/>
            <a:ext cx="4868727" cy="3490174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48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Lab 13\Desktop\GNN\pic\RAM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1577" y="1501421"/>
            <a:ext cx="2851817" cy="22737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8" name="Picture 2" descr="C:\Documents and Settings\Lab 13\Desktop\GNN\pic\H-b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4541" y="3918857"/>
            <a:ext cx="3505637" cy="26648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9" name="Picture 2" descr="C:\Documents and Settings\Lab 13\Desktop\GNN\pic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1600" y="1501421"/>
            <a:ext cx="3578578" cy="21803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" name="Content Placeholder 3" descr="Ro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3971109"/>
            <a:ext cx="2991393" cy="266483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699912" y="193615"/>
            <a:ext cx="10306756" cy="120032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গুলো দেখ চিন্তা কর এবং বল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26" name="Picture 2" descr="C:\Users\biplob\Desktop\class7\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0264" y="1501421"/>
            <a:ext cx="3684048" cy="23129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27" name="Picture 3" descr="C:\Users\biplob\Desktop\class7\1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3326" y="4010297"/>
            <a:ext cx="3670985" cy="26517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73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99822" y="167426"/>
            <a:ext cx="8376355" cy="1208304"/>
          </a:xfrm>
          <a:prstGeom prst="roundRect">
            <a:avLst>
              <a:gd name="adj" fmla="val 48804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n w="3175">
                  <a:noFill/>
                </a:ln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n w="3175">
                <a:noFill/>
              </a:ln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68758" y="1682044"/>
            <a:ext cx="9054534" cy="4314022"/>
          </a:xfrm>
          <a:prstGeom prst="roundRect">
            <a:avLst>
              <a:gd name="adj" fmla="val 8864"/>
            </a:avLst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742950" indent="-742950"/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মেমোরি কী বলতে </a:t>
            </a:r>
            <a:r>
              <a:rPr lang="bn-IN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742950" indent="-742950"/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 মেমোরির প্ররকারভেদ বলতে পারবে।</a:t>
            </a:r>
          </a:p>
          <a:p>
            <a:pPr marL="525463" indent="-525463">
              <a:buAutoNum type="arabicPeriod" startAt="3"/>
            </a:pPr>
            <a:r>
              <a:rPr lang="en-US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ROM  </a:t>
            </a:r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RAM</a:t>
            </a:r>
            <a:r>
              <a:rPr lang="bn-BD" sz="4400" spc="-150" dirty="0" smtClean="0">
                <a:ln w="28575"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এর মধ্যে পার্থক্য বলতে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114840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2257710" y="643466"/>
            <a:ext cx="8257256" cy="6214533"/>
          </a:xfrm>
          <a:prstGeom prst="star7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 যেমন স্মৃতি বা মেমোরি রয়েছে তেমনটি কম্পিউটারেরও একটি স্মৃতি ভান্ডার রয়েছে। যেখানে কম্পিউটারের সকল তথ্য জমা করে রাখা হয়। আর এই স্মৃতি ভান্ডারকে মেমোরি বলে।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Picture 2" descr="C:\Documents and Settings\Lab 13\Desktop\GNN\pic\image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8811" y="4823910"/>
            <a:ext cx="2369978" cy="18288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772575" y="1260616"/>
            <a:ext cx="2184310" cy="2082956"/>
            <a:chOff x="694357" y="1210235"/>
            <a:chExt cx="1850182" cy="2082956"/>
          </a:xfrm>
        </p:grpSpPr>
        <p:pic>
          <p:nvPicPr>
            <p:cNvPr id="3" name="Content Placeholder 3" descr="upgrade-pc-ram-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357" y="1210235"/>
              <a:ext cx="1850182" cy="139338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113692" y="2708416"/>
              <a:ext cx="11440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র‍্যা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94357" y="4784722"/>
            <a:ext cx="1917178" cy="2017779"/>
            <a:chOff x="694357" y="4784722"/>
            <a:chExt cx="1917178" cy="2017779"/>
          </a:xfrm>
        </p:grpSpPr>
        <p:pic>
          <p:nvPicPr>
            <p:cNvPr id="5" name="Content Placeholder 3" descr="RoM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4357" y="4784722"/>
              <a:ext cx="1917178" cy="143300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14522" y="6217726"/>
              <a:ext cx="10431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রম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53674" y="1260616"/>
            <a:ext cx="1689849" cy="2071630"/>
            <a:chOff x="10053674" y="1260616"/>
            <a:chExt cx="1689849" cy="2071630"/>
          </a:xfrm>
        </p:grpSpPr>
        <p:pic>
          <p:nvPicPr>
            <p:cNvPr id="4" name="Picture 2" descr="C:\Documents and Settings\Lab 13\Desktop\GNN\pic\H-b-1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107752" y="1260616"/>
              <a:ext cx="1497297" cy="14478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10053674" y="2932136"/>
              <a:ext cx="16898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itchFamily="2" charset="0"/>
                  <a:cs typeface="NikoshBAN" pitchFamily="2" charset="0"/>
                </a:rPr>
                <a:t>মানুষের স্মৃতি</a:t>
              </a:r>
              <a:endParaRPr lang="en-US" sz="20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 rot="19487643">
            <a:off x="9456960" y="5087066"/>
            <a:ext cx="1029526" cy="3810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হার্ড ডিক্স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006631" y="2916197"/>
            <a:ext cx="1521661" cy="400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15989" y="2708416"/>
            <a:ext cx="1043188" cy="584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15989" y="6203606"/>
            <a:ext cx="1043188" cy="454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2813539" y="618186"/>
            <a:ext cx="5298830" cy="218940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434105" y="3795109"/>
            <a:ext cx="6168980" cy="2550017"/>
            <a:chOff x="2434105" y="3795109"/>
            <a:chExt cx="6168980" cy="2550017"/>
          </a:xfrm>
        </p:grpSpPr>
        <p:sp>
          <p:nvSpPr>
            <p:cNvPr id="7" name="Flowchart: Alternate Process 6"/>
            <p:cNvSpPr/>
            <p:nvPr/>
          </p:nvSpPr>
          <p:spPr>
            <a:xfrm>
              <a:off x="2434105" y="3795109"/>
              <a:ext cx="6168980" cy="2550017"/>
            </a:xfrm>
            <a:prstGeom prst="flowChartAlternateProcess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9035" y="4408399"/>
              <a:ext cx="455912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8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মেমোরী কি ? 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Down Arrow 2"/>
          <p:cNvSpPr/>
          <p:nvPr/>
        </p:nvSpPr>
        <p:spPr>
          <a:xfrm>
            <a:off x="5462954" y="2807594"/>
            <a:ext cx="55641" cy="987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422401" y="486323"/>
            <a:ext cx="8974666" cy="14504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506943" y="1928292"/>
            <a:ext cx="953037" cy="850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340629" y="2987898"/>
            <a:ext cx="9285668" cy="3631843"/>
            <a:chOff x="1340629" y="2987898"/>
            <a:chExt cx="9285668" cy="363184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" name="Bevel 3"/>
            <p:cNvSpPr/>
            <p:nvPr/>
          </p:nvSpPr>
          <p:spPr>
            <a:xfrm>
              <a:off x="1340629" y="2987898"/>
              <a:ext cx="9285668" cy="3631843"/>
            </a:xfrm>
            <a:prstGeom prst="beve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7913" y="3805809"/>
              <a:ext cx="5731099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যেখানে কম্পিটারের সকল তথ্য ধরে রাখা হয় সেই তথ্য ভান্ডার কে মেমোরী বলে</a:t>
              </a:r>
              <a:r>
                <a:rPr lang="bn-BD" sz="3600" dirty="0" smtClean="0"/>
                <a:t>। 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858727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903924" y="405271"/>
            <a:ext cx="8481854" cy="151970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25333" y="611126"/>
            <a:ext cx="5610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</a:t>
            </a:r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ড়া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 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40851" y="2653048"/>
            <a:ext cx="9601201" cy="3992451"/>
            <a:chOff x="1166608" y="2653047"/>
            <a:chExt cx="9601201" cy="3992451"/>
          </a:xfrm>
        </p:grpSpPr>
        <p:sp>
          <p:nvSpPr>
            <p:cNvPr id="9" name="Bevel 8"/>
            <p:cNvSpPr/>
            <p:nvPr/>
          </p:nvSpPr>
          <p:spPr>
            <a:xfrm>
              <a:off x="1166608" y="2653047"/>
              <a:ext cx="9601201" cy="3992451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29681" y="3576746"/>
              <a:ext cx="807505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স্মৃ্তি কত প্রকার ও কি কি ?</a:t>
              </a:r>
            </a:p>
            <a:p>
              <a:endParaRPr lang="bn-BD" sz="4000" dirty="0" smtClean="0">
                <a:latin typeface="NikoshBAN" pitchFamily="2" charset="0"/>
                <a:cs typeface="NikoshBAN" pitchFamily="2" charset="0"/>
              </a:endParaRPr>
            </a:p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অস্থায়ী স্মৃতি কত প্রকার ও কি কি?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0354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504682" y="79769"/>
            <a:ext cx="8839200" cy="130876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 স্মৃতির প্রকারভেদ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87415" y="1476268"/>
            <a:ext cx="6525947" cy="1923424"/>
          </a:xfrm>
          <a:prstGeom prst="roundRect">
            <a:avLst>
              <a:gd name="adj" fmla="val 33975"/>
            </a:avLst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কম্পিউটারের স্মৃতি দুইপ্রকার</a:t>
            </a:r>
            <a:endParaRPr 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96759" y="3623125"/>
            <a:ext cx="6734698" cy="1558343"/>
            <a:chOff x="1304927" y="3116688"/>
            <a:chExt cx="6734698" cy="155834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382592" y="3116688"/>
              <a:ext cx="4378816" cy="15722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382592" y="3168203"/>
              <a:ext cx="0" cy="50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722770" y="3132410"/>
              <a:ext cx="12882" cy="61099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6" name="Flowchart: Alternate Process 15"/>
            <p:cNvSpPr/>
            <p:nvPr/>
          </p:nvSpPr>
          <p:spPr>
            <a:xfrm>
              <a:off x="1304927" y="3743404"/>
              <a:ext cx="2444053" cy="931627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19547" y="3925294"/>
              <a:ext cx="21993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স্থায়ী স্মৃতি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Flowchart: Alternate Process 17"/>
            <p:cNvSpPr/>
            <p:nvPr/>
          </p:nvSpPr>
          <p:spPr>
            <a:xfrm>
              <a:off x="5437103" y="3743404"/>
              <a:ext cx="2475914" cy="931627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37102" y="3889420"/>
              <a:ext cx="26025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অস্থায়ী স্মৃতি</a:t>
              </a:r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7166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799</TotalTime>
  <Words>296</Words>
  <Application>Microsoft Office PowerPoint</Application>
  <PresentationFormat>Widescreen</PresentationFormat>
  <Paragraphs>55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Calibri</vt:lpstr>
      <vt:lpstr>Century Gothic</vt:lpstr>
      <vt:lpstr>NikoshBAN</vt:lpstr>
      <vt:lpstr>SutonnyMJ</vt:lpstr>
      <vt:lpstr>Times New Roman</vt:lpstr>
      <vt:lpstr>Vrinda</vt:lpstr>
      <vt:lpstr>Wingdings</vt:lpstr>
      <vt:lpstr>Wingdings 2</vt:lpstr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BASHAR</cp:lastModifiedBy>
  <cp:revision>167</cp:revision>
  <dcterms:created xsi:type="dcterms:W3CDTF">2013-10-25T05:53:44Z</dcterms:created>
  <dcterms:modified xsi:type="dcterms:W3CDTF">2020-01-06T12:52:29Z</dcterms:modified>
</cp:coreProperties>
</file>