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6" r:id="rId6"/>
    <p:sldId id="262" r:id="rId7"/>
    <p:sldId id="263" r:id="rId8"/>
    <p:sldId id="264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FI" initials="K" lastIdx="1" clrIdx="0">
    <p:extLst>
      <p:ext uri="{19B8F6BF-5375-455C-9EA6-DF929625EA0E}">
        <p15:presenceInfo xmlns:p15="http://schemas.microsoft.com/office/powerpoint/2012/main" userId="KAF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DA2F-920A-43DF-890A-500C785A6665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6A6D-37C8-4477-AABD-78468EA79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832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DA2F-920A-43DF-890A-500C785A6665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6A6D-37C8-4477-AABD-78468EA79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DA2F-920A-43DF-890A-500C785A6665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6A6D-37C8-4477-AABD-78468EA7960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2823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DA2F-920A-43DF-890A-500C785A6665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6A6D-37C8-4477-AABD-78468EA79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03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DA2F-920A-43DF-890A-500C785A6665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6A6D-37C8-4477-AABD-78468EA7960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4011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DA2F-920A-43DF-890A-500C785A6665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6A6D-37C8-4477-AABD-78468EA79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361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DA2F-920A-43DF-890A-500C785A6665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6A6D-37C8-4477-AABD-78468EA79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58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DA2F-920A-43DF-890A-500C785A6665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6A6D-37C8-4477-AABD-78468EA79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00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DA2F-920A-43DF-890A-500C785A6665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6A6D-37C8-4477-AABD-78468EA79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76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DA2F-920A-43DF-890A-500C785A6665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6A6D-37C8-4477-AABD-78468EA79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86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DA2F-920A-43DF-890A-500C785A6665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6A6D-37C8-4477-AABD-78468EA79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DA2F-920A-43DF-890A-500C785A6665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6A6D-37C8-4477-AABD-78468EA79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7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DA2F-920A-43DF-890A-500C785A6665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6A6D-37C8-4477-AABD-78468EA79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17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DA2F-920A-43DF-890A-500C785A6665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6A6D-37C8-4477-AABD-78468EA79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1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DA2F-920A-43DF-890A-500C785A6665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6A6D-37C8-4477-AABD-78468EA79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0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1DA2F-920A-43DF-890A-500C785A6665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26A6D-37C8-4477-AABD-78468EA79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94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1DA2F-920A-43DF-890A-500C785A6665}" type="datetimeFigureOut">
              <a:rPr lang="en-US" smtClean="0"/>
              <a:t>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826A6D-37C8-4477-AABD-78468EA796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4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3543" y="0"/>
            <a:ext cx="9144000" cy="1012042"/>
          </a:xfrm>
        </p:spPr>
        <p:txBody>
          <a:bodyPr/>
          <a:lstStyle/>
          <a:p>
            <a:pPr algn="ctr"/>
            <a:r>
              <a:rPr lang="en-US" dirty="0" err="1" smtClean="0"/>
              <a:t>স্বাগতম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4150" y="1238250"/>
            <a:ext cx="9144000" cy="496891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679" y="1012042"/>
            <a:ext cx="8720864" cy="5845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9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শিক্ষক পরিচিতি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638" y="1825625"/>
            <a:ext cx="615337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dirty="0" smtClean="0"/>
              <a:t> ড. মুহাঃ আব্দুল কাফি</a:t>
            </a:r>
          </a:p>
          <a:p>
            <a:pPr marL="0" indent="0">
              <a:buNone/>
            </a:pPr>
            <a:r>
              <a:rPr lang="bn-IN" dirty="0" smtClean="0"/>
              <a:t>প্রভাষক গনিত</a:t>
            </a:r>
          </a:p>
          <a:p>
            <a:pPr marL="0" indent="0">
              <a:buNone/>
            </a:pPr>
            <a:r>
              <a:rPr lang="bn-IN" dirty="0" smtClean="0"/>
              <a:t>কালিকাপুর আলিম মাদ্রাসা, মান্দা, নওগাঁ </a:t>
            </a:r>
            <a:endParaRPr lang="en-US" dirty="0" smtClean="0"/>
          </a:p>
          <a:p>
            <a:pPr marL="0" indent="0">
              <a:buNone/>
            </a:pPr>
            <a:r>
              <a:rPr lang="bn-IN" dirty="0" smtClean="0"/>
              <a:t>বি.এস.সি (সম্মান) গনিত</a:t>
            </a:r>
          </a:p>
          <a:p>
            <a:pPr marL="0" indent="0">
              <a:buNone/>
            </a:pPr>
            <a:r>
              <a:rPr lang="bn-IN" dirty="0" smtClean="0"/>
              <a:t>এম. এস. সি </a:t>
            </a:r>
          </a:p>
          <a:p>
            <a:pPr marL="0" indent="0">
              <a:buNone/>
            </a:pPr>
            <a:r>
              <a:rPr lang="bn-IN" dirty="0" smtClean="0"/>
              <a:t>এম.ফিল (রাবি)</a:t>
            </a:r>
          </a:p>
          <a:p>
            <a:pPr marL="0" indent="0">
              <a:buNone/>
            </a:pPr>
            <a:r>
              <a:rPr lang="bn-IN" dirty="0" smtClean="0"/>
              <a:t>পিএইচ.ডি (শিক্ষা) </a:t>
            </a:r>
          </a:p>
          <a:p>
            <a:pPr marL="0" indent="0">
              <a:buNone/>
            </a:pPr>
            <a:r>
              <a:rPr lang="bn-IN" dirty="0" smtClean="0"/>
              <a:t>মোবাইল নং ০১৭২২৭২৫৯৭৬</a:t>
            </a:r>
          </a:p>
          <a:p>
            <a:pPr marL="0" indent="0">
              <a:buNone/>
            </a:pPr>
            <a:r>
              <a:rPr lang="bn-IN" dirty="0" smtClean="0"/>
              <a:t>ইমেইল আইডি </a:t>
            </a:r>
            <a:r>
              <a:rPr lang="en-US" dirty="0" smtClean="0"/>
              <a:t>kafi2014@gmail.com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3682206"/>
            <a:ext cx="838200" cy="838200"/>
          </a:xfrm>
        </p:spPr>
      </p:pic>
    </p:spTree>
    <p:extLst>
      <p:ext uri="{BB962C8B-B14F-4D97-AF65-F5344CB8AC3E}">
        <p14:creationId xmlns:p14="http://schemas.microsoft.com/office/powerpoint/2010/main" val="145115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n-IN" dirty="0" smtClean="0"/>
          </a:p>
          <a:p>
            <a:pPr marL="0" indent="0" algn="ctr">
              <a:buNone/>
            </a:pPr>
            <a:r>
              <a:rPr lang="bn-IN" dirty="0" smtClean="0"/>
              <a:t>একাদশ শ্রেণি ( বিজ্ঞান) </a:t>
            </a:r>
            <a:endParaRPr lang="bn-IN" dirty="0"/>
          </a:p>
          <a:p>
            <a:pPr marL="0" indent="0" algn="ctr">
              <a:buNone/>
            </a:pPr>
            <a:r>
              <a:rPr lang="bn-IN" dirty="0" smtClean="0"/>
              <a:t>উচ্চতর গনিত ১ম পত্র</a:t>
            </a:r>
          </a:p>
          <a:p>
            <a:pPr marL="0" indent="0" algn="ctr">
              <a:buNone/>
            </a:pPr>
            <a:r>
              <a:rPr lang="bn-IN" dirty="0" smtClean="0"/>
              <a:t>বৃত্ত </a:t>
            </a:r>
          </a:p>
          <a:p>
            <a:pPr marL="0" indent="0" algn="ctr">
              <a:buNone/>
            </a:pPr>
            <a:r>
              <a:rPr lang="bn-IN" dirty="0" smtClean="0"/>
              <a:t>চতুর্থ অধ্যায়</a:t>
            </a:r>
          </a:p>
          <a:p>
            <a:pPr marL="0" indent="0" algn="ctr">
              <a:buNone/>
            </a:pPr>
            <a:r>
              <a:rPr lang="bn-IN" dirty="0" smtClean="0"/>
              <a:t>সময়ঃ ৪৫ মিনিট </a:t>
            </a:r>
          </a:p>
          <a:p>
            <a:pPr marL="0" indent="0" algn="ctr">
              <a:buNone/>
            </a:pPr>
            <a:endParaRPr lang="bn-IN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81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শিখন 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এই পাঠ শেষে শিক্ষার্থীরা...</a:t>
            </a:r>
          </a:p>
          <a:p>
            <a:pPr marL="0" indent="0">
              <a:buNone/>
            </a:pPr>
            <a:endParaRPr lang="bn-IN" dirty="0"/>
          </a:p>
          <a:p>
            <a:pPr marL="0" indent="0">
              <a:buNone/>
            </a:pPr>
            <a:endParaRPr lang="bn-IN" dirty="0" smtClean="0"/>
          </a:p>
          <a:p>
            <a:r>
              <a:rPr lang="bn-IN" dirty="0" smtClean="0"/>
              <a:t>কেন্দ্র মূলবিন্দু বিশিষ্ট বৃত্তের সমীকরণ শনাক্ত করতে পারবে,</a:t>
            </a:r>
          </a:p>
          <a:p>
            <a:r>
              <a:rPr lang="bn-IN" dirty="0" smtClean="0"/>
              <a:t>নির্দিষ্ট কেন্দ্র ও ব্যাসার্ধ বিশিষ্ট বৃত্তের সমীকরণ নির্ণয় করতে পারবে,</a:t>
            </a:r>
          </a:p>
          <a:p>
            <a:r>
              <a:rPr lang="bn-IN" dirty="0" smtClean="0"/>
              <a:t>একটি বৃত্তের সমীকরণ হতে কেন্দ্র ও ব্যাসার্ধ নির্ণয় করতে পারবে।</a:t>
            </a:r>
          </a:p>
          <a:p>
            <a:endParaRPr lang="bn-IN" dirty="0" smtClean="0"/>
          </a:p>
          <a:p>
            <a:endParaRPr lang="b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8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/>
              <a:t>মূলবিন্দুতে কেন্দ্রবিশিষ্ট বৃত্তের সমীকরণ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bn-IN" sz="2400" dirty="0" smtClean="0"/>
              <a:t>ধরা যাক, বৃত্তের পরিধির উপর </a:t>
            </a:r>
            <a:r>
              <a:rPr lang="en-US" sz="2400" dirty="0" smtClean="0"/>
              <a:t>P(</a:t>
            </a:r>
            <a:r>
              <a:rPr lang="en-US" sz="2400" dirty="0" err="1" smtClean="0"/>
              <a:t>x,y</a:t>
            </a:r>
            <a:r>
              <a:rPr lang="en-US" sz="2400" dirty="0" smtClean="0"/>
              <a:t>) </a:t>
            </a:r>
            <a:r>
              <a:rPr lang="bn-IN" sz="2400" dirty="0" smtClean="0"/>
              <a:t>যেকোনো বিন্দু। </a:t>
            </a:r>
            <a:r>
              <a:rPr lang="en-US" sz="2400" dirty="0" smtClean="0"/>
              <a:t>OX- </a:t>
            </a:r>
            <a:r>
              <a:rPr lang="bn-IN" sz="2400" dirty="0" smtClean="0"/>
              <a:t>এর উপর </a:t>
            </a:r>
            <a:r>
              <a:rPr lang="en-US" sz="2400" dirty="0" smtClean="0"/>
              <a:t>PN </a:t>
            </a:r>
            <a:r>
              <a:rPr lang="bn-IN" sz="2400" dirty="0" smtClean="0"/>
              <a:t>লম্ব টানি। </a:t>
            </a:r>
            <a:r>
              <a:rPr lang="en-US" sz="2400" dirty="0" smtClean="0"/>
              <a:t>O,P </a:t>
            </a:r>
            <a:r>
              <a:rPr lang="bn-IN" sz="2400" dirty="0" smtClean="0"/>
              <a:t>যোগ করি। </a:t>
            </a:r>
          </a:p>
          <a:p>
            <a:pPr marL="0" indent="0">
              <a:spcBef>
                <a:spcPts val="0"/>
              </a:spcBef>
              <a:buNone/>
            </a:pPr>
            <a:r>
              <a:rPr lang="bn-IN" sz="2400" dirty="0" smtClean="0"/>
              <a:t>তাহলে </a:t>
            </a:r>
            <a:r>
              <a:rPr lang="en-US" sz="2400" dirty="0" smtClean="0"/>
              <a:t>ON=x, PN= y </a:t>
            </a:r>
            <a:r>
              <a:rPr lang="bn-IN" sz="2400" dirty="0" smtClean="0"/>
              <a:t>এবং </a:t>
            </a:r>
            <a:r>
              <a:rPr lang="en-US" sz="2400" dirty="0" smtClean="0"/>
              <a:t>OP= r</a:t>
            </a:r>
          </a:p>
          <a:p>
            <a:pPr marL="0" indent="0">
              <a:spcBef>
                <a:spcPts val="0"/>
              </a:spcBef>
              <a:buNone/>
            </a:pPr>
            <a:r>
              <a:rPr lang="bn-IN" sz="2400" dirty="0" smtClean="0"/>
              <a:t>এখন সমকোণী ত্রিভুজ </a:t>
            </a:r>
            <a:r>
              <a:rPr lang="en-US" sz="2400" dirty="0" smtClean="0"/>
              <a:t>OPN </a:t>
            </a:r>
            <a:r>
              <a:rPr lang="bn-IN" sz="2400" dirty="0" smtClean="0"/>
              <a:t>হতে,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OP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=PN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+ON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bn-IN" sz="2400" dirty="0" smtClean="0"/>
              <a:t>বা, </a:t>
            </a:r>
            <a:r>
              <a:rPr lang="en-US" sz="2400" dirty="0" smtClean="0"/>
              <a:t>r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+y</a:t>
            </a:r>
            <a:r>
              <a:rPr lang="en-US" sz="2400" baseline="30000" dirty="0" smtClean="0"/>
              <a:t>2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ym typeface="Symbol" panose="05050102010706020507" pitchFamily="18" charset="2"/>
              </a:rPr>
              <a:t></a:t>
            </a:r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+y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= r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     </a:t>
            </a:r>
            <a:endParaRPr lang="en-US" sz="2400" baseline="30000" dirty="0"/>
          </a:p>
          <a:p>
            <a:pPr marL="0" indent="0">
              <a:spcBef>
                <a:spcPts val="0"/>
              </a:spcBef>
              <a:buNone/>
            </a:pPr>
            <a:r>
              <a:rPr lang="bn-IN" sz="2400" dirty="0" smtClean="0"/>
              <a:t>প্রাপ্ত সঞ্চারপথ বৃত্তটির পরিধির উপর সকল বিন্দু দ্বারাই সিদ্ধ হয়।</a:t>
            </a:r>
            <a:endParaRPr lang="bn-IN" sz="2400" dirty="0" smtClean="0"/>
          </a:p>
          <a:p>
            <a:pPr marL="0" indent="0">
              <a:buNone/>
            </a:pPr>
            <a:r>
              <a:rPr lang="bn-IN" sz="2400" dirty="0" smtClean="0"/>
              <a:t>সুতরাং সমীকরণটি মূলবিন্দুতে কেন্দ্র </a:t>
            </a:r>
            <a:r>
              <a:rPr lang="en-US" sz="2400" dirty="0" smtClean="0"/>
              <a:t>(0,0) </a:t>
            </a:r>
            <a:r>
              <a:rPr lang="bn-IN" sz="2400" dirty="0" smtClean="0"/>
              <a:t>এবং </a:t>
            </a:r>
            <a:r>
              <a:rPr lang="en-US" sz="2400" dirty="0" smtClean="0"/>
              <a:t>r </a:t>
            </a:r>
            <a:r>
              <a:rPr lang="bn-IN" sz="2400" dirty="0" smtClean="0"/>
              <a:t>ব্যসার্ধবিশিষ্ট বৃত্তের সমীকরণ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7111700" y="3835101"/>
            <a:ext cx="3657600" cy="53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735209" y="2536806"/>
            <a:ext cx="21516" cy="2979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724454" y="3065026"/>
            <a:ext cx="957431" cy="806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9671127" y="3055172"/>
            <a:ext cx="10757" cy="796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402642" y="3631962"/>
            <a:ext cx="67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12770" y="3704224"/>
            <a:ext cx="796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dirty="0" smtClean="0"/>
              <a:t>'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584603" y="2129727"/>
            <a:ext cx="32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13737" y="5487293"/>
            <a:ext cx="51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Y'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477489" y="2719753"/>
            <a:ext cx="1043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P(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477489" y="3801509"/>
            <a:ext cx="44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288766" y="3842074"/>
            <a:ext cx="1237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O(0,0)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566871" y="2699571"/>
            <a:ext cx="2438850" cy="22710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9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/>
              <a:t>নির্দিষ্ট কেন্দ্র ও ব্যাসার্ধ বিশিষ্ট বৃত্তের সমীকরণ নির্ণয়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স্থানাঙ্ক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cs typeface="NikoshBAN" panose="02000000000000000000" pitchFamily="2" charset="0"/>
              </a:rPr>
              <a:t>(2,3)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cs typeface="NikoshBAN" panose="02000000000000000000" pitchFamily="2" charset="0"/>
              </a:rPr>
              <a:t>5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বৃত্তটির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( h, k)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কেন্দ্রগামী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r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ব্যাসার্ধবিশিষ্ট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</a:p>
          <a:p>
            <a:pPr marL="0" indent="0" algn="ctr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(x-h)</a:t>
            </a:r>
            <a:r>
              <a:rPr lang="en-US" sz="3600" baseline="30000" dirty="0" smtClean="0">
                <a:cs typeface="NikoshBAN" panose="02000000000000000000" pitchFamily="2" charset="0"/>
              </a:rPr>
              <a:t>2</a:t>
            </a:r>
            <a:r>
              <a:rPr lang="en-US" sz="3600" baseline="3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+  (y-k)</a:t>
            </a:r>
            <a:r>
              <a:rPr lang="en-US" sz="3600" baseline="30000" dirty="0" smtClean="0">
                <a:cs typeface="NikoshBAN" panose="02000000000000000000" pitchFamily="2" charset="0"/>
              </a:rPr>
              <a:t>2 </a:t>
            </a:r>
            <a:r>
              <a:rPr lang="en-US" sz="3600" baseline="30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 r</a:t>
            </a:r>
            <a:r>
              <a:rPr lang="en-US" sz="3600" baseline="30000" dirty="0" smtClean="0">
                <a:cs typeface="NikoshBAN" panose="02000000000000000000" pitchFamily="2" charset="0"/>
              </a:rPr>
              <a:t>2</a:t>
            </a:r>
          </a:p>
          <a:p>
            <a:pPr marL="0" indent="0" algn="ctr">
              <a:buNone/>
            </a:pPr>
            <a:endParaRPr lang="en-US" sz="3600" baseline="30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baseline="30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h=</a:t>
            </a:r>
            <a:r>
              <a:rPr lang="en-US" sz="3600" dirty="0" smtClean="0">
                <a:cs typeface="NikoshBAN" panose="02000000000000000000" pitchFamily="2" charset="0"/>
              </a:rPr>
              <a:t>2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k=</a:t>
            </a:r>
            <a:r>
              <a:rPr lang="en-US" sz="3600" dirty="0" smtClean="0">
                <a:cs typeface="NikoshBAN" panose="02000000000000000000" pitchFamily="2" charset="0"/>
              </a:rPr>
              <a:t>3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r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3600" dirty="0" smtClean="0">
                <a:cs typeface="NikoshBAN" panose="02000000000000000000" pitchFamily="2" charset="0"/>
              </a:rPr>
              <a:t>5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</a:t>
            </a:r>
            <a:endParaRPr lang="en-US" sz="3600" baseline="30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baseline="30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98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Symbol" panose="05050102010706020507" pitchFamily="18" charset="2"/>
              <a:buChar char="\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 (x-</a:t>
            </a:r>
            <a:r>
              <a:rPr lang="en-US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2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)</a:t>
            </a:r>
            <a:r>
              <a:rPr lang="en-US" sz="4000" baseline="30000" dirty="0" smtClean="0">
                <a:cs typeface="NikoshBAN" panose="02000000000000000000" pitchFamily="2" charset="0"/>
                <a:sym typeface="Symbol" panose="05050102010706020507" pitchFamily="18" charset="2"/>
              </a:rPr>
              <a:t>2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+ (y-</a:t>
            </a:r>
            <a:r>
              <a:rPr lang="en-US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3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)</a:t>
            </a:r>
            <a:r>
              <a:rPr lang="en-US" sz="4000" baseline="30000" dirty="0" smtClean="0">
                <a:cs typeface="NikoshBAN" panose="02000000000000000000" pitchFamily="2" charset="0"/>
                <a:sym typeface="Symbol" panose="05050102010706020507" pitchFamily="18" charset="2"/>
              </a:rPr>
              <a:t>2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 = </a:t>
            </a:r>
            <a:r>
              <a:rPr lang="en-US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5</a:t>
            </a:r>
            <a:r>
              <a:rPr lang="en-US" sz="4000" baseline="30000" dirty="0" smtClean="0">
                <a:cs typeface="NikoshBAN" panose="02000000000000000000" pitchFamily="2" charset="0"/>
                <a:sym typeface="Symbol" panose="05050102010706020507" pitchFamily="18" charset="2"/>
              </a:rPr>
              <a:t>2</a:t>
            </a:r>
            <a:r>
              <a:rPr lang="en-US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বা, </a:t>
            </a:r>
            <a:r>
              <a:rPr lang="en-US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X</a:t>
            </a:r>
            <a:r>
              <a:rPr lang="en-US" sz="4000" baseline="30000" dirty="0" smtClean="0">
                <a:cs typeface="NikoshBAN" panose="02000000000000000000" pitchFamily="2" charset="0"/>
                <a:sym typeface="Symbol" panose="05050102010706020507" pitchFamily="18" charset="2"/>
              </a:rPr>
              <a:t>2</a:t>
            </a:r>
            <a:r>
              <a:rPr lang="en-US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 – 2.X.2+2</a:t>
            </a:r>
            <a:r>
              <a:rPr lang="en-US" sz="4000" baseline="30000" dirty="0" smtClean="0">
                <a:cs typeface="NikoshBAN" panose="02000000000000000000" pitchFamily="2" charset="0"/>
                <a:sym typeface="Symbol" panose="05050102010706020507" pitchFamily="18" charset="2"/>
              </a:rPr>
              <a:t>2</a:t>
            </a:r>
            <a:r>
              <a:rPr lang="en-US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 +Y</a:t>
            </a:r>
            <a:r>
              <a:rPr lang="en-US" sz="4000" baseline="30000" dirty="0" smtClean="0">
                <a:cs typeface="NikoshBAN" panose="02000000000000000000" pitchFamily="2" charset="0"/>
                <a:sym typeface="Symbol" panose="05050102010706020507" pitchFamily="18" charset="2"/>
              </a:rPr>
              <a:t>2</a:t>
            </a:r>
            <a:r>
              <a:rPr lang="en-US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 -2.Y.3+3</a:t>
            </a:r>
            <a:r>
              <a:rPr lang="en-US" sz="4000" baseline="30000" dirty="0" smtClean="0">
                <a:cs typeface="NikoshBAN" panose="02000000000000000000" pitchFamily="2" charset="0"/>
                <a:sym typeface="Symbol" panose="05050102010706020507" pitchFamily="18" charset="2"/>
              </a:rPr>
              <a:t>2</a:t>
            </a:r>
            <a:r>
              <a:rPr lang="en-US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 = 5</a:t>
            </a:r>
            <a:r>
              <a:rPr lang="en-US" sz="4000" baseline="30000" dirty="0" smtClean="0">
                <a:cs typeface="NikoshBAN" panose="02000000000000000000" pitchFamily="2" charset="0"/>
                <a:sym typeface="Symbol" panose="05050102010706020507" pitchFamily="18" charset="2"/>
              </a:rPr>
              <a:t>2</a:t>
            </a:r>
            <a:r>
              <a:rPr lang="en-US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  </a:t>
            </a:r>
            <a:endParaRPr lang="bn-IN" sz="4000" dirty="0" smtClean="0">
              <a:cs typeface="NikoshBAN" panose="02000000000000000000" pitchFamily="2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বা, </a:t>
            </a:r>
            <a:r>
              <a:rPr lang="en-US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x</a:t>
            </a:r>
            <a:r>
              <a:rPr lang="en-US" sz="4000" baseline="30000" dirty="0" smtClean="0">
                <a:cs typeface="NikoshBAN" panose="02000000000000000000" pitchFamily="2" charset="0"/>
                <a:sym typeface="Symbol" panose="05050102010706020507" pitchFamily="18" charset="2"/>
              </a:rPr>
              <a:t>2</a:t>
            </a:r>
            <a:r>
              <a:rPr lang="en-US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 – 4x + 4 + Y</a:t>
            </a:r>
            <a:r>
              <a:rPr lang="en-US" sz="4000" baseline="30000" dirty="0" smtClean="0">
                <a:cs typeface="NikoshBAN" panose="02000000000000000000" pitchFamily="2" charset="0"/>
                <a:sym typeface="Symbol" panose="05050102010706020507" pitchFamily="18" charset="2"/>
              </a:rPr>
              <a:t>2</a:t>
            </a:r>
            <a:r>
              <a:rPr lang="en-US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 -6y +9 = 25</a:t>
            </a:r>
            <a:r>
              <a:rPr lang="bn-IN" sz="4000" baseline="30000" dirty="0"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bn-IN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  <a:sym typeface="Symbol" panose="05050102010706020507" pitchFamily="18" charset="2"/>
              </a:rPr>
              <a:t>বা, </a:t>
            </a:r>
            <a:r>
              <a:rPr lang="en-US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x</a:t>
            </a:r>
            <a:r>
              <a:rPr lang="en-US" sz="4000" baseline="30000" dirty="0" smtClean="0">
                <a:cs typeface="NikoshBAN" panose="02000000000000000000" pitchFamily="2" charset="0"/>
                <a:sym typeface="Symbol" panose="05050102010706020507" pitchFamily="18" charset="2"/>
              </a:rPr>
              <a:t>2</a:t>
            </a:r>
            <a:r>
              <a:rPr lang="en-US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 +y</a:t>
            </a:r>
            <a:r>
              <a:rPr lang="en-US" sz="4000" baseline="30000" dirty="0" smtClean="0">
                <a:cs typeface="NikoshBAN" panose="02000000000000000000" pitchFamily="2" charset="0"/>
                <a:sym typeface="Symbol" panose="05050102010706020507" pitchFamily="18" charset="2"/>
              </a:rPr>
              <a:t>2</a:t>
            </a:r>
            <a:r>
              <a:rPr lang="en-US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 -8x-6y = 25-13 </a:t>
            </a:r>
          </a:p>
          <a:p>
            <a:pPr>
              <a:buFont typeface="Symbol" panose="05050102010706020507" pitchFamily="18" charset="2"/>
              <a:buChar char="\"/>
            </a:pPr>
            <a:r>
              <a:rPr lang="en-US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x</a:t>
            </a:r>
            <a:r>
              <a:rPr lang="en-US" sz="4000" baseline="30000" dirty="0" smtClean="0">
                <a:cs typeface="NikoshBAN" panose="02000000000000000000" pitchFamily="2" charset="0"/>
                <a:sym typeface="Symbol" panose="05050102010706020507" pitchFamily="18" charset="2"/>
              </a:rPr>
              <a:t>2</a:t>
            </a:r>
            <a:r>
              <a:rPr lang="en-US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 </a:t>
            </a:r>
            <a:r>
              <a:rPr lang="en-US" sz="4000" dirty="0">
                <a:cs typeface="NikoshBAN" panose="02000000000000000000" pitchFamily="2" charset="0"/>
                <a:sym typeface="Symbol" panose="05050102010706020507" pitchFamily="18" charset="2"/>
              </a:rPr>
              <a:t>+y</a:t>
            </a:r>
            <a:r>
              <a:rPr lang="en-US" sz="4000" baseline="30000" dirty="0">
                <a:cs typeface="NikoshBAN" panose="02000000000000000000" pitchFamily="2" charset="0"/>
                <a:sym typeface="Symbol" panose="05050102010706020507" pitchFamily="18" charset="2"/>
              </a:rPr>
              <a:t>2</a:t>
            </a:r>
            <a:r>
              <a:rPr lang="en-US" sz="4000" dirty="0">
                <a:cs typeface="NikoshBAN" panose="02000000000000000000" pitchFamily="2" charset="0"/>
                <a:sym typeface="Symbol" panose="05050102010706020507" pitchFamily="18" charset="2"/>
              </a:rPr>
              <a:t> -8x-6y </a:t>
            </a:r>
            <a:r>
              <a:rPr lang="en-US" sz="4000" dirty="0" smtClean="0">
                <a:cs typeface="NikoshBAN" panose="02000000000000000000" pitchFamily="2" charset="0"/>
                <a:sym typeface="Symbol" panose="05050102010706020507" pitchFamily="18" charset="2"/>
              </a:rPr>
              <a:t>= 12</a:t>
            </a:r>
          </a:p>
          <a:p>
            <a:pPr marL="0" indent="0">
              <a:buNone/>
            </a:pP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9539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/>
              <a:t>একটি বৃত্তের সমীকরণ হতে কেন্দ্র ও ব্যাসার্ধ </a:t>
            </a:r>
            <a:r>
              <a:rPr lang="bn-IN" dirty="0" smtClean="0"/>
              <a:t>নির্ণয়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>
                <a:cs typeface="NikoshBAN" panose="02000000000000000000" pitchFamily="2" charset="0"/>
              </a:rPr>
              <a:t>      x</a:t>
            </a:r>
            <a:r>
              <a:rPr lang="en-US" baseline="30000" dirty="0" smtClean="0">
                <a:cs typeface="NikoshBAN" panose="02000000000000000000" pitchFamily="2" charset="0"/>
              </a:rPr>
              <a:t>2</a:t>
            </a:r>
            <a:r>
              <a:rPr lang="en-US" dirty="0" smtClean="0">
                <a:cs typeface="NikoshBAN" panose="02000000000000000000" pitchFamily="2" charset="0"/>
              </a:rPr>
              <a:t>+y</a:t>
            </a:r>
            <a:r>
              <a:rPr lang="en-US" baseline="30000" dirty="0" smtClean="0">
                <a:cs typeface="NikoshBAN" panose="02000000000000000000" pitchFamily="2" charset="0"/>
              </a:rPr>
              <a:t>2</a:t>
            </a:r>
            <a:r>
              <a:rPr lang="en-US" dirty="0">
                <a:cs typeface="NikoshBAN" panose="02000000000000000000" pitchFamily="2" charset="0"/>
              </a:rPr>
              <a:t>+</a:t>
            </a:r>
            <a:r>
              <a:rPr lang="en-US" dirty="0" smtClean="0">
                <a:cs typeface="NikoshBAN" panose="02000000000000000000" pitchFamily="2" charset="0"/>
              </a:rPr>
              <a:t>6x-8y-75=0 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 smtClean="0">
                <a:cs typeface="NikoshBAN" panose="02000000000000000000" pitchFamily="2" charset="0"/>
                <a:sym typeface="Symbol" panose="05050102010706020507" pitchFamily="18" charset="2"/>
              </a:rPr>
              <a:t>x</a:t>
            </a:r>
            <a:r>
              <a:rPr lang="en-US" baseline="30000" dirty="0" smtClean="0">
                <a:cs typeface="NikoshBAN" panose="02000000000000000000" pitchFamily="2" charset="0"/>
                <a:sym typeface="Symbol" panose="05050102010706020507" pitchFamily="18" charset="2"/>
              </a:rPr>
              <a:t>2</a:t>
            </a:r>
            <a:r>
              <a:rPr lang="en-US" dirty="0" smtClean="0">
                <a:cs typeface="NikoshBAN" panose="02000000000000000000" pitchFamily="2" charset="0"/>
                <a:sym typeface="Symbol" panose="05050102010706020507" pitchFamily="18" charset="2"/>
              </a:rPr>
              <a:t>+6x+9+y</a:t>
            </a:r>
            <a:r>
              <a:rPr lang="en-US" baseline="30000" dirty="0" smtClean="0">
                <a:cs typeface="NikoshBAN" panose="02000000000000000000" pitchFamily="2" charset="0"/>
                <a:sym typeface="Symbol" panose="05050102010706020507" pitchFamily="18" charset="2"/>
              </a:rPr>
              <a:t>2</a:t>
            </a:r>
            <a:r>
              <a:rPr lang="en-US" dirty="0" smtClean="0">
                <a:cs typeface="NikoshBAN" panose="02000000000000000000" pitchFamily="2" charset="0"/>
                <a:sym typeface="Symbol" panose="05050102010706020507" pitchFamily="18" charset="2"/>
              </a:rPr>
              <a:t>-8y+16-25-75=0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 smtClean="0">
                <a:cs typeface="NikoshBAN" panose="02000000000000000000" pitchFamily="2" charset="0"/>
              </a:rPr>
              <a:t>x</a:t>
            </a:r>
            <a:r>
              <a:rPr lang="en-US" baseline="30000" dirty="0" smtClean="0">
                <a:cs typeface="NikoshBAN" panose="02000000000000000000" pitchFamily="2" charset="0"/>
              </a:rPr>
              <a:t>2</a:t>
            </a:r>
            <a:r>
              <a:rPr lang="en-US" dirty="0" smtClean="0">
                <a:cs typeface="NikoshBAN" panose="02000000000000000000" pitchFamily="2" charset="0"/>
              </a:rPr>
              <a:t>+2.x.3+3</a:t>
            </a:r>
            <a:r>
              <a:rPr lang="en-US" baseline="30000" dirty="0" smtClean="0">
                <a:cs typeface="NikoshBAN" panose="02000000000000000000" pitchFamily="2" charset="0"/>
              </a:rPr>
              <a:t>2</a:t>
            </a:r>
            <a:r>
              <a:rPr lang="en-US" dirty="0" smtClean="0">
                <a:cs typeface="NikoshBAN" panose="02000000000000000000" pitchFamily="2" charset="0"/>
              </a:rPr>
              <a:t>+y</a:t>
            </a:r>
            <a:r>
              <a:rPr lang="en-US" baseline="30000" dirty="0" smtClean="0">
                <a:cs typeface="NikoshBAN" panose="02000000000000000000" pitchFamily="2" charset="0"/>
              </a:rPr>
              <a:t>2</a:t>
            </a:r>
            <a:r>
              <a:rPr lang="en-US" dirty="0" smtClean="0">
                <a:cs typeface="NikoshBAN" panose="02000000000000000000" pitchFamily="2" charset="0"/>
              </a:rPr>
              <a:t>-2.y.4+4</a:t>
            </a:r>
            <a:r>
              <a:rPr lang="en-US" baseline="30000" dirty="0" smtClean="0">
                <a:cs typeface="NikoshBAN" panose="02000000000000000000" pitchFamily="2" charset="0"/>
              </a:rPr>
              <a:t>2</a:t>
            </a:r>
            <a:r>
              <a:rPr lang="en-US" dirty="0" smtClean="0">
                <a:cs typeface="NikoshBAN" panose="02000000000000000000" pitchFamily="2" charset="0"/>
              </a:rPr>
              <a:t>=100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 smtClean="0">
                <a:cs typeface="NikoshBAN" panose="02000000000000000000" pitchFamily="2" charset="0"/>
              </a:rPr>
              <a:t>(X+3)</a:t>
            </a:r>
            <a:r>
              <a:rPr lang="en-US" baseline="30000" dirty="0" smtClean="0">
                <a:cs typeface="NikoshBAN" panose="02000000000000000000" pitchFamily="2" charset="0"/>
              </a:rPr>
              <a:t>2</a:t>
            </a:r>
            <a:r>
              <a:rPr lang="en-US" dirty="0" smtClean="0">
                <a:cs typeface="NikoshBAN" panose="02000000000000000000" pitchFamily="2" charset="0"/>
              </a:rPr>
              <a:t>+(y-4)</a:t>
            </a:r>
            <a:r>
              <a:rPr lang="en-US" baseline="30000" dirty="0" smtClean="0">
                <a:cs typeface="NikoshBAN" panose="02000000000000000000" pitchFamily="2" charset="0"/>
              </a:rPr>
              <a:t>2</a:t>
            </a:r>
            <a:r>
              <a:rPr lang="en-US" dirty="0" smtClean="0">
                <a:cs typeface="NikoshBAN" panose="02000000000000000000" pitchFamily="2" charset="0"/>
              </a:rPr>
              <a:t>=10</a:t>
            </a:r>
            <a:r>
              <a:rPr lang="en-US" baseline="30000" dirty="0" smtClean="0">
                <a:cs typeface="NikoshBAN" panose="02000000000000000000" pitchFamily="2" charset="0"/>
              </a:rPr>
              <a:t>2</a:t>
            </a:r>
          </a:p>
          <a:p>
            <a:pPr marL="0" indent="0">
              <a:buNone/>
            </a:pPr>
            <a:r>
              <a:rPr lang="en-US" dirty="0" smtClean="0">
                <a:cs typeface="NikoshBAN" panose="02000000000000000000" pitchFamily="2" charset="0"/>
                <a:sym typeface="Symbol" panose="05050102010706020507" pitchFamily="18" charset="2"/>
              </a:rPr>
              <a:t> </a:t>
            </a:r>
            <a:r>
              <a:rPr lang="bn-IN" dirty="0" smtClean="0">
                <a:cs typeface="NikoshBAN" panose="02000000000000000000" pitchFamily="2" charset="0"/>
                <a:sym typeface="Symbol" panose="05050102010706020507" pitchFamily="18" charset="2"/>
              </a:rPr>
              <a:t>কেন্দ্র= (-</a:t>
            </a:r>
            <a:r>
              <a:rPr lang="en-US" dirty="0" smtClean="0">
                <a:cs typeface="NikoshBAN" panose="02000000000000000000" pitchFamily="2" charset="0"/>
                <a:sym typeface="Symbol" panose="05050102010706020507" pitchFamily="18" charset="2"/>
              </a:rPr>
              <a:t>3, 4</a:t>
            </a:r>
            <a:r>
              <a:rPr lang="bn-IN" dirty="0" smtClean="0">
                <a:cs typeface="NikoshBAN" panose="02000000000000000000" pitchFamily="2" charset="0"/>
                <a:sym typeface="Symbol" panose="05050102010706020507" pitchFamily="18" charset="2"/>
              </a:rPr>
              <a:t>), ব্যাসার্ধ= </a:t>
            </a:r>
            <a:r>
              <a:rPr lang="en-US" dirty="0" smtClean="0">
                <a:cs typeface="NikoshBAN" panose="02000000000000000000" pitchFamily="2" charset="0"/>
                <a:sym typeface="Symbol" panose="05050102010706020507" pitchFamily="18" charset="2"/>
              </a:rPr>
              <a:t>10</a:t>
            </a:r>
            <a:r>
              <a:rPr lang="bn-IN" dirty="0" smtClean="0">
                <a:cs typeface="NikoshBAN" panose="02000000000000000000" pitchFamily="2" charset="0"/>
                <a:sym typeface="Symbol" panose="05050102010706020507" pitchFamily="18" charset="2"/>
              </a:rPr>
              <a:t> একক</a:t>
            </a:r>
            <a:endParaRPr lang="en-US" dirty="0"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1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42037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 smtClean="0"/>
              <a:t>THANK YOU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947343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370</TotalTime>
  <Words>327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NikoshBAN</vt:lpstr>
      <vt:lpstr>Symbol</vt:lpstr>
      <vt:lpstr>Trebuchet MS</vt:lpstr>
      <vt:lpstr>Vrinda</vt:lpstr>
      <vt:lpstr>Wingdings 3</vt:lpstr>
      <vt:lpstr>Facet</vt:lpstr>
      <vt:lpstr>স্বাগতম</vt:lpstr>
      <vt:lpstr>শিক্ষক পরিচিতি </vt:lpstr>
      <vt:lpstr>পাঠ পরিচিতি</vt:lpstr>
      <vt:lpstr>শিখন ফল</vt:lpstr>
      <vt:lpstr>মূলবিন্দুতে কেন্দ্রবিশিষ্ট বৃত্তের সমীকরণ</vt:lpstr>
      <vt:lpstr>নির্দিষ্ট কেন্দ্র ও ব্যাসার্ধ বিশিষ্ট বৃত্তের সমীকরণ নির্ণয় </vt:lpstr>
      <vt:lpstr>continue</vt:lpstr>
      <vt:lpstr>একটি বৃত্তের সমীকরণ হতে কেন্দ্র ও ব্যাসার্ধ নির্ণয়</vt:lpstr>
      <vt:lpstr> 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KAFI</dc:creator>
  <cp:lastModifiedBy>KAFI</cp:lastModifiedBy>
  <cp:revision>48</cp:revision>
  <dcterms:created xsi:type="dcterms:W3CDTF">2020-01-04T14:36:04Z</dcterms:created>
  <dcterms:modified xsi:type="dcterms:W3CDTF">2020-01-06T01:43:01Z</dcterms:modified>
</cp:coreProperties>
</file>